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74" r:id="rId5"/>
    <p:sldId id="275" r:id="rId6"/>
    <p:sldId id="276" r:id="rId7"/>
    <p:sldId id="285" r:id="rId8"/>
    <p:sldId id="290" r:id="rId9"/>
    <p:sldId id="291" r:id="rId10"/>
    <p:sldId id="297" r:id="rId11"/>
    <p:sldId id="292" r:id="rId12"/>
    <p:sldId id="298" r:id="rId13"/>
    <p:sldId id="293" r:id="rId14"/>
    <p:sldId id="295" r:id="rId15"/>
    <p:sldId id="296" r:id="rId16"/>
    <p:sldId id="287" r:id="rId17"/>
    <p:sldId id="286" r:id="rId18"/>
    <p:sldId id="288" r:id="rId19"/>
    <p:sldId id="304" r:id="rId20"/>
    <p:sldId id="305" r:id="rId21"/>
    <p:sldId id="268" r:id="rId22"/>
    <p:sldId id="260" r:id="rId23"/>
    <p:sldId id="301" r:id="rId24"/>
    <p:sldId id="302" r:id="rId25"/>
    <p:sldId id="303" r:id="rId26"/>
    <p:sldId id="273" r:id="rId27"/>
  </p:sldIdLst>
  <p:sldSz cx="9144000" cy="6858000" type="screen4x3"/>
  <p:notesSz cx="6858000" cy="9144000"/>
  <p:defaultTextStyle>
    <a:defPPr>
      <a:defRPr lang="vi-VN"/>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79" autoAdjust="0"/>
  </p:normalViewPr>
  <p:slideViewPr>
    <p:cSldViewPr showGuides="1">
      <p:cViewPr>
        <p:scale>
          <a:sx n="75" d="100"/>
          <a:sy n="75" d="100"/>
        </p:scale>
        <p:origin x="-1014" y="-72"/>
      </p:cViewPr>
      <p:guideLst>
        <p:guide orient="horz" pos="2160"/>
        <p:guide pos="2880"/>
      </p:guideLst>
    </p:cSldViewPr>
  </p:slideViewPr>
  <p:outlineViewPr>
    <p:cViewPr>
      <p:scale>
        <a:sx n="33" d="100"/>
        <a:sy n="33" d="100"/>
      </p:scale>
      <p:origin x="54" y="2535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6F4BB7B6-8499-4FF5-908C-2B040D8FFA19}" type="datetimeFigureOut">
              <a:rPr lang="vi-VN"/>
              <a:pPr>
                <a:defRPr/>
              </a:pPr>
              <a:t>30/08/2011</a:t>
            </a:fld>
            <a:endParaRPr lang="vi-VN"/>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vi-VN"/>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5B9BD209-1452-4CCF-AF15-D3FC97E98329}" type="slidenum">
              <a:rPr lang="vi-VN"/>
              <a:pPr>
                <a:defRPr/>
              </a:pPr>
              <a:t>‹#›</a:t>
            </a:fld>
            <a:endParaRPr 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9AE78AE-078B-40FD-9492-81F5F6916375}" type="datetimeFigureOut">
              <a:rPr lang="vi-VN"/>
              <a:pPr>
                <a:defRPr/>
              </a:pPr>
              <a:t>30/08/2011</a:t>
            </a:fld>
            <a:endParaRPr lang="vi-VN"/>
          </a:p>
        </p:txBody>
      </p:sp>
      <p:sp>
        <p:nvSpPr>
          <p:cNvPr id="5" name="Footer Placeholder 21"/>
          <p:cNvSpPr>
            <a:spLocks noGrp="1"/>
          </p:cNvSpPr>
          <p:nvPr>
            <p:ph type="ftr" sz="quarter" idx="11"/>
          </p:nvPr>
        </p:nvSpPr>
        <p:spPr/>
        <p:txBody>
          <a:bodyPr/>
          <a:lstStyle>
            <a:lvl1pPr>
              <a:defRPr/>
            </a:lvl1pPr>
          </a:lstStyle>
          <a:p>
            <a:pPr>
              <a:defRPr/>
            </a:pPr>
            <a:endParaRPr lang="vi-VN"/>
          </a:p>
        </p:txBody>
      </p:sp>
      <p:sp>
        <p:nvSpPr>
          <p:cNvPr id="6" name="Slide Number Placeholder 17"/>
          <p:cNvSpPr>
            <a:spLocks noGrp="1"/>
          </p:cNvSpPr>
          <p:nvPr>
            <p:ph type="sldNum" sz="quarter" idx="12"/>
          </p:nvPr>
        </p:nvSpPr>
        <p:spPr/>
        <p:txBody>
          <a:bodyPr/>
          <a:lstStyle>
            <a:lvl1pPr>
              <a:defRPr/>
            </a:lvl1pPr>
          </a:lstStyle>
          <a:p>
            <a:pPr>
              <a:defRPr/>
            </a:pPr>
            <a:fld id="{47BD5B1F-148A-42E1-8627-A86CEF65E5C0}" type="slidenum">
              <a:rPr lang="vi-VN"/>
              <a:pPr>
                <a:defRPr/>
              </a:pPr>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E13F714-B252-4914-A832-ACBC4E6A493F}" type="datetimeFigureOut">
              <a:rPr lang="vi-VN"/>
              <a:pPr>
                <a:defRPr/>
              </a:pPr>
              <a:t>30/08/2011</a:t>
            </a:fld>
            <a:endParaRPr lang="vi-VN"/>
          </a:p>
        </p:txBody>
      </p:sp>
      <p:sp>
        <p:nvSpPr>
          <p:cNvPr id="5" name="Footer Placeholder 21"/>
          <p:cNvSpPr>
            <a:spLocks noGrp="1"/>
          </p:cNvSpPr>
          <p:nvPr>
            <p:ph type="ftr" sz="quarter" idx="11"/>
          </p:nvPr>
        </p:nvSpPr>
        <p:spPr/>
        <p:txBody>
          <a:bodyPr/>
          <a:lstStyle>
            <a:lvl1pPr>
              <a:defRPr/>
            </a:lvl1pPr>
          </a:lstStyle>
          <a:p>
            <a:pPr>
              <a:defRPr/>
            </a:pPr>
            <a:endParaRPr lang="vi-VN"/>
          </a:p>
        </p:txBody>
      </p:sp>
      <p:sp>
        <p:nvSpPr>
          <p:cNvPr id="6" name="Slide Number Placeholder 17"/>
          <p:cNvSpPr>
            <a:spLocks noGrp="1"/>
          </p:cNvSpPr>
          <p:nvPr>
            <p:ph type="sldNum" sz="quarter" idx="12"/>
          </p:nvPr>
        </p:nvSpPr>
        <p:spPr/>
        <p:txBody>
          <a:bodyPr/>
          <a:lstStyle>
            <a:lvl1pPr>
              <a:defRPr/>
            </a:lvl1pPr>
          </a:lstStyle>
          <a:p>
            <a:pPr>
              <a:defRPr/>
            </a:pPr>
            <a:fld id="{997F20A7-4D89-48EB-8BCC-97E14C3C9A17}" type="slidenum">
              <a:rPr lang="vi-VN"/>
              <a:pPr>
                <a:defRPr/>
              </a:pPr>
              <a:t>‹#›</a:t>
            </a:fld>
            <a:endParaRPr lang="vi-V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9EF9595C-F703-4ACA-99D2-71D8AD547A4E}" type="datetimeFigureOut">
              <a:rPr lang="vi-VN"/>
              <a:pPr>
                <a:defRPr/>
              </a:pPr>
              <a:t>30/08/2011</a:t>
            </a:fld>
            <a:endParaRPr lang="vi-VN"/>
          </a:p>
        </p:txBody>
      </p:sp>
      <p:sp>
        <p:nvSpPr>
          <p:cNvPr id="5" name="Footer Placeholder 21"/>
          <p:cNvSpPr>
            <a:spLocks noGrp="1"/>
          </p:cNvSpPr>
          <p:nvPr>
            <p:ph type="ftr" sz="quarter" idx="11"/>
          </p:nvPr>
        </p:nvSpPr>
        <p:spPr/>
        <p:txBody>
          <a:bodyPr/>
          <a:lstStyle>
            <a:lvl1pPr>
              <a:defRPr/>
            </a:lvl1pPr>
          </a:lstStyle>
          <a:p>
            <a:pPr>
              <a:defRPr/>
            </a:pPr>
            <a:endParaRPr lang="vi-VN"/>
          </a:p>
        </p:txBody>
      </p:sp>
      <p:sp>
        <p:nvSpPr>
          <p:cNvPr id="6" name="Slide Number Placeholder 17"/>
          <p:cNvSpPr>
            <a:spLocks noGrp="1"/>
          </p:cNvSpPr>
          <p:nvPr>
            <p:ph type="sldNum" sz="quarter" idx="12"/>
          </p:nvPr>
        </p:nvSpPr>
        <p:spPr/>
        <p:txBody>
          <a:bodyPr/>
          <a:lstStyle>
            <a:lvl1pPr>
              <a:defRPr/>
            </a:lvl1pPr>
          </a:lstStyle>
          <a:p>
            <a:pPr>
              <a:defRPr/>
            </a:pPr>
            <a:fld id="{81AD653B-BDF4-4721-A991-D0BB6E7C5FCA}" type="slidenum">
              <a:rPr lang="vi-VN"/>
              <a:pPr>
                <a:defRPr/>
              </a:pPr>
              <a:t>‹#›</a:t>
            </a:fld>
            <a:endParaRPr lang="vi-V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41C35036-F76F-4360-BC40-254396A4F4EF}" type="datetimeFigureOut">
              <a:rPr lang="vi-VN"/>
              <a:pPr>
                <a:defRPr/>
              </a:pPr>
              <a:t>30/08/2011</a:t>
            </a:fld>
            <a:endParaRPr lang="vi-VN"/>
          </a:p>
        </p:txBody>
      </p:sp>
      <p:sp>
        <p:nvSpPr>
          <p:cNvPr id="7" name="Footer Placeholder 4"/>
          <p:cNvSpPr>
            <a:spLocks noGrp="1"/>
          </p:cNvSpPr>
          <p:nvPr>
            <p:ph type="ftr" sz="quarter" idx="11"/>
          </p:nvPr>
        </p:nvSpPr>
        <p:spPr/>
        <p:txBody>
          <a:bodyPr/>
          <a:lstStyle>
            <a:lvl1pPr>
              <a:defRPr/>
            </a:lvl1pPr>
            <a:extLst/>
          </a:lstStyle>
          <a:p>
            <a:pPr>
              <a:defRPr/>
            </a:pPr>
            <a:endParaRPr lang="vi-VN"/>
          </a:p>
        </p:txBody>
      </p:sp>
      <p:sp>
        <p:nvSpPr>
          <p:cNvPr id="8" name="Slide Number Placeholder 5"/>
          <p:cNvSpPr>
            <a:spLocks noGrp="1"/>
          </p:cNvSpPr>
          <p:nvPr>
            <p:ph type="sldNum" sz="quarter" idx="12"/>
          </p:nvPr>
        </p:nvSpPr>
        <p:spPr/>
        <p:txBody>
          <a:bodyPr/>
          <a:lstStyle>
            <a:lvl1pPr>
              <a:defRPr/>
            </a:lvl1pPr>
            <a:extLst/>
          </a:lstStyle>
          <a:p>
            <a:pPr>
              <a:defRPr/>
            </a:pPr>
            <a:fld id="{5558F90E-9ED6-4F2A-9E58-36210AD6F2DA}" type="slidenum">
              <a:rPr lang="vi-VN"/>
              <a:pPr>
                <a:defRPr/>
              </a:pPr>
              <a:t>‹#›</a:t>
            </a:fld>
            <a:endParaRPr lang="vi-V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7279A2AA-CDB4-42ED-91F5-C302AE643156}" type="datetimeFigureOut">
              <a:rPr lang="vi-VN"/>
              <a:pPr>
                <a:defRPr/>
              </a:pPr>
              <a:t>30/08/2011</a:t>
            </a:fld>
            <a:endParaRPr lang="vi-VN"/>
          </a:p>
        </p:txBody>
      </p:sp>
      <p:sp>
        <p:nvSpPr>
          <p:cNvPr id="6" name="Footer Placeholder 5"/>
          <p:cNvSpPr>
            <a:spLocks noGrp="1"/>
          </p:cNvSpPr>
          <p:nvPr>
            <p:ph type="ftr" sz="quarter" idx="11"/>
          </p:nvPr>
        </p:nvSpPr>
        <p:spPr/>
        <p:txBody>
          <a:bodyPr/>
          <a:lstStyle>
            <a:lvl1pPr>
              <a:defRPr/>
            </a:lvl1pPr>
            <a:extLst/>
          </a:lstStyle>
          <a:p>
            <a:pPr>
              <a:defRPr/>
            </a:pPr>
            <a:endParaRPr lang="vi-VN"/>
          </a:p>
        </p:txBody>
      </p:sp>
      <p:sp>
        <p:nvSpPr>
          <p:cNvPr id="7" name="Slide Number Placeholder 6"/>
          <p:cNvSpPr>
            <a:spLocks noGrp="1"/>
          </p:cNvSpPr>
          <p:nvPr>
            <p:ph type="sldNum" sz="quarter" idx="12"/>
          </p:nvPr>
        </p:nvSpPr>
        <p:spPr/>
        <p:txBody>
          <a:bodyPr/>
          <a:lstStyle>
            <a:lvl1pPr>
              <a:defRPr/>
            </a:lvl1pPr>
            <a:extLst/>
          </a:lstStyle>
          <a:p>
            <a:pPr>
              <a:defRPr/>
            </a:pPr>
            <a:fld id="{58681371-A752-4FCC-8E84-F2C62454C799}" type="slidenum">
              <a:rPr lang="vi-VN"/>
              <a:pPr>
                <a:defRPr/>
              </a:pPr>
              <a:t>‹#›</a:t>
            </a:fld>
            <a:endParaRPr lang="vi-VN"/>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32D0E37E-114B-46CC-8AF9-3EC97A512953}" type="datetimeFigureOut">
              <a:rPr lang="vi-VN"/>
              <a:pPr>
                <a:defRPr/>
              </a:pPr>
              <a:t>30/08/2011</a:t>
            </a:fld>
            <a:endParaRPr lang="vi-VN"/>
          </a:p>
        </p:txBody>
      </p:sp>
      <p:sp>
        <p:nvSpPr>
          <p:cNvPr id="8" name="Footer Placeholder 7"/>
          <p:cNvSpPr>
            <a:spLocks noGrp="1"/>
          </p:cNvSpPr>
          <p:nvPr>
            <p:ph type="ftr" sz="quarter" idx="11"/>
          </p:nvPr>
        </p:nvSpPr>
        <p:spPr/>
        <p:txBody>
          <a:bodyPr/>
          <a:lstStyle>
            <a:lvl1pPr>
              <a:defRPr/>
            </a:lvl1pPr>
            <a:extLst/>
          </a:lstStyle>
          <a:p>
            <a:pPr>
              <a:defRPr/>
            </a:pPr>
            <a:endParaRPr lang="vi-VN"/>
          </a:p>
        </p:txBody>
      </p:sp>
      <p:sp>
        <p:nvSpPr>
          <p:cNvPr id="9" name="Slide Number Placeholder 8"/>
          <p:cNvSpPr>
            <a:spLocks noGrp="1"/>
          </p:cNvSpPr>
          <p:nvPr>
            <p:ph type="sldNum" sz="quarter" idx="12"/>
          </p:nvPr>
        </p:nvSpPr>
        <p:spPr/>
        <p:txBody>
          <a:bodyPr/>
          <a:lstStyle>
            <a:lvl1pPr>
              <a:defRPr/>
            </a:lvl1pPr>
            <a:extLst/>
          </a:lstStyle>
          <a:p>
            <a:pPr>
              <a:defRPr/>
            </a:pPr>
            <a:fld id="{3DE37040-C521-44BF-A893-68920E28DEA9}" type="slidenum">
              <a:rPr lang="vi-VN"/>
              <a:pPr>
                <a:defRPr/>
              </a:pPr>
              <a:t>‹#›</a:t>
            </a:fld>
            <a:endParaRPr lang="vi-V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8517B571-86B2-449A-834B-4DC1BFCF3A0A}" type="datetimeFigureOut">
              <a:rPr lang="vi-VN"/>
              <a:pPr>
                <a:defRPr/>
              </a:pPr>
              <a:t>30/08/2011</a:t>
            </a:fld>
            <a:endParaRPr lang="vi-VN"/>
          </a:p>
        </p:txBody>
      </p:sp>
      <p:sp>
        <p:nvSpPr>
          <p:cNvPr id="4" name="Footer Placeholder 3"/>
          <p:cNvSpPr>
            <a:spLocks noGrp="1"/>
          </p:cNvSpPr>
          <p:nvPr>
            <p:ph type="ftr" sz="quarter" idx="11"/>
          </p:nvPr>
        </p:nvSpPr>
        <p:spPr/>
        <p:txBody>
          <a:bodyPr/>
          <a:lstStyle>
            <a:lvl1pPr>
              <a:defRPr/>
            </a:lvl1pPr>
            <a:extLst/>
          </a:lstStyle>
          <a:p>
            <a:pPr>
              <a:defRPr/>
            </a:pPr>
            <a:endParaRPr lang="vi-VN"/>
          </a:p>
        </p:txBody>
      </p:sp>
      <p:sp>
        <p:nvSpPr>
          <p:cNvPr id="5" name="Slide Number Placeholder 4"/>
          <p:cNvSpPr>
            <a:spLocks noGrp="1"/>
          </p:cNvSpPr>
          <p:nvPr>
            <p:ph type="sldNum" sz="quarter" idx="12"/>
          </p:nvPr>
        </p:nvSpPr>
        <p:spPr/>
        <p:txBody>
          <a:bodyPr/>
          <a:lstStyle>
            <a:lvl1pPr>
              <a:defRPr/>
            </a:lvl1pPr>
            <a:extLst/>
          </a:lstStyle>
          <a:p>
            <a:pPr>
              <a:defRPr/>
            </a:pPr>
            <a:fld id="{1AA0F25E-5754-4213-8A18-05C28330BACE}" type="slidenum">
              <a:rPr lang="vi-VN"/>
              <a:pPr>
                <a:defRPr/>
              </a:pPr>
              <a:t>‹#›</a:t>
            </a:fld>
            <a:endParaRPr lang="vi-VN"/>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3898329-E2D9-4877-B47E-BE1DF7F8DF0E}" type="datetimeFigureOut">
              <a:rPr lang="vi-VN"/>
              <a:pPr>
                <a:defRPr/>
              </a:pPr>
              <a:t>30/08/2011</a:t>
            </a:fld>
            <a:endParaRPr lang="vi-VN"/>
          </a:p>
        </p:txBody>
      </p:sp>
      <p:sp>
        <p:nvSpPr>
          <p:cNvPr id="3" name="Footer Placeholder 21"/>
          <p:cNvSpPr>
            <a:spLocks noGrp="1"/>
          </p:cNvSpPr>
          <p:nvPr>
            <p:ph type="ftr" sz="quarter" idx="11"/>
          </p:nvPr>
        </p:nvSpPr>
        <p:spPr/>
        <p:txBody>
          <a:bodyPr/>
          <a:lstStyle>
            <a:lvl1pPr>
              <a:defRPr/>
            </a:lvl1pPr>
          </a:lstStyle>
          <a:p>
            <a:pPr>
              <a:defRPr/>
            </a:pPr>
            <a:endParaRPr lang="vi-VN"/>
          </a:p>
        </p:txBody>
      </p:sp>
      <p:sp>
        <p:nvSpPr>
          <p:cNvPr id="4" name="Slide Number Placeholder 17"/>
          <p:cNvSpPr>
            <a:spLocks noGrp="1"/>
          </p:cNvSpPr>
          <p:nvPr>
            <p:ph type="sldNum" sz="quarter" idx="12"/>
          </p:nvPr>
        </p:nvSpPr>
        <p:spPr/>
        <p:txBody>
          <a:bodyPr/>
          <a:lstStyle>
            <a:lvl1pPr>
              <a:defRPr/>
            </a:lvl1pPr>
          </a:lstStyle>
          <a:p>
            <a:pPr>
              <a:defRPr/>
            </a:pPr>
            <a:fld id="{F8540CF9-744D-4D5A-8BF1-A49184767C1F}" type="slidenum">
              <a:rPr lang="vi-VN"/>
              <a:pPr>
                <a:defRPr/>
              </a:pPr>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FA3A06DE-5535-47A6-B3D2-74B663652900}" type="datetimeFigureOut">
              <a:rPr lang="vi-VN"/>
              <a:pPr>
                <a:defRPr/>
              </a:pPr>
              <a:t>30/08/2011</a:t>
            </a:fld>
            <a:endParaRPr lang="vi-VN"/>
          </a:p>
        </p:txBody>
      </p:sp>
      <p:sp>
        <p:nvSpPr>
          <p:cNvPr id="6" name="Footer Placeholder 5"/>
          <p:cNvSpPr>
            <a:spLocks noGrp="1"/>
          </p:cNvSpPr>
          <p:nvPr>
            <p:ph type="ftr" sz="quarter" idx="11"/>
          </p:nvPr>
        </p:nvSpPr>
        <p:spPr/>
        <p:txBody>
          <a:bodyPr/>
          <a:lstStyle>
            <a:lvl1pPr>
              <a:defRPr/>
            </a:lvl1pPr>
            <a:extLst/>
          </a:lstStyle>
          <a:p>
            <a:pPr>
              <a:defRPr/>
            </a:pPr>
            <a:endParaRPr lang="vi-VN"/>
          </a:p>
        </p:txBody>
      </p:sp>
      <p:sp>
        <p:nvSpPr>
          <p:cNvPr id="7" name="Slide Number Placeholder 6"/>
          <p:cNvSpPr>
            <a:spLocks noGrp="1"/>
          </p:cNvSpPr>
          <p:nvPr>
            <p:ph type="sldNum" sz="quarter" idx="12"/>
          </p:nvPr>
        </p:nvSpPr>
        <p:spPr/>
        <p:txBody>
          <a:bodyPr/>
          <a:lstStyle>
            <a:lvl1pPr>
              <a:defRPr/>
            </a:lvl1pPr>
            <a:extLst/>
          </a:lstStyle>
          <a:p>
            <a:pPr>
              <a:defRPr/>
            </a:pPr>
            <a:fld id="{65B2F537-6E8D-40D9-913A-75B4B4FC5B11}" type="slidenum">
              <a:rPr lang="vi-VN"/>
              <a:pPr>
                <a:defRPr/>
              </a:pPr>
              <a:t>‹#›</a:t>
            </a:fld>
            <a:endParaRPr lang="vi-V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8"/>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33587D26-B778-49D5-AEFE-C99E3365C406}" type="datetimeFigureOut">
              <a:rPr lang="vi-VN"/>
              <a:pPr>
                <a:defRPr/>
              </a:pPr>
              <a:t>30/08/2011</a:t>
            </a:fld>
            <a:endParaRPr lang="vi-VN"/>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vi-VN"/>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4019E073-5D85-449A-A112-4619631D1429}" type="slidenum">
              <a:rPr lang="vi-VN"/>
              <a:pPr>
                <a:defRPr/>
              </a:pPr>
              <a:t>‹#›</a:t>
            </a:fld>
            <a:endParaRPr lang="vi-VN"/>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62A530ED-4C6A-4D0B-A903-3E30ABE388AB}" type="datetimeFigureOut">
              <a:rPr lang="vi-VN"/>
              <a:pPr>
                <a:defRPr/>
              </a:pPr>
              <a:t>30/08/2011</a:t>
            </a:fld>
            <a:endParaRPr lang="vi-VN"/>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vi-VN"/>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7949D30B-7701-44AB-B28D-67B967ED00BB}" type="slidenum">
              <a:rPr lang="vi-VN"/>
              <a:pPr>
                <a:defRPr/>
              </a:pPr>
              <a:t>‹#›</a:t>
            </a:fld>
            <a:endParaRPr lang="vi-VN"/>
          </a:p>
        </p:txBody>
      </p:sp>
    </p:spTree>
  </p:cSld>
  <p:clrMap bg1="lt1" tx1="dk1" bg2="lt2" tx2="dk2" accent1="accent1" accent2="accent2" accent3="accent3" accent4="accent4" accent5="accent5" accent6="accent6" hlink="hlink" folHlink="folHlink"/>
  <p:sldLayoutIdLst>
    <p:sldLayoutId id="2147483726" r:id="rId1"/>
    <p:sldLayoutId id="2147483722" r:id="rId2"/>
    <p:sldLayoutId id="2147483727" r:id="rId3"/>
    <p:sldLayoutId id="2147483728" r:id="rId4"/>
    <p:sldLayoutId id="2147483729" r:id="rId5"/>
    <p:sldLayoutId id="2147483730" r:id="rId6"/>
    <p:sldLayoutId id="2147483723" r:id="rId7"/>
    <p:sldLayoutId id="2147483731" r:id="rId8"/>
    <p:sldLayoutId id="2147483732" r:id="rId9"/>
    <p:sldLayoutId id="2147483724" r:id="rId10"/>
    <p:sldLayoutId id="2147483725"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42939" y="285728"/>
            <a:ext cx="7772399" cy="1829761"/>
          </a:xfrm>
        </p:spPr>
        <p:txBody>
          <a:bodyPr>
            <a:noAutofit/>
          </a:bodyPr>
          <a:lstStyle/>
          <a:p>
            <a:pPr eaLnBrk="1" hangingPunct="1">
              <a:defRPr/>
            </a:pPr>
            <a:r>
              <a:rPr lang="en-US" sz="4000" dirty="0" smtClean="0">
                <a:solidFill>
                  <a:srgbClr val="0070C0"/>
                </a:solidFill>
                <a:latin typeface="Times New Roman" pitchFamily="18" charset="0"/>
                <a:cs typeface="Times New Roman" pitchFamily="18" charset="0"/>
              </a:rPr>
              <a:t>2011-2015 ACTION PLAN FOR ANTI-HUMAN TRAFFICKING IN VIỆT NAM</a:t>
            </a:r>
            <a:endParaRPr lang="vi-VN" sz="4000" dirty="0">
              <a:solidFill>
                <a:srgbClr val="0070C0"/>
              </a:solidFill>
              <a:latin typeface="Times New Roman" pitchFamily="18" charset="0"/>
              <a:cs typeface="Times New Roman" pitchFamily="18" charset="0"/>
            </a:endParaRPr>
          </a:p>
        </p:txBody>
      </p:sp>
      <p:sp>
        <p:nvSpPr>
          <p:cNvPr id="9219" name="Subtitle 2"/>
          <p:cNvSpPr>
            <a:spLocks noGrp="1"/>
          </p:cNvSpPr>
          <p:nvPr>
            <p:ph type="subTitle" idx="1"/>
          </p:nvPr>
        </p:nvSpPr>
        <p:spPr>
          <a:xfrm>
            <a:off x="214282" y="5500702"/>
            <a:ext cx="3670298" cy="785818"/>
          </a:xfrm>
        </p:spPr>
        <p:txBody>
          <a:bodyPr/>
          <a:lstStyle/>
          <a:p>
            <a:pPr marR="0" algn="ctr" eaLnBrk="1" hangingPunct="1">
              <a:defRPr/>
            </a:pPr>
            <a:r>
              <a:rPr lang="en-SG" sz="2000" dirty="0" smtClean="0">
                <a:solidFill>
                  <a:schemeClr val="accent2">
                    <a:lumMod val="75000"/>
                  </a:schemeClr>
                </a:solidFill>
                <a:latin typeface="Times New Roman" pitchFamily="18" charset="0"/>
                <a:cs typeface="Times New Roman" pitchFamily="18" charset="0"/>
              </a:rPr>
              <a:t>Capacity Building Workshop on Anti-Human Trafficking</a:t>
            </a:r>
          </a:p>
          <a:p>
            <a:pPr marR="0" algn="ctr" eaLnBrk="1" hangingPunct="1">
              <a:defRPr/>
            </a:pPr>
            <a:r>
              <a:rPr lang="en-SG" sz="2000" dirty="0" smtClean="0">
                <a:solidFill>
                  <a:schemeClr val="accent2">
                    <a:lumMod val="75000"/>
                  </a:schemeClr>
                </a:solidFill>
                <a:latin typeface="Times New Roman" pitchFamily="18" charset="0"/>
                <a:cs typeface="Times New Roman" pitchFamily="18" charset="0"/>
              </a:rPr>
              <a:t>Chiang Mai, August, 2011</a:t>
            </a:r>
          </a:p>
        </p:txBody>
      </p:sp>
      <p:sp>
        <p:nvSpPr>
          <p:cNvPr id="4" name="Subtitle 2"/>
          <p:cNvSpPr txBox="1">
            <a:spLocks/>
          </p:cNvSpPr>
          <p:nvPr/>
        </p:nvSpPr>
        <p:spPr bwMode="auto">
          <a:xfrm>
            <a:off x="285720" y="2428868"/>
            <a:ext cx="8572560" cy="1928826"/>
          </a:xfrm>
          <a:prstGeom prst="rect">
            <a:avLst/>
          </a:prstGeom>
          <a:noFill/>
          <a:ln w="9525">
            <a:noFill/>
            <a:miter lim="800000"/>
            <a:headEnd/>
            <a:tailEnd/>
          </a:ln>
        </p:spPr>
        <p:txBody>
          <a:bodyPr vert="horz" wrap="square" lIns="45720" tIns="45720" rIns="45720" bIns="45720" numCol="1" anchor="t" anchorCtr="0" compatLnSpc="1">
            <a:prstTxWarp prst="textNoShape">
              <a:avLst/>
            </a:prstTxWarp>
          </a:bodyPr>
          <a:lstStyle/>
          <a:p>
            <a:pPr marR="0" algn="ctr" eaLnBrk="1" hangingPunct="1">
              <a:defRPr/>
            </a:pPr>
            <a:r>
              <a:rPr lang="en-SG" sz="2000" b="1" dirty="0">
                <a:solidFill>
                  <a:schemeClr val="tx1">
                    <a:lumMod val="85000"/>
                    <a:lumOff val="15000"/>
                  </a:schemeClr>
                </a:solidFill>
                <a:latin typeface="Times New Roman" pitchFamily="18" charset="0"/>
                <a:cs typeface="Times New Roman" pitchFamily="18" charset="0"/>
              </a:rPr>
              <a:t>Vietnamese Delegation</a:t>
            </a:r>
            <a:br>
              <a:rPr lang="en-SG" sz="2000" b="1" dirty="0">
                <a:solidFill>
                  <a:schemeClr val="tx1">
                    <a:lumMod val="85000"/>
                    <a:lumOff val="15000"/>
                  </a:schemeClr>
                </a:solidFill>
                <a:latin typeface="Times New Roman" pitchFamily="18" charset="0"/>
                <a:cs typeface="Times New Roman" pitchFamily="18" charset="0"/>
              </a:rPr>
            </a:br>
            <a:r>
              <a:rPr lang="en-SG" sz="2000" dirty="0">
                <a:solidFill>
                  <a:schemeClr val="tx1">
                    <a:lumMod val="85000"/>
                    <a:lumOff val="15000"/>
                  </a:schemeClr>
                </a:solidFill>
                <a:latin typeface="Times New Roman" pitchFamily="18" charset="0"/>
                <a:cs typeface="Times New Roman" pitchFamily="18" charset="0"/>
              </a:rPr>
              <a:t>Mr. Vu Van </a:t>
            </a:r>
            <a:r>
              <a:rPr lang="en-SG" sz="2000" dirty="0" smtClean="0">
                <a:solidFill>
                  <a:schemeClr val="tx1">
                    <a:lumMod val="85000"/>
                    <a:lumOff val="15000"/>
                  </a:schemeClr>
                </a:solidFill>
                <a:latin typeface="Times New Roman" pitchFamily="18" charset="0"/>
                <a:cs typeface="Times New Roman" pitchFamily="18" charset="0"/>
              </a:rPr>
              <a:t>Dung, Director of Centre of Consultancy and Communication Service, MOLISA</a:t>
            </a:r>
            <a:endParaRPr lang="en-SG" sz="2000" dirty="0">
              <a:solidFill>
                <a:schemeClr val="tx1">
                  <a:lumMod val="85000"/>
                  <a:lumOff val="15000"/>
                </a:schemeClr>
              </a:solidFill>
              <a:latin typeface="Times New Roman" pitchFamily="18" charset="0"/>
              <a:cs typeface="Times New Roman" pitchFamily="18" charset="0"/>
            </a:endParaRPr>
          </a:p>
          <a:p>
            <a:pPr marR="0" algn="ctr" eaLnBrk="1" hangingPunct="1">
              <a:defRPr/>
            </a:pPr>
            <a:r>
              <a:rPr lang="en-SG" sz="2000" dirty="0" smtClean="0">
                <a:solidFill>
                  <a:schemeClr val="tx1">
                    <a:lumMod val="85000"/>
                    <a:lumOff val="15000"/>
                  </a:schemeClr>
                </a:solidFill>
                <a:latin typeface="Times New Roman" pitchFamily="18" charset="0"/>
                <a:cs typeface="Times New Roman" pitchFamily="18" charset="0"/>
              </a:rPr>
              <a:t>Ms</a:t>
            </a:r>
            <a:r>
              <a:rPr lang="en-SG" sz="2000" dirty="0">
                <a:solidFill>
                  <a:schemeClr val="tx1">
                    <a:lumMod val="85000"/>
                    <a:lumOff val="15000"/>
                  </a:schemeClr>
                </a:solidFill>
                <a:latin typeface="Times New Roman" pitchFamily="18" charset="0"/>
                <a:cs typeface="Times New Roman" pitchFamily="18" charset="0"/>
              </a:rPr>
              <a:t>. </a:t>
            </a:r>
            <a:r>
              <a:rPr lang="en-SG" sz="2000" dirty="0" smtClean="0">
                <a:solidFill>
                  <a:schemeClr val="tx1">
                    <a:lumMod val="85000"/>
                    <a:lumOff val="15000"/>
                  </a:schemeClr>
                </a:solidFill>
                <a:latin typeface="Times New Roman" pitchFamily="18" charset="0"/>
                <a:cs typeface="Times New Roman" pitchFamily="18" charset="0"/>
              </a:rPr>
              <a:t>Dang Thi Thu Huong, Bureau of Child Protection and Care, MOLISA</a:t>
            </a:r>
            <a:endParaRPr lang="en-SG" sz="2000" dirty="0">
              <a:solidFill>
                <a:schemeClr val="tx1">
                  <a:lumMod val="85000"/>
                  <a:lumOff val="15000"/>
                </a:schemeClr>
              </a:solidFill>
              <a:latin typeface="Times New Roman" pitchFamily="18" charset="0"/>
              <a:cs typeface="Times New Roman" pitchFamily="18" charset="0"/>
            </a:endParaRPr>
          </a:p>
          <a:p>
            <a:pPr marR="0" algn="ctr" eaLnBrk="1" hangingPunct="1">
              <a:defRPr/>
            </a:pPr>
            <a:r>
              <a:rPr lang="en-SG" sz="2000" dirty="0">
                <a:solidFill>
                  <a:schemeClr val="tx1">
                    <a:lumMod val="85000"/>
                    <a:lumOff val="15000"/>
                  </a:schemeClr>
                </a:solidFill>
                <a:latin typeface="Times New Roman" pitchFamily="18" charset="0"/>
                <a:cs typeface="Times New Roman" pitchFamily="18" charset="0"/>
              </a:rPr>
              <a:t>Ms. </a:t>
            </a:r>
            <a:r>
              <a:rPr lang="en-SG" sz="2000" dirty="0" smtClean="0">
                <a:solidFill>
                  <a:schemeClr val="tx1">
                    <a:lumMod val="85000"/>
                    <a:lumOff val="15000"/>
                  </a:schemeClr>
                </a:solidFill>
                <a:latin typeface="Times New Roman" pitchFamily="18" charset="0"/>
                <a:cs typeface="Times New Roman" pitchFamily="18" charset="0"/>
              </a:rPr>
              <a:t>Vu Quynh Huong, </a:t>
            </a:r>
            <a:r>
              <a:rPr lang="en-SG" sz="2000" dirty="0">
                <a:solidFill>
                  <a:schemeClr val="tx1">
                    <a:lumMod val="85000"/>
                    <a:lumOff val="15000"/>
                  </a:schemeClr>
                </a:solidFill>
                <a:latin typeface="Times New Roman" pitchFamily="18" charset="0"/>
                <a:cs typeface="Times New Roman" pitchFamily="18" charset="0"/>
              </a:rPr>
              <a:t>Bureau of </a:t>
            </a:r>
            <a:r>
              <a:rPr lang="en-SG" sz="2000" dirty="0" smtClean="0">
                <a:solidFill>
                  <a:schemeClr val="tx1">
                    <a:lumMod val="85000"/>
                    <a:lumOff val="15000"/>
                  </a:schemeClr>
                </a:solidFill>
                <a:latin typeface="Times New Roman" pitchFamily="18" charset="0"/>
                <a:cs typeface="Times New Roman" pitchFamily="18" charset="0"/>
              </a:rPr>
              <a:t>Social Protection, MOLISA</a:t>
            </a:r>
          </a:p>
          <a:p>
            <a:pPr algn="ctr">
              <a:defRPr/>
            </a:pPr>
            <a:r>
              <a:rPr lang="en-SG" sz="2000" dirty="0">
                <a:solidFill>
                  <a:schemeClr val="tx1">
                    <a:lumMod val="85000"/>
                    <a:lumOff val="15000"/>
                  </a:schemeClr>
                </a:solidFill>
                <a:latin typeface="Times New Roman" pitchFamily="18" charset="0"/>
                <a:cs typeface="Times New Roman" pitchFamily="18" charset="0"/>
              </a:rPr>
              <a:t>Ms. </a:t>
            </a:r>
            <a:r>
              <a:rPr lang="en-SG" sz="2000" dirty="0" smtClean="0">
                <a:solidFill>
                  <a:schemeClr val="tx1">
                    <a:lumMod val="85000"/>
                    <a:lumOff val="15000"/>
                  </a:schemeClr>
                </a:solidFill>
                <a:latin typeface="Times New Roman" pitchFamily="18" charset="0"/>
                <a:cs typeface="Times New Roman" pitchFamily="18" charset="0"/>
              </a:rPr>
              <a:t>Nguyen Thi Thanh</a:t>
            </a:r>
            <a:r>
              <a:rPr lang="en-SG" sz="2000" dirty="0">
                <a:solidFill>
                  <a:schemeClr val="tx1">
                    <a:lumMod val="85000"/>
                    <a:lumOff val="15000"/>
                  </a:schemeClr>
                </a:solidFill>
                <a:latin typeface="Times New Roman" pitchFamily="18" charset="0"/>
                <a:cs typeface="Times New Roman" pitchFamily="18" charset="0"/>
              </a:rPr>
              <a:t>, Central Women’s Union of Vietnam</a:t>
            </a:r>
          </a:p>
          <a:p>
            <a:pPr marR="0" algn="ctr" eaLnBrk="1" hangingPunct="1">
              <a:defRPr/>
            </a:pPr>
            <a:r>
              <a:rPr lang="en-SG" sz="2000" dirty="0" smtClean="0">
                <a:solidFill>
                  <a:schemeClr val="tx1">
                    <a:lumMod val="85000"/>
                    <a:lumOff val="15000"/>
                  </a:schemeClr>
                </a:solidFill>
                <a:latin typeface="Times New Roman" pitchFamily="18" charset="0"/>
                <a:cs typeface="Times New Roman" pitchFamily="18" charset="0"/>
              </a:rPr>
              <a:t>Ms</a:t>
            </a:r>
            <a:r>
              <a:rPr lang="en-SG" sz="2000" dirty="0">
                <a:solidFill>
                  <a:schemeClr val="tx1">
                    <a:lumMod val="85000"/>
                    <a:lumOff val="15000"/>
                  </a:schemeClr>
                </a:solidFill>
                <a:latin typeface="Times New Roman" pitchFamily="18" charset="0"/>
                <a:cs typeface="Times New Roman" pitchFamily="18" charset="0"/>
              </a:rPr>
              <a:t>. </a:t>
            </a:r>
            <a:r>
              <a:rPr lang="en-SG" sz="2000" dirty="0" smtClean="0">
                <a:solidFill>
                  <a:schemeClr val="tx1">
                    <a:lumMod val="85000"/>
                    <a:lumOff val="15000"/>
                  </a:schemeClr>
                </a:solidFill>
                <a:latin typeface="Times New Roman" pitchFamily="18" charset="0"/>
                <a:cs typeface="Times New Roman" pitchFamily="18" charset="0"/>
              </a:rPr>
              <a:t>Phan Thi Hong, Deputy Chairperson of Women’s Union in Lao Cai province</a:t>
            </a:r>
            <a:endParaRPr kumimoji="0" lang="en-SG" sz="2000" b="0" i="0" u="none" strike="noStrike" kern="1200" cap="none" spc="0" normalizeH="0" baseline="0" noProof="0" dirty="0" smtClean="0">
              <a:ln>
                <a:noFill/>
              </a:ln>
              <a:solidFill>
                <a:schemeClr val="tx1">
                  <a:lumMod val="85000"/>
                  <a:lumOff val="15000"/>
                </a:schemeClr>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bwMode="auto"/>
        <p:txBody>
          <a:bodyPr wrap="square" lIns="91440" tIns="45720" rIns="91440" bIns="45720" numCol="1" anchorCtr="0" compatLnSpc="1">
            <a:prstTxWarp prst="textNoShape">
              <a:avLst/>
            </a:prstTxWarp>
            <a:normAutofit fontScale="90000"/>
          </a:bodyPr>
          <a:lstStyle/>
          <a:p>
            <a:pPr>
              <a:defRPr/>
            </a:pPr>
            <a:r>
              <a:rPr lang="en-US" sz="4000" dirty="0" smtClean="0"/>
              <a:t>1</a:t>
            </a:r>
            <a:r>
              <a:rPr lang="en-US" sz="4000" baseline="30000" dirty="0" smtClean="0"/>
              <a:t>st</a:t>
            </a:r>
            <a:r>
              <a:rPr lang="en-US" sz="4000" dirty="0" smtClean="0"/>
              <a:t> Activity: To receive, identify, and protect trafficked persons (cont.)</a:t>
            </a:r>
            <a:endParaRPr lang="en-SG" sz="3700" dirty="0" smtClean="0">
              <a:effectLst/>
            </a:endParaRPr>
          </a:p>
        </p:txBody>
      </p:sp>
      <p:sp>
        <p:nvSpPr>
          <p:cNvPr id="18435" name="Rectangle 3"/>
          <p:cNvSpPr>
            <a:spLocks noGrp="1"/>
          </p:cNvSpPr>
          <p:nvPr>
            <p:ph type="body" idx="1"/>
          </p:nvPr>
        </p:nvSpPr>
        <p:spPr>
          <a:xfrm>
            <a:off x="457200" y="1831996"/>
            <a:ext cx="8229600" cy="4525962"/>
          </a:xfrm>
        </p:spPr>
        <p:txBody>
          <a:bodyPr/>
          <a:lstStyle/>
          <a:p>
            <a:r>
              <a:rPr lang="en-US" b="1" dirty="0" smtClean="0">
                <a:latin typeface="Arial" charset="0"/>
              </a:rPr>
              <a:t>Executive Body</a:t>
            </a:r>
            <a:r>
              <a:rPr lang="en-US" dirty="0" smtClean="0">
                <a:latin typeface="Arial" charset="0"/>
              </a:rPr>
              <a:t>: Ministry of Labors, Invalids, and Social Affairs</a:t>
            </a:r>
          </a:p>
          <a:p>
            <a:r>
              <a:rPr lang="en-US" b="1" dirty="0" smtClean="0">
                <a:latin typeface="Arial" charset="0"/>
              </a:rPr>
              <a:t>Coordinating Bodies</a:t>
            </a:r>
            <a:r>
              <a:rPr lang="en-US" dirty="0" smtClean="0">
                <a:latin typeface="Arial" charset="0"/>
              </a:rPr>
              <a:t>: Ministry of Public Security, Ministry of National Defence, Ministry of Foreign Affairs, Ministry of Public Health, Ministry of Education and Training, Ministry of Justice, Central Women’s Union of Vietnam, Provincial People’s Committee, and other related ministries, sectors and organizations</a:t>
            </a:r>
            <a:endParaRPr lang="en-SG"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sz="2800" dirty="0" smtClean="0"/>
              <a:t>2</a:t>
            </a:r>
            <a:r>
              <a:rPr lang="en-US" sz="2800" baseline="30000" dirty="0" smtClean="0"/>
              <a:t>nd</a:t>
            </a:r>
            <a:r>
              <a:rPr lang="en-US" sz="2800" dirty="0" smtClean="0"/>
              <a:t> activity: To assist and support trafficked persons</a:t>
            </a:r>
            <a:endParaRPr lang="en-US" sz="4000" dirty="0"/>
          </a:p>
        </p:txBody>
      </p:sp>
      <p:sp>
        <p:nvSpPr>
          <p:cNvPr id="19459" name="Rectangle 3"/>
          <p:cNvSpPr>
            <a:spLocks noGrp="1" noChangeArrowheads="1"/>
          </p:cNvSpPr>
          <p:nvPr>
            <p:ph type="body" idx="1"/>
          </p:nvPr>
        </p:nvSpPr>
        <p:spPr>
          <a:xfrm>
            <a:off x="485804" y="1357298"/>
            <a:ext cx="8229600" cy="4525962"/>
          </a:xfrm>
        </p:spPr>
        <p:txBody>
          <a:bodyPr/>
          <a:lstStyle/>
          <a:p>
            <a:pPr eaLnBrk="1" hangingPunct="1">
              <a:lnSpc>
                <a:spcPct val="90000"/>
              </a:lnSpc>
            </a:pPr>
            <a:r>
              <a:rPr lang="en-US" sz="2400" dirty="0" smtClean="0"/>
              <a:t>To draft documents and submit to jurisdictional bodies for approval and enforcement of policies and guidelines of regulations and policies on support for victims, provisions, procedures, and sequence of establishing shelter, and center of social welfares and support for victims</a:t>
            </a:r>
          </a:p>
          <a:p>
            <a:pPr eaLnBrk="1" hangingPunct="1">
              <a:lnSpc>
                <a:spcPct val="90000"/>
              </a:lnSpc>
            </a:pPr>
            <a:r>
              <a:rPr lang="en-US" sz="2400" dirty="0" smtClean="0"/>
              <a:t>To ensure providing of material facilities and conduct progress of assistance and support for victims under laws and regulations</a:t>
            </a:r>
          </a:p>
          <a:p>
            <a:pPr eaLnBrk="1" hangingPunct="1">
              <a:lnSpc>
                <a:spcPct val="90000"/>
              </a:lnSpc>
            </a:pPr>
            <a:r>
              <a:rPr lang="en-US" sz="2400" dirty="0" smtClean="0"/>
              <a:t>To cooperate ministries and sectors concerned for directing medical treatment, education, vocational training and legal counseling at free of charge so as to guarantee safety and security of victims according to laws and regulations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bwMode="auto"/>
        <p:txBody>
          <a:bodyPr wrap="square" lIns="91440" tIns="45720" rIns="91440" bIns="45720" numCol="1" anchorCtr="0" compatLnSpc="1">
            <a:prstTxWarp prst="textNoShape">
              <a:avLst/>
            </a:prstTxWarp>
            <a:normAutofit fontScale="90000"/>
          </a:bodyPr>
          <a:lstStyle/>
          <a:p>
            <a:pPr>
              <a:defRPr/>
            </a:pPr>
            <a:r>
              <a:rPr lang="en-US" sz="3600" dirty="0" smtClean="0"/>
              <a:t>2</a:t>
            </a:r>
            <a:r>
              <a:rPr lang="en-US" sz="3600" baseline="30000" dirty="0" smtClean="0"/>
              <a:t>nd</a:t>
            </a:r>
            <a:r>
              <a:rPr lang="en-US" sz="3600" dirty="0" smtClean="0"/>
              <a:t> activity: To assist and support trafficked persons (cont.)</a:t>
            </a:r>
            <a:endParaRPr lang="en-SG" sz="3700" dirty="0" smtClean="0">
              <a:effectLst/>
            </a:endParaRPr>
          </a:p>
        </p:txBody>
      </p:sp>
      <p:sp>
        <p:nvSpPr>
          <p:cNvPr id="20483" name="Rectangle 3"/>
          <p:cNvSpPr>
            <a:spLocks noGrp="1"/>
          </p:cNvSpPr>
          <p:nvPr>
            <p:ph type="body" idx="1"/>
          </p:nvPr>
        </p:nvSpPr>
        <p:spPr/>
        <p:txBody>
          <a:bodyPr/>
          <a:lstStyle/>
          <a:p>
            <a:r>
              <a:rPr lang="en-US" b="1" dirty="0" smtClean="0">
                <a:latin typeface="Arial" charset="0"/>
              </a:rPr>
              <a:t>Executive Body</a:t>
            </a:r>
            <a:r>
              <a:rPr lang="vi-VN" dirty="0" smtClean="0">
                <a:latin typeface="Arial" charset="0"/>
              </a:rPr>
              <a:t>: </a:t>
            </a:r>
            <a:r>
              <a:rPr lang="en-US" dirty="0" smtClean="0">
                <a:latin typeface="Arial" charset="0"/>
              </a:rPr>
              <a:t>Ministry of Labors, Invalids, and Social Affairs</a:t>
            </a:r>
            <a:endParaRPr lang="vi-VN" dirty="0" smtClean="0">
              <a:latin typeface="Arial" charset="0"/>
            </a:endParaRPr>
          </a:p>
          <a:p>
            <a:r>
              <a:rPr lang="en-US" b="1" dirty="0" smtClean="0">
                <a:latin typeface="Arial" charset="0"/>
              </a:rPr>
              <a:t>Coordinating Bodies: </a:t>
            </a:r>
            <a:r>
              <a:rPr lang="en-US" dirty="0" smtClean="0">
                <a:latin typeface="Arial" charset="0"/>
              </a:rPr>
              <a:t>Ministry of Public Security, Ministry of National Defence, Ministry of Foreign Affairs, Ministry of Public Health, Ministry of Education and Training, Ministry of Justice, Central Women’s Union of Vietnam, Provincial People’s Committee, and other related ministries, sectors and organizations</a:t>
            </a:r>
            <a:endParaRPr lang="en-US" b="1" dirty="0" smtClean="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42900" y="142852"/>
            <a:ext cx="8458200" cy="1782762"/>
          </a:xfrm>
        </p:spPr>
        <p:txBody>
          <a:bodyPr>
            <a:noAutofit/>
          </a:bodyPr>
          <a:lstStyle/>
          <a:p>
            <a:pPr eaLnBrk="1" hangingPunct="1">
              <a:defRPr/>
            </a:pPr>
            <a:r>
              <a:rPr lang="en-US" sz="2400" dirty="0" smtClean="0"/>
              <a:t>4</a:t>
            </a:r>
            <a:r>
              <a:rPr lang="en-US" sz="2400" baseline="30000" dirty="0" smtClean="0"/>
              <a:t>th</a:t>
            </a:r>
            <a:r>
              <a:rPr lang="en-US" sz="2400" dirty="0" smtClean="0"/>
              <a:t> Operation:</a:t>
            </a:r>
            <a:r>
              <a:rPr lang="vi-VN" sz="2400" dirty="0" smtClean="0"/>
              <a:t> </a:t>
            </a:r>
            <a:r>
              <a:rPr lang="en-US" sz="2400" dirty="0" smtClean="0"/>
              <a:t>To establish and complete system of normative and legal documents as well as to supervise and monitor progress of law enforcement pertaining to anti human trafficking</a:t>
            </a:r>
            <a:endParaRPr lang="en-US" sz="2800" dirty="0"/>
          </a:p>
        </p:txBody>
      </p:sp>
      <p:sp>
        <p:nvSpPr>
          <p:cNvPr id="21507" name="Rectangle 3"/>
          <p:cNvSpPr>
            <a:spLocks noGrp="1" noChangeArrowheads="1"/>
          </p:cNvSpPr>
          <p:nvPr>
            <p:ph type="body" idx="1"/>
          </p:nvPr>
        </p:nvSpPr>
        <p:spPr>
          <a:xfrm>
            <a:off x="1000100" y="1928802"/>
            <a:ext cx="8305800" cy="2667000"/>
          </a:xfrm>
        </p:spPr>
        <p:txBody>
          <a:bodyPr/>
          <a:lstStyle/>
          <a:p>
            <a:pPr eaLnBrk="1" hangingPunct="1">
              <a:lnSpc>
                <a:spcPct val="80000"/>
              </a:lnSpc>
            </a:pPr>
            <a:r>
              <a:rPr lang="en-US" sz="2400" dirty="0" smtClean="0"/>
              <a:t>To establish guidelines and manuals on implementation of Law on Prevention and Fighting against Trafficking in Persons</a:t>
            </a:r>
          </a:p>
          <a:p>
            <a:pPr eaLnBrk="1" hangingPunct="1">
              <a:lnSpc>
                <a:spcPct val="80000"/>
              </a:lnSpc>
            </a:pPr>
            <a:r>
              <a:rPr lang="en-US" sz="2400" dirty="0" smtClean="0"/>
              <a:t>To amend and revise normative and legal documents in order to enhance operation of preventing and fighting trafficking in persons</a:t>
            </a:r>
          </a:p>
          <a:p>
            <a:pPr eaLnBrk="1" hangingPunct="1">
              <a:lnSpc>
                <a:spcPct val="80000"/>
              </a:lnSpc>
            </a:pPr>
            <a:r>
              <a:rPr lang="en-US" sz="2400" dirty="0" smtClean="0"/>
              <a:t>To approve and foster progress of implementation of United Nation Convention on Combating against Transnational Organized Crime and of Palermo Protocol on Prevention, Suppression and Prosecution for traffickers</a:t>
            </a:r>
          </a:p>
          <a:p>
            <a:pPr eaLnBrk="1" hangingPunct="1">
              <a:lnSpc>
                <a:spcPct val="80000"/>
              </a:lnSpc>
            </a:pPr>
            <a:r>
              <a:rPr lang="en-US" sz="2400" dirty="0" smtClean="0"/>
              <a:t>To supervise and monitor progress of law enforcement with prevention and fighting trafficking in persons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4"/>
            <a:ext cx="8229600" cy="1143000"/>
          </a:xfrm>
        </p:spPr>
        <p:txBody>
          <a:bodyPr>
            <a:normAutofit/>
          </a:bodyPr>
          <a:lstStyle/>
          <a:p>
            <a:pPr eaLnBrk="1" hangingPunct="1">
              <a:defRPr/>
            </a:pPr>
            <a:r>
              <a:rPr lang="en-US" sz="2400" dirty="0" smtClean="0"/>
              <a:t>5</a:t>
            </a:r>
            <a:r>
              <a:rPr lang="en-US" sz="2400" baseline="30000" dirty="0" smtClean="0"/>
              <a:t>th</a:t>
            </a:r>
            <a:r>
              <a:rPr lang="en-US" sz="2400" dirty="0" smtClean="0"/>
              <a:t> Operation</a:t>
            </a:r>
            <a:r>
              <a:rPr lang="vi-VN" sz="2400" dirty="0" smtClean="0"/>
              <a:t>: </a:t>
            </a:r>
            <a:r>
              <a:rPr lang="en-US" sz="2400" dirty="0" smtClean="0"/>
              <a:t>To forward international  cooperation in combating human trafficking</a:t>
            </a:r>
            <a:endParaRPr lang="en-US" sz="2800" dirty="0"/>
          </a:p>
        </p:txBody>
      </p:sp>
      <p:sp>
        <p:nvSpPr>
          <p:cNvPr id="23555" name="Rectangle 3"/>
          <p:cNvSpPr>
            <a:spLocks noGrp="1" noChangeArrowheads="1"/>
          </p:cNvSpPr>
          <p:nvPr>
            <p:ph type="body" idx="1"/>
          </p:nvPr>
        </p:nvSpPr>
        <p:spPr>
          <a:xfrm>
            <a:off x="628680" y="1000108"/>
            <a:ext cx="8229600" cy="4525962"/>
          </a:xfrm>
        </p:spPr>
        <p:txBody>
          <a:bodyPr/>
          <a:lstStyle/>
          <a:p>
            <a:pPr eaLnBrk="1" hangingPunct="1">
              <a:lnSpc>
                <a:spcPct val="80000"/>
              </a:lnSpc>
            </a:pPr>
            <a:r>
              <a:rPr lang="en-US" sz="2400" dirty="0" smtClean="0"/>
              <a:t>To follow-up, direct and manage progress of implementation of international laws and regulations on prevention and fighting with trafficking in persons, those documents that Vietnam has signed</a:t>
            </a:r>
          </a:p>
          <a:p>
            <a:pPr eaLnBrk="1" hangingPunct="1">
              <a:lnSpc>
                <a:spcPct val="80000"/>
              </a:lnSpc>
            </a:pPr>
            <a:r>
              <a:rPr lang="en-US" sz="2400" dirty="0" smtClean="0"/>
              <a:t>To fully and effectively participate in regional and international cooperation in combating human trafficking</a:t>
            </a:r>
          </a:p>
          <a:p>
            <a:pPr eaLnBrk="1" hangingPunct="1">
              <a:lnSpc>
                <a:spcPct val="80000"/>
              </a:lnSpc>
            </a:pPr>
            <a:r>
              <a:rPr lang="en-US" sz="2400" dirty="0" smtClean="0"/>
              <a:t>To establish, improve and advance effectively mechanism of cooperation in combating human trafficking amongst countries involved, international organizations, and particularly countries of the Mekong River Basin</a:t>
            </a:r>
          </a:p>
          <a:p>
            <a:pPr eaLnBrk="1" hangingPunct="1">
              <a:lnSpc>
                <a:spcPct val="80000"/>
              </a:lnSpc>
            </a:pPr>
            <a:r>
              <a:rPr lang="en-US" sz="2400" dirty="0" smtClean="0"/>
              <a:t>To develop communication system of foreign relations, including to create and admin website, to edit and publish books and documents, to make documentary films in English</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71414"/>
            <a:ext cx="8229600" cy="1143000"/>
          </a:xfrm>
        </p:spPr>
        <p:txBody>
          <a:bodyPr>
            <a:noAutofit/>
          </a:bodyPr>
          <a:lstStyle/>
          <a:p>
            <a:pPr eaLnBrk="1" hangingPunct="1">
              <a:defRPr/>
            </a:pPr>
            <a:r>
              <a:rPr lang="en-US" sz="2400" dirty="0" smtClean="0"/>
              <a:t>5</a:t>
            </a:r>
            <a:r>
              <a:rPr lang="en-US" sz="2400" baseline="30000" dirty="0" smtClean="0"/>
              <a:t>th</a:t>
            </a:r>
            <a:r>
              <a:rPr lang="en-US" sz="2400" dirty="0" smtClean="0"/>
              <a:t> Operation</a:t>
            </a:r>
            <a:r>
              <a:rPr lang="vi-VN" sz="2400" dirty="0" smtClean="0"/>
              <a:t>: </a:t>
            </a:r>
            <a:r>
              <a:rPr lang="en-US" sz="2400" dirty="0" smtClean="0"/>
              <a:t>To forward international  cooperation in combating human trafficking (cont.)</a:t>
            </a:r>
            <a:endParaRPr lang="en-US" sz="2400" dirty="0"/>
          </a:p>
        </p:txBody>
      </p:sp>
      <p:sp>
        <p:nvSpPr>
          <p:cNvPr id="24579" name="Rectangle 3"/>
          <p:cNvSpPr>
            <a:spLocks noGrp="1" noChangeArrowheads="1"/>
          </p:cNvSpPr>
          <p:nvPr>
            <p:ph type="body" idx="1"/>
          </p:nvPr>
        </p:nvSpPr>
        <p:spPr/>
        <p:txBody>
          <a:bodyPr/>
          <a:lstStyle/>
          <a:p>
            <a:pPr eaLnBrk="1" hangingPunct="1">
              <a:lnSpc>
                <a:spcPct val="80000"/>
              </a:lnSpc>
            </a:pPr>
            <a:r>
              <a:rPr lang="en-US" sz="2400" dirty="0" smtClean="0"/>
              <a:t>To exchange information and ways of addressing TIP cases, to share and publicize experience of working with TIP cases, to provide training  for capacity building in preventing and fighting TIP</a:t>
            </a:r>
          </a:p>
          <a:p>
            <a:pPr eaLnBrk="1" hangingPunct="1">
              <a:lnSpc>
                <a:spcPct val="80000"/>
              </a:lnSpc>
            </a:pPr>
            <a:r>
              <a:rPr lang="en-US" sz="2400" dirty="0" smtClean="0"/>
              <a:t>To call for financial and technical support from international community against TIP</a:t>
            </a:r>
          </a:p>
          <a:p>
            <a:pPr eaLnBrk="1" hangingPunct="1">
              <a:lnSpc>
                <a:spcPct val="80000"/>
              </a:lnSpc>
            </a:pPr>
            <a:r>
              <a:rPr lang="en-US" sz="2400" dirty="0" smtClean="0"/>
              <a:t>To follow-up, monitor, speed up and summarize work of other international projects regarding their combat to TIP with cooperation of related line ministries and local authorities</a:t>
            </a:r>
          </a:p>
          <a:p>
            <a:pPr eaLnBrk="1" hangingPunct="1">
              <a:lnSpc>
                <a:spcPct val="80000"/>
              </a:lnSpc>
            </a:pPr>
            <a:r>
              <a:rPr lang="en-US" sz="2400" dirty="0" smtClean="0"/>
              <a:t>To research and advise government in drafting bilateral and multilateral agreements, signing or acceding international treaties with reference to combating TIP</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bwMode="auto"/>
        <p:txBody>
          <a:bodyPr wrap="square" lIns="91440" tIns="45720" rIns="91440" bIns="45720" numCol="1" anchorCtr="0" compatLnSpc="1">
            <a:prstTxWarp prst="textNoShape">
              <a:avLst/>
            </a:prstTxWarp>
            <a:normAutofit/>
          </a:bodyPr>
          <a:lstStyle/>
          <a:p>
            <a:pPr eaLnBrk="1" hangingPunct="1">
              <a:defRPr/>
            </a:pPr>
            <a:r>
              <a:rPr lang="en-US" sz="3600" dirty="0" smtClean="0">
                <a:effectLst/>
              </a:rPr>
              <a:t>PROGRESS OF IMPLEMENTATION</a:t>
            </a:r>
            <a:endParaRPr lang="en-SG" sz="3600" dirty="0" smtClean="0">
              <a:effectLst/>
            </a:endParaRPr>
          </a:p>
        </p:txBody>
      </p:sp>
      <p:sp>
        <p:nvSpPr>
          <p:cNvPr id="25603" name="Rectangle 3"/>
          <p:cNvSpPr>
            <a:spLocks noGrp="1"/>
          </p:cNvSpPr>
          <p:nvPr>
            <p:ph type="body" idx="1"/>
          </p:nvPr>
        </p:nvSpPr>
        <p:spPr/>
        <p:txBody>
          <a:bodyPr/>
          <a:lstStyle/>
          <a:p>
            <a:pPr eaLnBrk="1" hangingPunct="1"/>
            <a:r>
              <a:rPr lang="en-US" sz="2300" b="1" dirty="0" smtClean="0"/>
              <a:t>1.</a:t>
            </a:r>
            <a:r>
              <a:rPr lang="en-US" sz="2300" dirty="0" smtClean="0"/>
              <a:t> Enhance and advance leadership, guidelines and inspection of executive committee of the party and government at all levels with combating TIP. Improve and build up management capacity of state officials, standardize system of policies and laws on combating TIP.</a:t>
            </a:r>
          </a:p>
          <a:p>
            <a:pPr eaLnBrk="1" hangingPunct="1"/>
            <a:r>
              <a:rPr lang="en-US" sz="2300" b="1" dirty="0" smtClean="0"/>
              <a:t>2.</a:t>
            </a:r>
            <a:r>
              <a:rPr lang="en-US" sz="2300" dirty="0" smtClean="0"/>
              <a:t> To diversify operations of effectively mobilizing and utilizing financial resources for this action plan; to develop more investment for human resources, in particular to train specific skills for executive workforce according to their function in plan’s activities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bwMode="auto"/>
        <p:txBody>
          <a:bodyPr wrap="square" lIns="91440" tIns="45720" rIns="91440" bIns="45720" numCol="1" anchorCtr="0" compatLnSpc="1">
            <a:prstTxWarp prst="textNoShape">
              <a:avLst/>
            </a:prstTxWarp>
            <a:noAutofit/>
          </a:bodyPr>
          <a:lstStyle/>
          <a:p>
            <a:pPr eaLnBrk="1" hangingPunct="1">
              <a:defRPr/>
            </a:pPr>
            <a:r>
              <a:rPr lang="en-US" sz="3200" dirty="0" smtClean="0">
                <a:effectLst/>
              </a:rPr>
              <a:t>PROGRESS OF IMPLEMENTATION (cont.)</a:t>
            </a:r>
            <a:endParaRPr lang="en-SG" sz="3200" dirty="0" smtClean="0">
              <a:effectLst/>
            </a:endParaRPr>
          </a:p>
        </p:txBody>
      </p:sp>
      <p:sp>
        <p:nvSpPr>
          <p:cNvPr id="26627" name="Rectangle 3"/>
          <p:cNvSpPr>
            <a:spLocks noGrp="1"/>
          </p:cNvSpPr>
          <p:nvPr>
            <p:ph type="body" idx="1"/>
          </p:nvPr>
        </p:nvSpPr>
        <p:spPr/>
        <p:txBody>
          <a:bodyPr/>
          <a:lstStyle/>
          <a:p>
            <a:pPr eaLnBrk="1" hangingPunct="1">
              <a:lnSpc>
                <a:spcPct val="90000"/>
              </a:lnSpc>
              <a:buFont typeface="Wingdings 3" pitchFamily="18" charset="2"/>
              <a:buNone/>
            </a:pPr>
            <a:endParaRPr lang="en-US" sz="2000" b="1" dirty="0" smtClean="0"/>
          </a:p>
          <a:p>
            <a:pPr eaLnBrk="1" hangingPunct="1">
              <a:lnSpc>
                <a:spcPct val="90000"/>
              </a:lnSpc>
              <a:buFont typeface="Wingdings 3" pitchFamily="18" charset="2"/>
              <a:buNone/>
            </a:pPr>
            <a:r>
              <a:rPr lang="en-US" sz="2000" b="1" dirty="0" smtClean="0"/>
              <a:t>3.</a:t>
            </a:r>
            <a:r>
              <a:rPr lang="en-US" sz="2000" dirty="0" smtClean="0"/>
              <a:t> To foster and promote multidisciplinary cooperation amongst organization concerned in implementing the plan as the whole and each specific components. To mobilize participation of various government organization, NGOs and civil groups in order to achieve gathered and consistent strength of contribution in combating TIP.</a:t>
            </a:r>
          </a:p>
          <a:p>
            <a:pPr eaLnBrk="1" hangingPunct="1">
              <a:lnSpc>
                <a:spcPct val="90000"/>
              </a:lnSpc>
              <a:buFont typeface="Wingdings 3" pitchFamily="18" charset="2"/>
              <a:buNone/>
            </a:pPr>
            <a:endParaRPr lang="en-US" sz="2000" b="1" dirty="0" smtClean="0"/>
          </a:p>
          <a:p>
            <a:pPr eaLnBrk="1" hangingPunct="1">
              <a:lnSpc>
                <a:spcPct val="90000"/>
              </a:lnSpc>
              <a:buFont typeface="Wingdings 3" pitchFamily="18" charset="2"/>
              <a:buNone/>
            </a:pPr>
            <a:r>
              <a:rPr lang="en-US" sz="2000" b="1" dirty="0" smtClean="0"/>
              <a:t>4.</a:t>
            </a:r>
            <a:r>
              <a:rPr lang="en-US" sz="2000" dirty="0" smtClean="0"/>
              <a:t> To increase and advance international cooperation, mobilize financial support and professional and technical consultancy in combating TIP, to prioritize in signing and enforcing treaties and agreements at both bilateral and multilateral with international organization and others countries especially those countries sharing borderlines, those in the region, and those with high number of Vietnamese trafficked persons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bwMode="auto"/>
        <p:txBody>
          <a:bodyPr wrap="square" lIns="91440" tIns="45720" rIns="91440" bIns="45720" numCol="1" anchorCtr="0" compatLnSpc="1">
            <a:prstTxWarp prst="textNoShape">
              <a:avLst/>
            </a:prstTxWarp>
            <a:noAutofit/>
          </a:bodyPr>
          <a:lstStyle/>
          <a:p>
            <a:pPr eaLnBrk="1" hangingPunct="1">
              <a:defRPr/>
            </a:pPr>
            <a:r>
              <a:rPr lang="en-US" sz="3200" dirty="0" smtClean="0">
                <a:effectLst/>
              </a:rPr>
              <a:t>PROGRESS OF IMPLEMENTATION (cont.)</a:t>
            </a:r>
            <a:endParaRPr lang="en-SG" sz="3200" dirty="0" smtClean="0">
              <a:effectLst/>
            </a:endParaRPr>
          </a:p>
        </p:txBody>
      </p:sp>
      <p:sp>
        <p:nvSpPr>
          <p:cNvPr id="27651" name="Rectangle 3"/>
          <p:cNvSpPr>
            <a:spLocks noGrp="1"/>
          </p:cNvSpPr>
          <p:nvPr>
            <p:ph type="body" idx="1"/>
          </p:nvPr>
        </p:nvSpPr>
        <p:spPr/>
        <p:txBody>
          <a:bodyPr/>
          <a:lstStyle/>
          <a:p>
            <a:pPr eaLnBrk="1" hangingPunct="1">
              <a:buFont typeface="Wingdings 3" pitchFamily="18" charset="2"/>
              <a:buNone/>
            </a:pPr>
            <a:endParaRPr lang="en-US" b="1" dirty="0" smtClean="0"/>
          </a:p>
          <a:p>
            <a:pPr eaLnBrk="1" hangingPunct="1">
              <a:buFont typeface="Wingdings 3" pitchFamily="18" charset="2"/>
              <a:buNone/>
            </a:pPr>
            <a:r>
              <a:rPr lang="en-US" b="1" dirty="0" smtClean="0"/>
              <a:t>5.</a:t>
            </a:r>
            <a:r>
              <a:rPr lang="en-US" dirty="0" smtClean="0"/>
              <a:t> To implement follow-up, monitor and assessment to each sub-project and the whole plan. To establish mechanism and system of supervision, assessment with suitable targets and indicators, simple and convenient forms of data collection, regulations and guidelines on techniques of information gathering, archiving and reporting.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bwMode="auto">
          <a:noFill/>
        </p:spPr>
        <p:txBody>
          <a:bodyPr wrap="square" lIns="91440" tIns="45720" rIns="91440" bIns="45720" numCol="1" anchorCtr="0" compatLnSpc="1">
            <a:prstTxWarp prst="textNoShape">
              <a:avLst/>
            </a:prstTxWarp>
            <a:normAutofit/>
          </a:bodyPr>
          <a:lstStyle/>
          <a:p>
            <a:r>
              <a:rPr lang="en-US" sz="4000" dirty="0" smtClean="0">
                <a:effectLst/>
              </a:rPr>
              <a:t>IV. Budget of Implementation</a:t>
            </a:r>
            <a:endParaRPr lang="en-SG" sz="4000" dirty="0" smtClean="0">
              <a:effectLst/>
            </a:endParaRPr>
          </a:p>
        </p:txBody>
      </p:sp>
      <p:sp>
        <p:nvSpPr>
          <p:cNvPr id="54275" name="Rectangle 3"/>
          <p:cNvSpPr>
            <a:spLocks noGrp="1"/>
          </p:cNvSpPr>
          <p:nvPr>
            <p:ph type="body" idx="1"/>
          </p:nvPr>
        </p:nvSpPr>
        <p:spPr/>
        <p:txBody>
          <a:bodyPr/>
          <a:lstStyle/>
          <a:p>
            <a:r>
              <a:rPr lang="vi-VN" sz="2400" b="1" dirty="0" smtClean="0">
                <a:latin typeface="Arial" charset="0"/>
              </a:rPr>
              <a:t>1.</a:t>
            </a:r>
            <a:r>
              <a:rPr lang="vi-VN" sz="2400" dirty="0" smtClean="0">
                <a:latin typeface="Arial" charset="0"/>
              </a:rPr>
              <a:t> </a:t>
            </a:r>
            <a:r>
              <a:rPr lang="en-US" sz="2400" dirty="0" smtClean="0">
                <a:latin typeface="Arial" charset="0"/>
              </a:rPr>
              <a:t>Budget for the plan is set up according to specific sub-projects and will be submitted to competent bodies for approval</a:t>
            </a:r>
          </a:p>
          <a:p>
            <a:r>
              <a:rPr lang="vi-VN" sz="2400" b="1" dirty="0" smtClean="0">
                <a:latin typeface="Arial" charset="0"/>
              </a:rPr>
              <a:t>2.</a:t>
            </a:r>
            <a:r>
              <a:rPr lang="vi-VN" sz="2400" dirty="0" smtClean="0">
                <a:latin typeface="Arial" charset="0"/>
              </a:rPr>
              <a:t> </a:t>
            </a:r>
            <a:r>
              <a:rPr lang="en-US" sz="2400" dirty="0" smtClean="0">
                <a:latin typeface="Arial" charset="0"/>
              </a:rPr>
              <a:t>Total budget for the plan will be from national budget, local budget and other sources attained by mobilizing amongst concerned domestic and international organization and communities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771556" y="1357313"/>
            <a:ext cx="8229600" cy="4525962"/>
          </a:xfrm>
        </p:spPr>
        <p:txBody>
          <a:bodyPr/>
          <a:lstStyle/>
          <a:p>
            <a:pPr eaLnBrk="1" hangingPunct="1"/>
            <a:r>
              <a:rPr lang="en-US" sz="4000" b="1" dirty="0" smtClean="0">
                <a:latin typeface="Times New Roman" pitchFamily="18" charset="0"/>
                <a:cs typeface="Times New Roman" pitchFamily="18" charset="0"/>
              </a:rPr>
              <a:t>I. Objectives</a:t>
            </a:r>
          </a:p>
          <a:p>
            <a:pPr eaLnBrk="1" hangingPunct="1"/>
            <a:r>
              <a:rPr lang="en-US" sz="4000" b="1" dirty="0" smtClean="0">
                <a:latin typeface="Times New Roman" pitchFamily="18" charset="0"/>
                <a:cs typeface="Times New Roman" pitchFamily="18" charset="0"/>
              </a:rPr>
              <a:t>II. Target groups/Beneficiary, Scope, Time of Implementation</a:t>
            </a:r>
          </a:p>
          <a:p>
            <a:pPr eaLnBrk="1" hangingPunct="1"/>
            <a:r>
              <a:rPr lang="en-US" sz="4000" b="1" dirty="0" smtClean="0">
                <a:latin typeface="Times New Roman" pitchFamily="18" charset="0"/>
                <a:cs typeface="Times New Roman" pitchFamily="18" charset="0"/>
              </a:rPr>
              <a:t>III. Operations and Manners of Implementation</a:t>
            </a:r>
          </a:p>
          <a:p>
            <a:pPr eaLnBrk="1" hangingPunct="1"/>
            <a:r>
              <a:rPr lang="en-US" sz="4000" b="1" dirty="0" smtClean="0">
                <a:latin typeface="Times New Roman" pitchFamily="18" charset="0"/>
                <a:cs typeface="Times New Roman" pitchFamily="18" charset="0"/>
              </a:rPr>
              <a:t>IV. Budget for Implementation</a:t>
            </a:r>
          </a:p>
          <a:p>
            <a:pPr eaLnBrk="1" hangingPunct="1"/>
            <a:r>
              <a:rPr lang="en-US" sz="4000" b="1" dirty="0" smtClean="0">
                <a:latin typeface="Times New Roman" pitchFamily="18" charset="0"/>
                <a:cs typeface="Times New Roman" pitchFamily="18" charset="0"/>
              </a:rPr>
              <a:t>V. Assigned Responsibilities</a:t>
            </a:r>
          </a:p>
        </p:txBody>
      </p:sp>
      <p:sp>
        <p:nvSpPr>
          <p:cNvPr id="3" name="Title 2"/>
          <p:cNvSpPr>
            <a:spLocks noGrp="1"/>
          </p:cNvSpPr>
          <p:nvPr>
            <p:ph type="title"/>
          </p:nvPr>
        </p:nvSpPr>
        <p:spPr>
          <a:xfrm>
            <a:off x="457200" y="214290"/>
            <a:ext cx="8229600" cy="1143000"/>
          </a:xfrm>
        </p:spPr>
        <p:txBody>
          <a:bodyPr/>
          <a:lstStyle/>
          <a:p>
            <a:pPr eaLnBrk="1" fontAlgn="auto" hangingPunct="1">
              <a:spcAft>
                <a:spcPts val="0"/>
              </a:spcAft>
              <a:defRPr/>
            </a:pPr>
            <a:r>
              <a:rPr lang="en-US" dirty="0" smtClean="0">
                <a:latin typeface="Times New Roman" pitchFamily="18" charset="0"/>
                <a:cs typeface="Times New Roman" pitchFamily="18" charset="0"/>
              </a:rPr>
              <a:t>Content	s</a:t>
            </a:r>
            <a:endParaRPr lang="vi-V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1"/>
          <p:cNvSpPr>
            <a:spLocks noGrp="1"/>
          </p:cNvSpPr>
          <p:nvPr>
            <p:ph idx="1"/>
          </p:nvPr>
        </p:nvSpPr>
        <p:spPr>
          <a:xfrm>
            <a:off x="142875" y="2124080"/>
            <a:ext cx="8858250" cy="3162308"/>
          </a:xfrm>
        </p:spPr>
        <p:txBody>
          <a:bodyPr/>
          <a:lstStyle/>
          <a:p>
            <a:r>
              <a:rPr lang="it-IT" sz="2800" dirty="0" smtClean="0">
                <a:latin typeface="Times New Roman" pitchFamily="18" charset="0"/>
              </a:rPr>
              <a:t>I. Mechanism for managing and cooperating</a:t>
            </a:r>
          </a:p>
          <a:p>
            <a:r>
              <a:rPr lang="it-IT" sz="2800" dirty="0" smtClean="0">
                <a:latin typeface="Times New Roman" pitchFamily="18" charset="0"/>
              </a:rPr>
              <a:t>1. Strengthen the organization of Steering Committee chaired by Vice Prime Minister and supplement some related ministries and organizations</a:t>
            </a:r>
          </a:p>
          <a:p>
            <a:r>
              <a:rPr lang="it-IT" sz="2800" dirty="0" smtClean="0">
                <a:latin typeface="Times New Roman" pitchFamily="18" charset="0"/>
              </a:rPr>
              <a:t>2. Governement issues regulations of operation of Steering Committee</a:t>
            </a:r>
            <a:endParaRPr lang="en-US" sz="2800" dirty="0" smtClean="0">
              <a:latin typeface="Times New Roman" pitchFamily="18" charset="0"/>
              <a:cs typeface="Times New Roman" pitchFamily="18" charset="0"/>
            </a:endParaRPr>
          </a:p>
          <a:p>
            <a:pPr eaLnBrk="1" hangingPunct="1">
              <a:buFont typeface="Wingdings 3" pitchFamily="18" charset="2"/>
              <a:buNone/>
            </a:pPr>
            <a:endParaRPr lang="vi-VN" sz="2800" dirty="0" smtClean="0">
              <a:latin typeface="Times New Roman" pitchFamily="18" charset="0"/>
              <a:cs typeface="Times New Roman" pitchFamily="18" charset="0"/>
            </a:endParaRPr>
          </a:p>
        </p:txBody>
      </p:sp>
      <p:sp>
        <p:nvSpPr>
          <p:cNvPr id="26630" name="Text Box 6"/>
          <p:cNvSpPr txBox="1">
            <a:spLocks noChangeArrowheads="1"/>
          </p:cNvSpPr>
          <p:nvPr/>
        </p:nvSpPr>
        <p:spPr bwMode="auto">
          <a:xfrm>
            <a:off x="1619250" y="514350"/>
            <a:ext cx="144463" cy="331788"/>
          </a:xfrm>
          <a:prstGeom prst="rect">
            <a:avLst/>
          </a:prstGeom>
          <a:noFill/>
          <a:ln w="9525">
            <a:noFill/>
            <a:miter lim="800000"/>
            <a:headEnd/>
            <a:tailEnd/>
          </a:ln>
          <a:effectLst/>
        </p:spPr>
        <p:txBody>
          <a:bodyPr wrap="none" lIns="90000" tIns="46800" rIns="54000" bIns="10800">
            <a:spAutoFit/>
          </a:bodyPr>
          <a:lstStyle/>
          <a:p>
            <a:endParaRPr lang="en-SG"/>
          </a:p>
        </p:txBody>
      </p:sp>
      <p:sp>
        <p:nvSpPr>
          <p:cNvPr id="26631" name="Text Box 7"/>
          <p:cNvSpPr txBox="1">
            <a:spLocks noChangeArrowheads="1"/>
          </p:cNvSpPr>
          <p:nvPr/>
        </p:nvSpPr>
        <p:spPr bwMode="auto">
          <a:xfrm>
            <a:off x="642910" y="500042"/>
            <a:ext cx="7506396" cy="612160"/>
          </a:xfrm>
          <a:prstGeom prst="rect">
            <a:avLst/>
          </a:prstGeom>
          <a:noFill/>
          <a:ln w="9525">
            <a:noFill/>
            <a:miter lim="800000"/>
            <a:headEnd/>
            <a:tailEnd/>
          </a:ln>
          <a:effectLst/>
        </p:spPr>
        <p:txBody>
          <a:bodyPr wrap="none" lIns="90000" tIns="46800" rIns="54000" bIns="10800">
            <a:spAutoFit/>
          </a:bodyPr>
          <a:lstStyle/>
          <a:p>
            <a:r>
              <a:rPr lang="en-US" sz="3600" b="1" dirty="0" smtClean="0"/>
              <a:t>Structure of implementing bodies</a:t>
            </a:r>
            <a:endParaRPr lang="en-SG" sz="36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1"/>
          <p:cNvSpPr>
            <a:spLocks noGrp="1"/>
          </p:cNvSpPr>
          <p:nvPr>
            <p:ph idx="1"/>
          </p:nvPr>
        </p:nvSpPr>
        <p:spPr>
          <a:xfrm>
            <a:off x="142875" y="1481138"/>
            <a:ext cx="8858250" cy="4525962"/>
          </a:xfrm>
        </p:spPr>
        <p:txBody>
          <a:bodyPr/>
          <a:lstStyle/>
          <a:p>
            <a:pPr marL="623887" indent="-514350" eaLnBrk="1" hangingPunct="1">
              <a:buNone/>
            </a:pPr>
            <a:r>
              <a:rPr lang="en-US" sz="2800" b="1" dirty="0" smtClean="0">
                <a:latin typeface="Times New Roman" pitchFamily="18" charset="0"/>
                <a:cs typeface="Times New Roman" pitchFamily="18" charset="0"/>
              </a:rPr>
              <a:t>1. Government</a:t>
            </a:r>
            <a:r>
              <a:rPr lang="en-US" sz="2800" dirty="0" smtClean="0">
                <a:latin typeface="Times New Roman" pitchFamily="18" charset="0"/>
                <a:cs typeface="Times New Roman" pitchFamily="18" charset="0"/>
              </a:rPr>
              <a:t> chaired as State management on TIP</a:t>
            </a:r>
            <a:endParaRPr lang="vi-VN" sz="2800" dirty="0" smtClean="0">
              <a:latin typeface="Times New Roman" pitchFamily="18" charset="0"/>
              <a:cs typeface="Times New Roman" pitchFamily="18" charset="0"/>
            </a:endParaRPr>
          </a:p>
          <a:p>
            <a:pPr eaLnBrk="1" hangingPunct="1">
              <a:buNone/>
            </a:pPr>
            <a:r>
              <a:rPr lang="en-US" sz="2800" b="1"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Ministry of Public security </a:t>
            </a:r>
            <a:endParaRPr lang="vi-VN" sz="2800" dirty="0" smtClean="0">
              <a:latin typeface="Times New Roman" pitchFamily="18" charset="0"/>
              <a:cs typeface="Times New Roman" pitchFamily="18" charset="0"/>
            </a:endParaRPr>
          </a:p>
          <a:p>
            <a:pPr eaLnBrk="1" hangingPunct="1"/>
            <a:r>
              <a:rPr lang="en-US" sz="2800" dirty="0" smtClean="0">
                <a:latin typeface="Times New Roman" pitchFamily="18" charset="0"/>
                <a:cs typeface="Times New Roman" pitchFamily="18" charset="0"/>
              </a:rPr>
              <a:t>Focal point in the Government on TIP</a:t>
            </a:r>
          </a:p>
          <a:p>
            <a:pPr eaLnBrk="1" hangingPunct="1"/>
            <a:r>
              <a:rPr lang="en-US" sz="2800" dirty="0" smtClean="0">
                <a:latin typeface="Times New Roman" pitchFamily="18" charset="0"/>
                <a:cs typeface="Times New Roman" pitchFamily="18" charset="0"/>
              </a:rPr>
              <a:t>Combat with crime of human trafficking</a:t>
            </a:r>
            <a:endParaRPr lang="vi-VN" sz="2800" dirty="0" smtClean="0">
              <a:latin typeface="Times New Roman" pitchFamily="18" charset="0"/>
              <a:cs typeface="Times New Roman" pitchFamily="18" charset="0"/>
            </a:endParaRPr>
          </a:p>
          <a:p>
            <a:pPr eaLnBrk="1" hangingPunct="1">
              <a:buNone/>
            </a:pPr>
            <a:r>
              <a:rPr lang="en-US" sz="2800" b="1" dirty="0" smtClean="0">
                <a:latin typeface="Times New Roman" pitchFamily="18" charset="0"/>
                <a:cs typeface="Times New Roman" pitchFamily="18" charset="0"/>
              </a:rPr>
              <a:t>3. Ministry of National defence</a:t>
            </a:r>
            <a:endParaRPr lang="vi-VN" sz="2800" dirty="0" smtClean="0">
              <a:latin typeface="Times New Roman" pitchFamily="18" charset="0"/>
              <a:cs typeface="Times New Roman" pitchFamily="18" charset="0"/>
            </a:endParaRPr>
          </a:p>
          <a:p>
            <a:pPr eaLnBrk="1" hangingPunct="1"/>
            <a:r>
              <a:rPr lang="en-US" sz="2800" dirty="0" smtClean="0">
                <a:latin typeface="Times New Roman" pitchFamily="18" charset="0"/>
                <a:cs typeface="Times New Roman" pitchFamily="18" charset="0"/>
              </a:rPr>
              <a:t>Chair to implement communication and mobilization for people in borderline areas, islands on TIP;</a:t>
            </a:r>
          </a:p>
          <a:p>
            <a:pPr eaLnBrk="1" hangingPunct="1"/>
            <a:r>
              <a:rPr lang="en-US" sz="2800" dirty="0" smtClean="0">
                <a:latin typeface="Times New Roman" pitchFamily="18" charset="0"/>
                <a:cs typeface="Times New Roman" pitchFamily="18" charset="0"/>
              </a:rPr>
              <a:t>Take responsibilities on TIP in borderlines and the sea</a:t>
            </a:r>
          </a:p>
          <a:p>
            <a:pPr eaLnBrk="1" hangingPunct="1"/>
            <a:r>
              <a:rPr lang="en-US" sz="2800" dirty="0" smtClean="0">
                <a:latin typeface="Times New Roman" pitchFamily="18" charset="0"/>
                <a:cs typeface="Times New Roman" pitchFamily="18" charset="0"/>
              </a:rPr>
              <a:t>Receive, support for victims as regulations</a:t>
            </a:r>
            <a:endParaRPr lang="vi-VN" sz="2800" dirty="0" smtClean="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796908"/>
          </a:xfrm>
        </p:spPr>
        <p:txBody>
          <a:bodyPr>
            <a:noAutofit/>
          </a:bodyPr>
          <a:lstStyle/>
          <a:p>
            <a:pPr eaLnBrk="1" fontAlgn="auto" hangingPunct="1">
              <a:spcAft>
                <a:spcPts val="0"/>
              </a:spcAft>
              <a:defRPr/>
            </a:pPr>
            <a:r>
              <a:rPr lang="en-US" sz="2800" dirty="0" smtClean="0">
                <a:latin typeface="Times New Roman" pitchFamily="18" charset="0"/>
                <a:cs typeface="Times New Roman" pitchFamily="18" charset="0"/>
              </a:rPr>
              <a:t>V. ASSIGNED RESPONSIBILITIES</a:t>
            </a:r>
            <a:endParaRPr lang="vi-VN"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1"/>
          <p:cNvSpPr>
            <a:spLocks noGrp="1"/>
          </p:cNvSpPr>
          <p:nvPr>
            <p:ph idx="1"/>
          </p:nvPr>
        </p:nvSpPr>
        <p:spPr>
          <a:xfrm>
            <a:off x="214313" y="1143000"/>
            <a:ext cx="8472487" cy="4525963"/>
          </a:xfrm>
        </p:spPr>
        <p:txBody>
          <a:bodyPr/>
          <a:lstStyle/>
          <a:p>
            <a:pPr eaLnBrk="1" hangingPunct="1">
              <a:buNone/>
            </a:pPr>
            <a:r>
              <a:rPr lang="en-US" sz="2400" b="1" dirty="0" smtClean="0">
                <a:latin typeface="Times New Roman" pitchFamily="18" charset="0"/>
                <a:cs typeface="Times New Roman" pitchFamily="18" charset="0"/>
              </a:rPr>
              <a:t>4. Ministry of Labour, Invalids and Social Affairs</a:t>
            </a:r>
            <a:endParaRPr lang="vi-VN" sz="2400" dirty="0" smtClean="0">
              <a:latin typeface="Times New Roman" pitchFamily="18" charset="0"/>
              <a:cs typeface="Times New Roman" pitchFamily="18" charset="0"/>
            </a:endParaRPr>
          </a:p>
          <a:p>
            <a:pPr eaLnBrk="1" hangingPunct="1"/>
            <a:r>
              <a:rPr lang="en-US" sz="2400" dirty="0" smtClean="0">
                <a:latin typeface="Times New Roman" pitchFamily="18" charset="0"/>
                <a:cs typeface="Times New Roman" pitchFamily="18" charset="0"/>
              </a:rPr>
              <a:t>Develop and submit for approval on polices supporting for victims</a:t>
            </a:r>
          </a:p>
          <a:p>
            <a:pPr eaLnBrk="1" hangingPunct="1"/>
            <a:r>
              <a:rPr lang="en-US" sz="2400" dirty="0" smtClean="0">
                <a:latin typeface="Times New Roman" pitchFamily="18" charset="0"/>
                <a:cs typeface="Times New Roman" pitchFamily="18" charset="0"/>
              </a:rPr>
              <a:t>Issue guidelines on measures supporting for victims</a:t>
            </a:r>
            <a:endParaRPr lang="vi-VN" sz="2400" dirty="0" smtClean="0">
              <a:latin typeface="Times New Roman" pitchFamily="18" charset="0"/>
              <a:cs typeface="Times New Roman" pitchFamily="18" charset="0"/>
            </a:endParaRPr>
          </a:p>
          <a:p>
            <a:pPr eaLnBrk="1" hangingPunct="1">
              <a:buNone/>
            </a:pPr>
            <a:r>
              <a:rPr lang="en-US" sz="2400" b="1" dirty="0" smtClean="0">
                <a:latin typeface="Times New Roman" pitchFamily="18" charset="0"/>
                <a:cs typeface="Times New Roman" pitchFamily="18" charset="0"/>
              </a:rPr>
              <a:t>5. Ministry of Foreign affairs</a:t>
            </a:r>
            <a:endParaRPr lang="vi-VN" sz="2400" dirty="0" smtClean="0">
              <a:latin typeface="Times New Roman" pitchFamily="18" charset="0"/>
              <a:cs typeface="Times New Roman" pitchFamily="18" charset="0"/>
            </a:endParaRPr>
          </a:p>
          <a:p>
            <a:pPr eaLnBrk="1" hangingPunct="1"/>
            <a:r>
              <a:rPr lang="en-US" sz="2400" dirty="0" smtClean="0">
                <a:latin typeface="Times New Roman" pitchFamily="18" charset="0"/>
                <a:cs typeface="Times New Roman" pitchFamily="18" charset="0"/>
              </a:rPr>
              <a:t>Issue guidelines for oversea agencies of Vietnam to support Vietnamese as victims of human trafficking</a:t>
            </a:r>
          </a:p>
          <a:p>
            <a:pPr eaLnBrk="1" hangingPunct="1"/>
            <a:r>
              <a:rPr lang="en-US" sz="2400" dirty="0" smtClean="0">
                <a:latin typeface="Times New Roman" pitchFamily="18" charset="0"/>
                <a:cs typeface="Times New Roman" pitchFamily="18" charset="0"/>
              </a:rPr>
              <a:t>Cooperate to identify and do procedures on taking Vietnamese to return home.</a:t>
            </a:r>
          </a:p>
          <a:p>
            <a:pPr eaLnBrk="1" hangingPunct="1"/>
            <a:r>
              <a:rPr lang="en-US" sz="2400" dirty="0" smtClean="0">
                <a:latin typeface="Times New Roman" pitchFamily="18" charset="0"/>
                <a:cs typeface="Times New Roman" pitchFamily="18" charset="0"/>
              </a:rPr>
              <a:t>Cooperate with Ministry of Public Security and others for international cooperation on combating TIP</a:t>
            </a:r>
            <a:endParaRPr lang="vi-VN" sz="2400" dirty="0" smtClean="0">
              <a:latin typeface="Times New Roman" pitchFamily="18" charset="0"/>
              <a:cs typeface="Times New Roman" pitchFamily="18" charset="0"/>
            </a:endParaRPr>
          </a:p>
        </p:txBody>
      </p:sp>
      <p:sp>
        <p:nvSpPr>
          <p:cNvPr id="3" name="Title 2"/>
          <p:cNvSpPr>
            <a:spLocks noGrp="1"/>
          </p:cNvSpPr>
          <p:nvPr>
            <p:ph type="title"/>
          </p:nvPr>
        </p:nvSpPr>
        <p:spPr>
          <a:xfrm>
            <a:off x="457200" y="-71462"/>
            <a:ext cx="8229600" cy="1143000"/>
          </a:xfrm>
        </p:spPr>
        <p:txBody>
          <a:bodyPr/>
          <a:lstStyle/>
          <a:p>
            <a:pPr eaLnBrk="1" fontAlgn="auto" hangingPunct="1">
              <a:spcAft>
                <a:spcPts val="0"/>
              </a:spcAft>
              <a:defRPr/>
            </a:pPr>
            <a:r>
              <a:rPr lang="en-US" sz="2400" dirty="0" smtClean="0">
                <a:latin typeface="Times New Roman" pitchFamily="18" charset="0"/>
                <a:cs typeface="Times New Roman" pitchFamily="18" charset="0"/>
              </a:rPr>
              <a:t>ASSIGNED RESPONSIBILITIES (cont.)</a:t>
            </a:r>
            <a:endParaRPr lang="vi-VN" dirty="0">
              <a:latin typeface="Times New Roman" pitchFamily="18" charset="0"/>
              <a:cs typeface="Times New Roman" pitchFamily="18" charset="0"/>
            </a:endParaRPr>
          </a:p>
        </p:txBody>
      </p:sp>
      <p:pic>
        <p:nvPicPr>
          <p:cNvPr id="4" name="Picture 3" descr="QUOC HUY.bmp"/>
          <p:cNvPicPr>
            <a:picLocks noChangeAspect="1"/>
          </p:cNvPicPr>
          <p:nvPr/>
        </p:nvPicPr>
        <p:blipFill>
          <a:blip r:embed="rId2" cstate="print"/>
          <a:srcRect/>
          <a:stretch>
            <a:fillRect/>
          </a:stretch>
        </p:blipFill>
        <p:spPr bwMode="auto">
          <a:xfrm>
            <a:off x="7786688" y="0"/>
            <a:ext cx="1163637" cy="1233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142907" y="1214438"/>
            <a:ext cx="9001125" cy="4525962"/>
          </a:xfrm>
        </p:spPr>
        <p:txBody>
          <a:bodyPr/>
          <a:lstStyle/>
          <a:p>
            <a:pPr eaLnBrk="1" hangingPunct="1">
              <a:buFont typeface="Wingdings 3" pitchFamily="18" charset="2"/>
              <a:buNone/>
            </a:pPr>
            <a:r>
              <a:rPr lang="en-US" sz="2000" b="1" dirty="0" smtClean="0">
                <a:latin typeface="Times New Roman" pitchFamily="18" charset="0"/>
                <a:cs typeface="Times New Roman" pitchFamily="18" charset="0"/>
              </a:rPr>
              <a:t>6. Ministry of Justice</a:t>
            </a:r>
            <a:endParaRPr lang="vi-VN" sz="2000" dirty="0" smtClean="0">
              <a:latin typeface="Times New Roman" pitchFamily="18" charset="0"/>
              <a:cs typeface="Times New Roman" pitchFamily="18" charset="0"/>
            </a:endParaRPr>
          </a:p>
          <a:p>
            <a:pPr eaLnBrk="1" hangingPunct="1"/>
            <a:r>
              <a:rPr lang="en-US" sz="2000" dirty="0" smtClean="0">
                <a:latin typeface="Times New Roman" pitchFamily="18" charset="0"/>
                <a:cs typeface="Times New Roman" pitchFamily="18" charset="0"/>
              </a:rPr>
              <a:t>Monitor law enforcement of combating TIP</a:t>
            </a:r>
          </a:p>
          <a:p>
            <a:pPr eaLnBrk="1" hangingPunct="1"/>
            <a:r>
              <a:rPr lang="en-US" sz="2000" dirty="0" smtClean="0">
                <a:latin typeface="Times New Roman" pitchFamily="18" charset="0"/>
                <a:cs typeface="Times New Roman" pitchFamily="18" charset="0"/>
              </a:rPr>
              <a:t>Issue guidelines on law education and dissemination on combating TIP</a:t>
            </a:r>
          </a:p>
          <a:p>
            <a:pPr eaLnBrk="1" hangingPunct="1"/>
            <a:r>
              <a:rPr lang="en-US" sz="2000" dirty="0" smtClean="0">
                <a:latin typeface="Times New Roman" pitchFamily="18" charset="0"/>
                <a:cs typeface="Times New Roman" pitchFamily="18" charset="0"/>
              </a:rPr>
              <a:t>Manage marriage and adoption procedure on combating TIP</a:t>
            </a:r>
          </a:p>
          <a:p>
            <a:pPr eaLnBrk="1" hangingPunct="1"/>
            <a:r>
              <a:rPr lang="en-US" sz="2000" dirty="0" smtClean="0">
                <a:latin typeface="Times New Roman" pitchFamily="18" charset="0"/>
                <a:cs typeface="Times New Roman" pitchFamily="18" charset="0"/>
              </a:rPr>
              <a:t>Issue guidelines on legislation assistance for victims of human trafficking</a:t>
            </a:r>
            <a:endParaRPr lang="vi-VN" sz="2000" dirty="0" smtClean="0">
              <a:latin typeface="Times New Roman" pitchFamily="18" charset="0"/>
              <a:cs typeface="Times New Roman" pitchFamily="18" charset="0"/>
            </a:endParaRPr>
          </a:p>
          <a:p>
            <a:pPr eaLnBrk="1" hangingPunct="1">
              <a:buFont typeface="Wingdings 3" pitchFamily="18" charset="2"/>
              <a:buNone/>
            </a:pPr>
            <a:r>
              <a:rPr lang="en-US" sz="2000" b="1" dirty="0" smtClean="0">
                <a:latin typeface="Times New Roman" pitchFamily="18" charset="0"/>
                <a:cs typeface="Times New Roman" pitchFamily="18" charset="0"/>
              </a:rPr>
              <a:t>7. Ministry of Culture, Sports and Tourism</a:t>
            </a:r>
            <a:endParaRPr lang="vi-VN" sz="2000" dirty="0" smtClean="0">
              <a:latin typeface="Times New Roman" pitchFamily="18" charset="0"/>
              <a:cs typeface="Times New Roman" pitchFamily="18" charset="0"/>
            </a:endParaRPr>
          </a:p>
          <a:p>
            <a:pPr eaLnBrk="1" hangingPunct="1"/>
            <a:r>
              <a:rPr lang="en-US" sz="2000" dirty="0" smtClean="0">
                <a:latin typeface="Times New Roman" pitchFamily="18" charset="0"/>
                <a:cs typeface="Times New Roman" pitchFamily="18" charset="0"/>
              </a:rPr>
              <a:t>Issue guidelines on combating TIP in programmes on culture, tourism and family</a:t>
            </a:r>
          </a:p>
          <a:p>
            <a:pPr eaLnBrk="1" hangingPunct="1"/>
            <a:r>
              <a:rPr lang="en-US" sz="2000" dirty="0" smtClean="0">
                <a:latin typeface="Times New Roman" pitchFamily="18" charset="0"/>
                <a:cs typeface="Times New Roman" pitchFamily="18" charset="0"/>
              </a:rPr>
              <a:t>Manage, issue guidelines, monitor and inspect on domestic and international tourism on combating TIP.</a:t>
            </a:r>
            <a:endParaRPr lang="vi-VN" sz="2000" dirty="0" smtClean="0">
              <a:latin typeface="Times New Roman" pitchFamily="18" charset="0"/>
              <a:cs typeface="Times New Roman" pitchFamily="18" charset="0"/>
            </a:endParaRPr>
          </a:p>
          <a:p>
            <a:pPr eaLnBrk="1" hangingPunct="1">
              <a:buFont typeface="Wingdings 3" pitchFamily="18" charset="2"/>
              <a:buNone/>
            </a:pPr>
            <a:r>
              <a:rPr lang="en-US" sz="2000" b="1" dirty="0" smtClean="0">
                <a:latin typeface="Times New Roman" pitchFamily="18" charset="0"/>
                <a:cs typeface="Times New Roman" pitchFamily="18" charset="0"/>
              </a:rPr>
              <a:t>8. Ministry of Education and training</a:t>
            </a:r>
            <a:endParaRPr lang="vi-VN" sz="2000" dirty="0" smtClean="0">
              <a:latin typeface="Times New Roman" pitchFamily="18" charset="0"/>
              <a:cs typeface="Times New Roman" pitchFamily="18" charset="0"/>
            </a:endParaRPr>
          </a:p>
          <a:p>
            <a:pPr eaLnBrk="1" hangingPunct="1"/>
            <a:r>
              <a:rPr lang="en-US" sz="2000" dirty="0" smtClean="0">
                <a:latin typeface="Times New Roman" pitchFamily="18" charset="0"/>
                <a:cs typeface="Times New Roman" pitchFamily="18" charset="0"/>
              </a:rPr>
              <a:t>Issue guidelines on integrating HTP contents in schools activities at different levels, subjects; provide communication and education on combating TIP for students</a:t>
            </a:r>
          </a:p>
          <a:p>
            <a:pPr eaLnBrk="1" hangingPunct="1"/>
            <a:r>
              <a:rPr lang="en-US" sz="2000" dirty="0" smtClean="0">
                <a:latin typeface="Times New Roman" pitchFamily="18" charset="0"/>
                <a:cs typeface="Times New Roman" pitchFamily="18" charset="0"/>
              </a:rPr>
              <a:t>Issue guidelines on creating favourable for students as victims of human trafficking to return to education, vocational training and community integration.</a:t>
            </a:r>
            <a:endParaRPr lang="vi-VN" sz="2000" dirty="0" smtClean="0">
              <a:latin typeface="Times New Roman" pitchFamily="18" charset="0"/>
              <a:cs typeface="Times New Roman" pitchFamily="18" charset="0"/>
            </a:endParaRPr>
          </a:p>
          <a:p>
            <a:pPr eaLnBrk="1" hangingPunct="1"/>
            <a:endParaRPr lang="vi-VN" sz="2000" dirty="0" smtClean="0">
              <a:latin typeface="Times New Roman" pitchFamily="18" charset="0"/>
              <a:cs typeface="Times New Roman" pitchFamily="18" charset="0"/>
            </a:endParaRPr>
          </a:p>
        </p:txBody>
      </p:sp>
      <p:sp>
        <p:nvSpPr>
          <p:cNvPr id="3" name="Title 2"/>
          <p:cNvSpPr>
            <a:spLocks noGrp="1"/>
          </p:cNvSpPr>
          <p:nvPr>
            <p:ph type="title"/>
          </p:nvPr>
        </p:nvSpPr>
        <p:spPr>
          <a:xfrm>
            <a:off x="214282" y="-71462"/>
            <a:ext cx="8472518" cy="1143000"/>
          </a:xfrm>
        </p:spPr>
        <p:txBody>
          <a:bodyPr>
            <a:noAutofit/>
          </a:bodyPr>
          <a:lstStyle/>
          <a:p>
            <a:pPr eaLnBrk="1" fontAlgn="auto" hangingPunct="1">
              <a:spcAft>
                <a:spcPts val="0"/>
              </a:spcAft>
              <a:defRPr/>
            </a:pPr>
            <a:r>
              <a:rPr lang="en-US" sz="2400" dirty="0" smtClean="0">
                <a:latin typeface="Times New Roman" pitchFamily="18" charset="0"/>
                <a:cs typeface="Times New Roman" pitchFamily="18" charset="0"/>
              </a:rPr>
              <a:t>ASSIGNED RESPONSIBILITIES (cont.)</a:t>
            </a:r>
            <a:endParaRPr lang="vi-VN" sz="2000" dirty="0">
              <a:latin typeface="Times New Roman" pitchFamily="18" charset="0"/>
              <a:cs typeface="Times New Roman" pitchFamily="18" charset="0"/>
            </a:endParaRPr>
          </a:p>
        </p:txBody>
      </p:sp>
      <p:pic>
        <p:nvPicPr>
          <p:cNvPr id="23556" name="Picture 3" descr="QUOC HUY.bmp"/>
          <p:cNvPicPr>
            <a:picLocks noChangeAspect="1"/>
          </p:cNvPicPr>
          <p:nvPr/>
        </p:nvPicPr>
        <p:blipFill>
          <a:blip r:embed="rId2" cstate="print"/>
          <a:srcRect/>
          <a:stretch>
            <a:fillRect/>
          </a:stretch>
        </p:blipFill>
        <p:spPr bwMode="auto">
          <a:xfrm>
            <a:off x="7786688" y="0"/>
            <a:ext cx="1163637" cy="12334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Effect transition="in" filter="wheel(4)">
                                      <p:cBhvr>
                                        <p:cTn id="7" dur="1000"/>
                                        <p:tgtEl>
                                          <p:spTgt spid="23554">
                                            <p:txEl>
                                              <p:pRg st="0" end="0"/>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23554">
                                            <p:txEl>
                                              <p:pRg st="1" end="1"/>
                                            </p:txEl>
                                          </p:spTgt>
                                        </p:tgtEl>
                                        <p:attrNameLst>
                                          <p:attrName>style.visibility</p:attrName>
                                        </p:attrNameLst>
                                      </p:cBhvr>
                                      <p:to>
                                        <p:strVal val="visible"/>
                                      </p:to>
                                    </p:set>
                                    <p:animEffect transition="in" filter="wheel(4)">
                                      <p:cBhvr>
                                        <p:cTn id="10" dur="1000"/>
                                        <p:tgtEl>
                                          <p:spTgt spid="23554">
                                            <p:txEl>
                                              <p:pRg st="1" end="1"/>
                                            </p:txEl>
                                          </p:spTgt>
                                        </p:tgtEl>
                                      </p:cBhvr>
                                    </p:animEffect>
                                  </p:childTnLst>
                                </p:cTn>
                              </p:par>
                              <p:par>
                                <p:cTn id="11" presetID="21" presetClass="entr" presetSubtype="4" fill="hold" nodeType="withEffect">
                                  <p:stCondLst>
                                    <p:cond delay="0"/>
                                  </p:stCondLst>
                                  <p:childTnLst>
                                    <p:set>
                                      <p:cBhvr>
                                        <p:cTn id="12" dur="1" fill="hold">
                                          <p:stCondLst>
                                            <p:cond delay="0"/>
                                          </p:stCondLst>
                                        </p:cTn>
                                        <p:tgtEl>
                                          <p:spTgt spid="23554">
                                            <p:txEl>
                                              <p:pRg st="2" end="2"/>
                                            </p:txEl>
                                          </p:spTgt>
                                        </p:tgtEl>
                                        <p:attrNameLst>
                                          <p:attrName>style.visibility</p:attrName>
                                        </p:attrNameLst>
                                      </p:cBhvr>
                                      <p:to>
                                        <p:strVal val="visible"/>
                                      </p:to>
                                    </p:set>
                                    <p:animEffect transition="in" filter="wheel(4)">
                                      <p:cBhvr>
                                        <p:cTn id="13" dur="1000"/>
                                        <p:tgtEl>
                                          <p:spTgt spid="23554">
                                            <p:txEl>
                                              <p:pRg st="2" end="2"/>
                                            </p:txEl>
                                          </p:spTgt>
                                        </p:tgtEl>
                                      </p:cBhvr>
                                    </p:animEffect>
                                  </p:childTnLst>
                                </p:cTn>
                              </p:par>
                              <p:par>
                                <p:cTn id="14" presetID="21" presetClass="entr" presetSubtype="4" fill="hold" nodeType="withEffect">
                                  <p:stCondLst>
                                    <p:cond delay="0"/>
                                  </p:stCondLst>
                                  <p:childTnLst>
                                    <p:set>
                                      <p:cBhvr>
                                        <p:cTn id="15" dur="1" fill="hold">
                                          <p:stCondLst>
                                            <p:cond delay="0"/>
                                          </p:stCondLst>
                                        </p:cTn>
                                        <p:tgtEl>
                                          <p:spTgt spid="23554">
                                            <p:txEl>
                                              <p:pRg st="3" end="3"/>
                                            </p:txEl>
                                          </p:spTgt>
                                        </p:tgtEl>
                                        <p:attrNameLst>
                                          <p:attrName>style.visibility</p:attrName>
                                        </p:attrNameLst>
                                      </p:cBhvr>
                                      <p:to>
                                        <p:strVal val="visible"/>
                                      </p:to>
                                    </p:set>
                                    <p:animEffect transition="in" filter="wheel(4)">
                                      <p:cBhvr>
                                        <p:cTn id="16" dur="1000"/>
                                        <p:tgtEl>
                                          <p:spTgt spid="23554">
                                            <p:txEl>
                                              <p:pRg st="3" end="3"/>
                                            </p:txEl>
                                          </p:spTgt>
                                        </p:tgtEl>
                                      </p:cBhvr>
                                    </p:animEffect>
                                  </p:childTnLst>
                                </p:cTn>
                              </p:par>
                              <p:par>
                                <p:cTn id="17" presetID="21" presetClass="entr" presetSubtype="4" fill="hold" nodeType="withEffect">
                                  <p:stCondLst>
                                    <p:cond delay="0"/>
                                  </p:stCondLst>
                                  <p:childTnLst>
                                    <p:set>
                                      <p:cBhvr>
                                        <p:cTn id="18" dur="1" fill="hold">
                                          <p:stCondLst>
                                            <p:cond delay="0"/>
                                          </p:stCondLst>
                                        </p:cTn>
                                        <p:tgtEl>
                                          <p:spTgt spid="23554">
                                            <p:txEl>
                                              <p:pRg st="4" end="4"/>
                                            </p:txEl>
                                          </p:spTgt>
                                        </p:tgtEl>
                                        <p:attrNameLst>
                                          <p:attrName>style.visibility</p:attrName>
                                        </p:attrNameLst>
                                      </p:cBhvr>
                                      <p:to>
                                        <p:strVal val="visible"/>
                                      </p:to>
                                    </p:set>
                                    <p:animEffect transition="in" filter="wheel(4)">
                                      <p:cBhvr>
                                        <p:cTn id="19" dur="1000"/>
                                        <p:tgtEl>
                                          <p:spTgt spid="23554">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nodeType="clickEffect">
                                  <p:stCondLst>
                                    <p:cond delay="0"/>
                                  </p:stCondLst>
                                  <p:childTnLst>
                                    <p:set>
                                      <p:cBhvr>
                                        <p:cTn id="23" dur="1" fill="hold">
                                          <p:stCondLst>
                                            <p:cond delay="0"/>
                                          </p:stCondLst>
                                        </p:cTn>
                                        <p:tgtEl>
                                          <p:spTgt spid="23554">
                                            <p:txEl>
                                              <p:pRg st="5" end="5"/>
                                            </p:txEl>
                                          </p:spTgt>
                                        </p:tgtEl>
                                        <p:attrNameLst>
                                          <p:attrName>style.visibility</p:attrName>
                                        </p:attrNameLst>
                                      </p:cBhvr>
                                      <p:to>
                                        <p:strVal val="visible"/>
                                      </p:to>
                                    </p:set>
                                    <p:animEffect transition="in" filter="wheel(4)">
                                      <p:cBhvr>
                                        <p:cTn id="24" dur="1000"/>
                                        <p:tgtEl>
                                          <p:spTgt spid="23554">
                                            <p:txEl>
                                              <p:pRg st="5" end="5"/>
                                            </p:txEl>
                                          </p:spTgt>
                                        </p:tgtEl>
                                      </p:cBhvr>
                                    </p:animEffect>
                                  </p:childTnLst>
                                </p:cTn>
                              </p:par>
                              <p:par>
                                <p:cTn id="25" presetID="21" presetClass="entr" presetSubtype="4" fill="hold" nodeType="withEffect">
                                  <p:stCondLst>
                                    <p:cond delay="0"/>
                                  </p:stCondLst>
                                  <p:childTnLst>
                                    <p:set>
                                      <p:cBhvr>
                                        <p:cTn id="26" dur="1" fill="hold">
                                          <p:stCondLst>
                                            <p:cond delay="0"/>
                                          </p:stCondLst>
                                        </p:cTn>
                                        <p:tgtEl>
                                          <p:spTgt spid="23554">
                                            <p:txEl>
                                              <p:pRg st="6" end="6"/>
                                            </p:txEl>
                                          </p:spTgt>
                                        </p:tgtEl>
                                        <p:attrNameLst>
                                          <p:attrName>style.visibility</p:attrName>
                                        </p:attrNameLst>
                                      </p:cBhvr>
                                      <p:to>
                                        <p:strVal val="visible"/>
                                      </p:to>
                                    </p:set>
                                    <p:animEffect transition="in" filter="wheel(4)">
                                      <p:cBhvr>
                                        <p:cTn id="27" dur="1000"/>
                                        <p:tgtEl>
                                          <p:spTgt spid="23554">
                                            <p:txEl>
                                              <p:pRg st="6" end="6"/>
                                            </p:txEl>
                                          </p:spTgt>
                                        </p:tgtEl>
                                      </p:cBhvr>
                                    </p:animEffect>
                                  </p:childTnLst>
                                </p:cTn>
                              </p:par>
                              <p:par>
                                <p:cTn id="28" presetID="21" presetClass="entr" presetSubtype="4" fill="hold" nodeType="withEffect">
                                  <p:stCondLst>
                                    <p:cond delay="0"/>
                                  </p:stCondLst>
                                  <p:childTnLst>
                                    <p:set>
                                      <p:cBhvr>
                                        <p:cTn id="29" dur="1" fill="hold">
                                          <p:stCondLst>
                                            <p:cond delay="0"/>
                                          </p:stCondLst>
                                        </p:cTn>
                                        <p:tgtEl>
                                          <p:spTgt spid="23554">
                                            <p:txEl>
                                              <p:pRg st="7" end="7"/>
                                            </p:txEl>
                                          </p:spTgt>
                                        </p:tgtEl>
                                        <p:attrNameLst>
                                          <p:attrName>style.visibility</p:attrName>
                                        </p:attrNameLst>
                                      </p:cBhvr>
                                      <p:to>
                                        <p:strVal val="visible"/>
                                      </p:to>
                                    </p:set>
                                    <p:animEffect transition="in" filter="wheel(4)">
                                      <p:cBhvr>
                                        <p:cTn id="30" dur="1000"/>
                                        <p:tgtEl>
                                          <p:spTgt spid="23554">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4" fill="hold" nodeType="clickEffect">
                                  <p:stCondLst>
                                    <p:cond delay="0"/>
                                  </p:stCondLst>
                                  <p:childTnLst>
                                    <p:set>
                                      <p:cBhvr>
                                        <p:cTn id="34" dur="1" fill="hold">
                                          <p:stCondLst>
                                            <p:cond delay="0"/>
                                          </p:stCondLst>
                                        </p:cTn>
                                        <p:tgtEl>
                                          <p:spTgt spid="23554">
                                            <p:txEl>
                                              <p:pRg st="8" end="8"/>
                                            </p:txEl>
                                          </p:spTgt>
                                        </p:tgtEl>
                                        <p:attrNameLst>
                                          <p:attrName>style.visibility</p:attrName>
                                        </p:attrNameLst>
                                      </p:cBhvr>
                                      <p:to>
                                        <p:strVal val="visible"/>
                                      </p:to>
                                    </p:set>
                                    <p:animEffect transition="in" filter="wheel(4)">
                                      <p:cBhvr>
                                        <p:cTn id="35" dur="1000"/>
                                        <p:tgtEl>
                                          <p:spTgt spid="23554">
                                            <p:txEl>
                                              <p:pRg st="8" end="8"/>
                                            </p:txEl>
                                          </p:spTgt>
                                        </p:tgtEl>
                                      </p:cBhvr>
                                    </p:animEffect>
                                  </p:childTnLst>
                                </p:cTn>
                              </p:par>
                              <p:par>
                                <p:cTn id="36" presetID="21" presetClass="entr" presetSubtype="4" fill="hold" nodeType="withEffect">
                                  <p:stCondLst>
                                    <p:cond delay="0"/>
                                  </p:stCondLst>
                                  <p:childTnLst>
                                    <p:set>
                                      <p:cBhvr>
                                        <p:cTn id="37" dur="1" fill="hold">
                                          <p:stCondLst>
                                            <p:cond delay="0"/>
                                          </p:stCondLst>
                                        </p:cTn>
                                        <p:tgtEl>
                                          <p:spTgt spid="23554">
                                            <p:txEl>
                                              <p:pRg st="9" end="9"/>
                                            </p:txEl>
                                          </p:spTgt>
                                        </p:tgtEl>
                                        <p:attrNameLst>
                                          <p:attrName>style.visibility</p:attrName>
                                        </p:attrNameLst>
                                      </p:cBhvr>
                                      <p:to>
                                        <p:strVal val="visible"/>
                                      </p:to>
                                    </p:set>
                                    <p:animEffect transition="in" filter="wheel(4)">
                                      <p:cBhvr>
                                        <p:cTn id="38" dur="1000"/>
                                        <p:tgtEl>
                                          <p:spTgt spid="23554">
                                            <p:txEl>
                                              <p:pRg st="9" end="9"/>
                                            </p:txEl>
                                          </p:spTgt>
                                        </p:tgtEl>
                                      </p:cBhvr>
                                    </p:animEffect>
                                  </p:childTnLst>
                                </p:cTn>
                              </p:par>
                              <p:par>
                                <p:cTn id="39" presetID="21" presetClass="entr" presetSubtype="4" fill="hold" nodeType="withEffect">
                                  <p:stCondLst>
                                    <p:cond delay="0"/>
                                  </p:stCondLst>
                                  <p:childTnLst>
                                    <p:set>
                                      <p:cBhvr>
                                        <p:cTn id="40" dur="1" fill="hold">
                                          <p:stCondLst>
                                            <p:cond delay="0"/>
                                          </p:stCondLst>
                                        </p:cTn>
                                        <p:tgtEl>
                                          <p:spTgt spid="23554">
                                            <p:txEl>
                                              <p:pRg st="10" end="10"/>
                                            </p:txEl>
                                          </p:spTgt>
                                        </p:tgtEl>
                                        <p:attrNameLst>
                                          <p:attrName>style.visibility</p:attrName>
                                        </p:attrNameLst>
                                      </p:cBhvr>
                                      <p:to>
                                        <p:strVal val="visible"/>
                                      </p:to>
                                    </p:set>
                                    <p:animEffect transition="in" filter="wheel(4)">
                                      <p:cBhvr>
                                        <p:cTn id="41" dur="1000"/>
                                        <p:tgtEl>
                                          <p:spTgt spid="2355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985870" y="1285860"/>
            <a:ext cx="8229600" cy="4525962"/>
          </a:xfrm>
        </p:spPr>
        <p:txBody>
          <a:bodyPr/>
          <a:lstStyle/>
          <a:p>
            <a:pPr eaLnBrk="1" hangingPunct="1">
              <a:buFont typeface="Wingdings 3" pitchFamily="18" charset="2"/>
              <a:buNone/>
            </a:pPr>
            <a:r>
              <a:rPr lang="en-US" sz="2800" b="1" dirty="0" smtClean="0">
                <a:latin typeface="Times New Roman" pitchFamily="18" charset="0"/>
                <a:cs typeface="Times New Roman" pitchFamily="18" charset="0"/>
              </a:rPr>
              <a:t>9. Ministry of Information and Communication</a:t>
            </a:r>
            <a:endParaRPr lang="vi-VN" sz="2800" dirty="0" smtClean="0">
              <a:latin typeface="Times New Roman" pitchFamily="18" charset="0"/>
              <a:cs typeface="Times New Roman" pitchFamily="18" charset="0"/>
            </a:endParaRPr>
          </a:p>
          <a:p>
            <a:pPr eaLnBrk="1" hangingPunct="1"/>
            <a:r>
              <a:rPr lang="en-US" sz="2800" dirty="0" smtClean="0">
                <a:latin typeface="Times New Roman" pitchFamily="18" charset="0"/>
                <a:cs typeface="Times New Roman" pitchFamily="18" charset="0"/>
              </a:rPr>
              <a:t>Issue guidelines for mass media and related agencies on combating TIP communication, giving information on combating </a:t>
            </a:r>
            <a:r>
              <a:rPr lang="en-US" sz="2800" dirty="0" err="1" smtClean="0">
                <a:latin typeface="Times New Roman" pitchFamily="18" charset="0"/>
                <a:cs typeface="Times New Roman" pitchFamily="18" charset="0"/>
              </a:rPr>
              <a:t>combating</a:t>
            </a:r>
            <a:r>
              <a:rPr lang="en-US" sz="2800" dirty="0" smtClean="0">
                <a:latin typeface="Times New Roman" pitchFamily="18" charset="0"/>
                <a:cs typeface="Times New Roman" pitchFamily="18" charset="0"/>
              </a:rPr>
              <a:t> TIP and its victims, advocacy on good models and persons, keeping secret of victims’ information.</a:t>
            </a:r>
          </a:p>
          <a:p>
            <a:pPr eaLnBrk="1" hangingPunct="1">
              <a:buFont typeface="Wingdings 3" pitchFamily="18" charset="2"/>
              <a:buNone/>
            </a:pPr>
            <a:r>
              <a:rPr lang="en-US" sz="2800" b="1" dirty="0" smtClean="0">
                <a:latin typeface="Times New Roman" pitchFamily="18" charset="0"/>
                <a:cs typeface="Times New Roman" pitchFamily="18" charset="0"/>
              </a:rPr>
              <a:t>10. People’s Procuracy and People’s Court</a:t>
            </a:r>
            <a:endParaRPr lang="vi-VN" sz="2800" dirty="0" smtClean="0">
              <a:latin typeface="Times New Roman" pitchFamily="18" charset="0"/>
              <a:cs typeface="Times New Roman" pitchFamily="18" charset="0"/>
            </a:endParaRPr>
          </a:p>
          <a:p>
            <a:pPr eaLnBrk="1" hangingPunct="1"/>
            <a:r>
              <a:rPr lang="en-US" sz="2800" dirty="0" smtClean="0">
                <a:latin typeface="Times New Roman" pitchFamily="18" charset="0"/>
                <a:cs typeface="Times New Roman" pitchFamily="18" charset="0"/>
              </a:rPr>
              <a:t>Timely and transparently </a:t>
            </a:r>
            <a:r>
              <a:rPr lang="en-US" sz="2800" dirty="0" err="1" smtClean="0">
                <a:latin typeface="Times New Roman" pitchFamily="18" charset="0"/>
                <a:cs typeface="Times New Roman" pitchFamily="18" charset="0"/>
              </a:rPr>
              <a:t>jude</a:t>
            </a:r>
            <a:r>
              <a:rPr lang="en-US" sz="2800" dirty="0" smtClean="0">
                <a:latin typeface="Times New Roman" pitchFamily="18" charset="0"/>
                <a:cs typeface="Times New Roman" pitchFamily="18" charset="0"/>
              </a:rPr>
              <a:t> cases on violation of laws on combating TIP</a:t>
            </a:r>
          </a:p>
          <a:p>
            <a:pPr eaLnBrk="1" hangingPunct="1"/>
            <a:r>
              <a:rPr lang="en-US" sz="2800" dirty="0" smtClean="0">
                <a:latin typeface="Times New Roman" pitchFamily="18" charset="0"/>
                <a:cs typeface="Times New Roman" pitchFamily="18" charset="0"/>
              </a:rPr>
              <a:t>People’s Procuracy do statistics on crimes related to human trafficking</a:t>
            </a:r>
            <a:endParaRPr lang="vi-VN" sz="2800" dirty="0" smtClean="0">
              <a:latin typeface="Times New Roman" pitchFamily="18" charset="0"/>
              <a:cs typeface="Times New Roman" pitchFamily="18" charset="0"/>
            </a:endParaRPr>
          </a:p>
        </p:txBody>
      </p:sp>
      <p:sp>
        <p:nvSpPr>
          <p:cNvPr id="3" name="Title 2"/>
          <p:cNvSpPr>
            <a:spLocks noGrp="1"/>
          </p:cNvSpPr>
          <p:nvPr>
            <p:ph type="title"/>
          </p:nvPr>
        </p:nvSpPr>
        <p:spPr>
          <a:xfrm>
            <a:off x="214282" y="274638"/>
            <a:ext cx="8472518" cy="1143000"/>
          </a:xfrm>
        </p:spPr>
        <p:txBody>
          <a:bodyPr>
            <a:noAutofit/>
          </a:bodyPr>
          <a:lstStyle/>
          <a:p>
            <a:pPr eaLnBrk="1" fontAlgn="auto" hangingPunct="1">
              <a:spcAft>
                <a:spcPts val="0"/>
              </a:spcAft>
              <a:defRPr/>
            </a:pPr>
            <a:r>
              <a:rPr lang="en-US" sz="2800" dirty="0" smtClean="0">
                <a:latin typeface="Times New Roman" pitchFamily="18" charset="0"/>
                <a:cs typeface="Times New Roman" pitchFamily="18" charset="0"/>
              </a:rPr>
              <a:t>ASSIGNED RESPONSIBILITIES (cont.)</a:t>
            </a:r>
            <a:endParaRPr lang="vi-VN" sz="2800" dirty="0">
              <a:latin typeface="Times New Roman" pitchFamily="18" charset="0"/>
              <a:cs typeface="Times New Roman" pitchFamily="18" charset="0"/>
            </a:endParaRPr>
          </a:p>
        </p:txBody>
      </p:sp>
      <p:pic>
        <p:nvPicPr>
          <p:cNvPr id="24580" name="Picture 3" descr="QUOC HUY.bmp"/>
          <p:cNvPicPr>
            <a:picLocks noChangeAspect="1"/>
          </p:cNvPicPr>
          <p:nvPr/>
        </p:nvPicPr>
        <p:blipFill>
          <a:blip r:embed="rId2" cstate="print"/>
          <a:srcRect/>
          <a:stretch>
            <a:fillRect/>
          </a:stretch>
        </p:blipFill>
        <p:spPr bwMode="auto">
          <a:xfrm>
            <a:off x="7786688" y="0"/>
            <a:ext cx="1163637" cy="12334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Scale>
                                      <p:cBhvr>
                                        <p:cTn id="7" dur="1000" decel="50000" fill="hold">
                                          <p:stCondLst>
                                            <p:cond delay="0"/>
                                          </p:stCondLst>
                                        </p:cTn>
                                        <p:tgtEl>
                                          <p:spTgt spid="24578">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4578">
                                            <p:txEl>
                                              <p:pRg st="0" end="0"/>
                                            </p:txEl>
                                          </p:spTgt>
                                        </p:tgtEl>
                                        <p:attrNameLst>
                                          <p:attrName>ppt_x</p:attrName>
                                          <p:attrName>ppt_y</p:attrName>
                                        </p:attrNameLst>
                                      </p:cBhvr>
                                    </p:animMotion>
                                    <p:animEffect transition="in" filter="fade">
                                      <p:cBhvr>
                                        <p:cTn id="9" dur="1000"/>
                                        <p:tgtEl>
                                          <p:spTgt spid="24578">
                                            <p:txEl>
                                              <p:pRg st="0" end="0"/>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24578">
                                            <p:txEl>
                                              <p:pRg st="1" end="1"/>
                                            </p:txEl>
                                          </p:spTgt>
                                        </p:tgtEl>
                                        <p:attrNameLst>
                                          <p:attrName>style.visibility</p:attrName>
                                        </p:attrNameLst>
                                      </p:cBhvr>
                                      <p:to>
                                        <p:strVal val="visible"/>
                                      </p:to>
                                    </p:set>
                                    <p:animScale>
                                      <p:cBhvr>
                                        <p:cTn id="12" dur="1000" decel="50000" fill="hold">
                                          <p:stCondLst>
                                            <p:cond delay="0"/>
                                          </p:stCondLst>
                                        </p:cTn>
                                        <p:tgtEl>
                                          <p:spTgt spid="24578">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24578">
                                            <p:txEl>
                                              <p:pRg st="1" end="1"/>
                                            </p:txEl>
                                          </p:spTgt>
                                        </p:tgtEl>
                                        <p:attrNameLst>
                                          <p:attrName>ppt_x</p:attrName>
                                          <p:attrName>ppt_y</p:attrName>
                                        </p:attrNameLst>
                                      </p:cBhvr>
                                    </p:animMotion>
                                    <p:animEffect transition="in" filter="fade">
                                      <p:cBhvr>
                                        <p:cTn id="14" dur="1000"/>
                                        <p:tgtEl>
                                          <p:spTgt spid="24578">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nodeType="clickEffect">
                                  <p:stCondLst>
                                    <p:cond delay="0"/>
                                  </p:stCondLst>
                                  <p:childTnLst>
                                    <p:set>
                                      <p:cBhvr>
                                        <p:cTn id="18" dur="1" fill="hold">
                                          <p:stCondLst>
                                            <p:cond delay="0"/>
                                          </p:stCondLst>
                                        </p:cTn>
                                        <p:tgtEl>
                                          <p:spTgt spid="24578">
                                            <p:txEl>
                                              <p:pRg st="2" end="2"/>
                                            </p:txEl>
                                          </p:spTgt>
                                        </p:tgtEl>
                                        <p:attrNameLst>
                                          <p:attrName>style.visibility</p:attrName>
                                        </p:attrNameLst>
                                      </p:cBhvr>
                                      <p:to>
                                        <p:strVal val="visible"/>
                                      </p:to>
                                    </p:set>
                                    <p:animScale>
                                      <p:cBhvr>
                                        <p:cTn id="19" dur="1000" decel="50000" fill="hold">
                                          <p:stCondLst>
                                            <p:cond delay="0"/>
                                          </p:stCondLst>
                                        </p:cTn>
                                        <p:tgtEl>
                                          <p:spTgt spid="24578">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24578">
                                            <p:txEl>
                                              <p:pRg st="2" end="2"/>
                                            </p:txEl>
                                          </p:spTgt>
                                        </p:tgtEl>
                                        <p:attrNameLst>
                                          <p:attrName>ppt_x</p:attrName>
                                          <p:attrName>ppt_y</p:attrName>
                                        </p:attrNameLst>
                                      </p:cBhvr>
                                    </p:animMotion>
                                    <p:animEffect transition="in" filter="fade">
                                      <p:cBhvr>
                                        <p:cTn id="21" dur="1000"/>
                                        <p:tgtEl>
                                          <p:spTgt spid="24578">
                                            <p:txEl>
                                              <p:pRg st="2" end="2"/>
                                            </p:txEl>
                                          </p:spTgt>
                                        </p:tgtEl>
                                      </p:cBhvr>
                                    </p:animEffect>
                                  </p:childTnLst>
                                </p:cTn>
                              </p:par>
                              <p:par>
                                <p:cTn id="22" presetID="52" presetClass="entr" presetSubtype="0" fill="hold" nodeType="withEffect">
                                  <p:stCondLst>
                                    <p:cond delay="0"/>
                                  </p:stCondLst>
                                  <p:childTnLst>
                                    <p:set>
                                      <p:cBhvr>
                                        <p:cTn id="23" dur="1" fill="hold">
                                          <p:stCondLst>
                                            <p:cond delay="0"/>
                                          </p:stCondLst>
                                        </p:cTn>
                                        <p:tgtEl>
                                          <p:spTgt spid="24578">
                                            <p:txEl>
                                              <p:pRg st="3" end="3"/>
                                            </p:txEl>
                                          </p:spTgt>
                                        </p:tgtEl>
                                        <p:attrNameLst>
                                          <p:attrName>style.visibility</p:attrName>
                                        </p:attrNameLst>
                                      </p:cBhvr>
                                      <p:to>
                                        <p:strVal val="visible"/>
                                      </p:to>
                                    </p:set>
                                    <p:animScale>
                                      <p:cBhvr>
                                        <p:cTn id="24" dur="1000" decel="50000" fill="hold">
                                          <p:stCondLst>
                                            <p:cond delay="0"/>
                                          </p:stCondLst>
                                        </p:cTn>
                                        <p:tgtEl>
                                          <p:spTgt spid="24578">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24578">
                                            <p:txEl>
                                              <p:pRg st="3" end="3"/>
                                            </p:txEl>
                                          </p:spTgt>
                                        </p:tgtEl>
                                        <p:attrNameLst>
                                          <p:attrName>ppt_x</p:attrName>
                                          <p:attrName>ppt_y</p:attrName>
                                        </p:attrNameLst>
                                      </p:cBhvr>
                                    </p:animMotion>
                                    <p:animEffect transition="in" filter="fade">
                                      <p:cBhvr>
                                        <p:cTn id="26" dur="1000"/>
                                        <p:tgtEl>
                                          <p:spTgt spid="24578">
                                            <p:txEl>
                                              <p:pRg st="3" end="3"/>
                                            </p:txEl>
                                          </p:spTgt>
                                        </p:tgtEl>
                                      </p:cBhvr>
                                    </p:animEffect>
                                  </p:childTnLst>
                                </p:cTn>
                              </p:par>
                              <p:par>
                                <p:cTn id="27" presetID="52" presetClass="entr" presetSubtype="0" fill="hold" nodeType="withEffect">
                                  <p:stCondLst>
                                    <p:cond delay="0"/>
                                  </p:stCondLst>
                                  <p:childTnLst>
                                    <p:set>
                                      <p:cBhvr>
                                        <p:cTn id="28" dur="1" fill="hold">
                                          <p:stCondLst>
                                            <p:cond delay="0"/>
                                          </p:stCondLst>
                                        </p:cTn>
                                        <p:tgtEl>
                                          <p:spTgt spid="24578">
                                            <p:txEl>
                                              <p:pRg st="4" end="4"/>
                                            </p:txEl>
                                          </p:spTgt>
                                        </p:tgtEl>
                                        <p:attrNameLst>
                                          <p:attrName>style.visibility</p:attrName>
                                        </p:attrNameLst>
                                      </p:cBhvr>
                                      <p:to>
                                        <p:strVal val="visible"/>
                                      </p:to>
                                    </p:set>
                                    <p:animScale>
                                      <p:cBhvr>
                                        <p:cTn id="29" dur="1000" decel="50000" fill="hold">
                                          <p:stCondLst>
                                            <p:cond delay="0"/>
                                          </p:stCondLst>
                                        </p:cTn>
                                        <p:tgtEl>
                                          <p:spTgt spid="24578">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0" dur="1000" decel="50000" fill="hold">
                                          <p:stCondLst>
                                            <p:cond delay="0"/>
                                          </p:stCondLst>
                                        </p:cTn>
                                        <p:tgtEl>
                                          <p:spTgt spid="24578">
                                            <p:txEl>
                                              <p:pRg st="4" end="4"/>
                                            </p:txEl>
                                          </p:spTgt>
                                        </p:tgtEl>
                                        <p:attrNameLst>
                                          <p:attrName>ppt_x</p:attrName>
                                          <p:attrName>ppt_y</p:attrName>
                                        </p:attrNameLst>
                                      </p:cBhvr>
                                    </p:animMotion>
                                    <p:animEffect transition="in" filter="fade">
                                      <p:cBhvr>
                                        <p:cTn id="31" dur="1000"/>
                                        <p:tgtEl>
                                          <p:spTgt spid="2457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
          <p:cNvSpPr>
            <a:spLocks noGrp="1"/>
          </p:cNvSpPr>
          <p:nvPr>
            <p:ph idx="1"/>
          </p:nvPr>
        </p:nvSpPr>
        <p:spPr/>
        <p:txBody>
          <a:bodyPr/>
          <a:lstStyle/>
          <a:p>
            <a:pPr eaLnBrk="1" hangingPunct="1">
              <a:buFont typeface="Wingdings 3" pitchFamily="18" charset="2"/>
              <a:buNone/>
            </a:pPr>
            <a:r>
              <a:rPr lang="en-US" sz="2800" b="1" dirty="0" smtClean="0">
                <a:latin typeface="Times New Roman" pitchFamily="18" charset="0"/>
                <a:cs typeface="Times New Roman" pitchFamily="18" charset="0"/>
              </a:rPr>
              <a:t>11. Local People’s Committees</a:t>
            </a:r>
            <a:endParaRPr lang="vi-VN" sz="2800" dirty="0" smtClean="0">
              <a:latin typeface="Times New Roman" pitchFamily="18" charset="0"/>
              <a:cs typeface="Times New Roman" pitchFamily="18" charset="0"/>
            </a:endParaRPr>
          </a:p>
          <a:p>
            <a:pPr eaLnBrk="1" hangingPunct="1"/>
            <a:r>
              <a:rPr lang="en-US" sz="2800" dirty="0" smtClean="0">
                <a:latin typeface="Times New Roman" pitchFamily="18" charset="0"/>
                <a:cs typeface="Times New Roman" pitchFamily="18" charset="0"/>
              </a:rPr>
              <a:t>Integrate combating TIP in local socio-economic development plans</a:t>
            </a:r>
          </a:p>
          <a:p>
            <a:pPr eaLnBrk="1" hangingPunct="1"/>
            <a:r>
              <a:rPr lang="en-US" sz="2800" dirty="0" smtClean="0">
                <a:latin typeface="Times New Roman" pitchFamily="18" charset="0"/>
                <a:cs typeface="Times New Roman" pitchFamily="18" charset="0"/>
              </a:rPr>
              <a:t>Implement combating TIP</a:t>
            </a:r>
          </a:p>
          <a:p>
            <a:pPr eaLnBrk="1" hangingPunct="1"/>
            <a:r>
              <a:rPr lang="en-US" sz="2800" dirty="0" smtClean="0">
                <a:latin typeface="Times New Roman" pitchFamily="18" charset="0"/>
                <a:cs typeface="Times New Roman" pitchFamily="18" charset="0"/>
              </a:rPr>
              <a:t>Allocate local budget for combating TIP</a:t>
            </a:r>
          </a:p>
          <a:p>
            <a:pPr eaLnBrk="1" hangingPunct="1"/>
            <a:r>
              <a:rPr lang="en-US" sz="2800" dirty="0" smtClean="0">
                <a:latin typeface="Times New Roman" pitchFamily="18" charset="0"/>
                <a:cs typeface="Times New Roman" pitchFamily="18" charset="0"/>
              </a:rPr>
              <a:t>Do procedure timely and transparently cases on violation of laws on combating TIP</a:t>
            </a:r>
          </a:p>
          <a:p>
            <a:pPr eaLnBrk="1" hangingPunct="1"/>
            <a:r>
              <a:rPr lang="en-US" sz="2800" dirty="0" smtClean="0">
                <a:latin typeface="Times New Roman" pitchFamily="18" charset="0"/>
                <a:cs typeface="Times New Roman" pitchFamily="18" charset="0"/>
              </a:rPr>
              <a:t>Create favourable conditions for victims to re-integrate in their community, facilitate </a:t>
            </a:r>
            <a:r>
              <a:rPr lang="en-US" sz="2800" dirty="0" err="1" smtClean="0">
                <a:latin typeface="Times New Roman" pitchFamily="18" charset="0"/>
                <a:cs typeface="Times New Roman" pitchFamily="18" charset="0"/>
              </a:rPr>
              <a:t>counselling</a:t>
            </a:r>
            <a:r>
              <a:rPr lang="en-US" sz="2800" dirty="0" smtClean="0">
                <a:latin typeface="Times New Roman" pitchFamily="18" charset="0"/>
                <a:cs typeface="Times New Roman" pitchFamily="18" charset="0"/>
              </a:rPr>
              <a:t> on combating TIP for local people.</a:t>
            </a:r>
            <a:endParaRPr lang="vi-VN" sz="2800" dirty="0" smtClean="0">
              <a:latin typeface="Times New Roman" pitchFamily="18" charset="0"/>
              <a:cs typeface="Times New Roman" pitchFamily="18" charset="0"/>
            </a:endParaRPr>
          </a:p>
        </p:txBody>
      </p:sp>
      <p:sp>
        <p:nvSpPr>
          <p:cNvPr id="3" name="Title 2"/>
          <p:cNvSpPr>
            <a:spLocks noGrp="1"/>
          </p:cNvSpPr>
          <p:nvPr>
            <p:ph type="title"/>
          </p:nvPr>
        </p:nvSpPr>
        <p:spPr>
          <a:xfrm>
            <a:off x="214282" y="71414"/>
            <a:ext cx="8229600" cy="1143000"/>
          </a:xfrm>
        </p:spPr>
        <p:txBody>
          <a:bodyPr>
            <a:noAutofit/>
          </a:bodyPr>
          <a:lstStyle/>
          <a:p>
            <a:pPr eaLnBrk="1" fontAlgn="auto" hangingPunct="1">
              <a:spcAft>
                <a:spcPts val="0"/>
              </a:spcAft>
              <a:defRPr/>
            </a:pPr>
            <a:r>
              <a:rPr lang="en-US" sz="2400" dirty="0" smtClean="0">
                <a:latin typeface="Times New Roman" pitchFamily="18" charset="0"/>
                <a:cs typeface="Times New Roman" pitchFamily="18" charset="0"/>
              </a:rPr>
              <a:t>ASSIGNED RESPONSIBILITIES (cont.)</a:t>
            </a:r>
            <a:endParaRPr lang="vi-VN" sz="2400" dirty="0">
              <a:latin typeface="Times New Roman" pitchFamily="18" charset="0"/>
              <a:cs typeface="Times New Roman" pitchFamily="18" charset="0"/>
            </a:endParaRPr>
          </a:p>
        </p:txBody>
      </p:sp>
      <p:pic>
        <p:nvPicPr>
          <p:cNvPr id="25604" name="Picture 3" descr="QUOC HUY.bmp"/>
          <p:cNvPicPr>
            <a:picLocks noChangeAspect="1"/>
          </p:cNvPicPr>
          <p:nvPr/>
        </p:nvPicPr>
        <p:blipFill>
          <a:blip r:embed="rId2" cstate="print"/>
          <a:srcRect/>
          <a:stretch>
            <a:fillRect/>
          </a:stretch>
        </p:blipFill>
        <p:spPr bwMode="auto">
          <a:xfrm>
            <a:off x="7786688" y="0"/>
            <a:ext cx="1163637" cy="12334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 calcmode="lin" valueType="num">
                                      <p:cBhvr additive="base">
                                        <p:cTn id="7" dur="500" fill="hold"/>
                                        <p:tgtEl>
                                          <p:spTgt spid="2560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602">
                                            <p:txEl>
                                              <p:pRg st="1" end="1"/>
                                            </p:txEl>
                                          </p:spTgt>
                                        </p:tgtEl>
                                        <p:attrNameLst>
                                          <p:attrName>style.visibility</p:attrName>
                                        </p:attrNameLst>
                                      </p:cBhvr>
                                      <p:to>
                                        <p:strVal val="visible"/>
                                      </p:to>
                                    </p:set>
                                    <p:anim calcmode="lin" valueType="num">
                                      <p:cBhvr additive="base">
                                        <p:cTn id="13" dur="500" fill="hold"/>
                                        <p:tgtEl>
                                          <p:spTgt spid="2560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0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5602">
                                            <p:txEl>
                                              <p:pRg st="2" end="2"/>
                                            </p:txEl>
                                          </p:spTgt>
                                        </p:tgtEl>
                                        <p:attrNameLst>
                                          <p:attrName>style.visibility</p:attrName>
                                        </p:attrNameLst>
                                      </p:cBhvr>
                                      <p:to>
                                        <p:strVal val="visible"/>
                                      </p:to>
                                    </p:set>
                                    <p:anim calcmode="lin" valueType="num">
                                      <p:cBhvr additive="base">
                                        <p:cTn id="19" dur="500" fill="hold"/>
                                        <p:tgtEl>
                                          <p:spTgt spid="2560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60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5602">
                                            <p:txEl>
                                              <p:pRg st="3" end="3"/>
                                            </p:txEl>
                                          </p:spTgt>
                                        </p:tgtEl>
                                        <p:attrNameLst>
                                          <p:attrName>style.visibility</p:attrName>
                                        </p:attrNameLst>
                                      </p:cBhvr>
                                      <p:to>
                                        <p:strVal val="visible"/>
                                      </p:to>
                                    </p:set>
                                    <p:anim calcmode="lin" valueType="num">
                                      <p:cBhvr additive="base">
                                        <p:cTn id="25" dur="500" fill="hold"/>
                                        <p:tgtEl>
                                          <p:spTgt spid="2560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560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5602">
                                            <p:txEl>
                                              <p:pRg st="4" end="4"/>
                                            </p:txEl>
                                          </p:spTgt>
                                        </p:tgtEl>
                                        <p:attrNameLst>
                                          <p:attrName>style.visibility</p:attrName>
                                        </p:attrNameLst>
                                      </p:cBhvr>
                                      <p:to>
                                        <p:strVal val="visible"/>
                                      </p:to>
                                    </p:set>
                                    <p:anim calcmode="lin" valueType="num">
                                      <p:cBhvr additive="base">
                                        <p:cTn id="31" dur="500" fill="hold"/>
                                        <p:tgtEl>
                                          <p:spTgt spid="2560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560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5602">
                                            <p:txEl>
                                              <p:pRg st="5" end="5"/>
                                            </p:txEl>
                                          </p:spTgt>
                                        </p:tgtEl>
                                        <p:attrNameLst>
                                          <p:attrName>style.visibility</p:attrName>
                                        </p:attrNameLst>
                                      </p:cBhvr>
                                      <p:to>
                                        <p:strVal val="visible"/>
                                      </p:to>
                                    </p:set>
                                    <p:anim calcmode="lin" valueType="num">
                                      <p:cBhvr additive="base">
                                        <p:cTn id="37" dur="500" fill="hold"/>
                                        <p:tgtEl>
                                          <p:spTgt spid="2560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560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5000" r="-3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714348" y="3286124"/>
            <a:ext cx="8229600" cy="1143000"/>
          </a:xfrm>
        </p:spPr>
        <p:txBody>
          <a:bodyPr>
            <a:normAutofit fontScale="90000"/>
          </a:bodyPr>
          <a:lstStyle/>
          <a:p>
            <a:pPr algn="ctr" eaLnBrk="1" fontAlgn="auto" hangingPunct="1">
              <a:spcAft>
                <a:spcPts val="0"/>
              </a:spcAft>
              <a:defRPr/>
            </a:pPr>
            <a:r>
              <a:rPr lang="en-US" dirty="0" smtClean="0">
                <a:solidFill>
                  <a:srgbClr val="FFFF00"/>
                </a:solidFill>
                <a:latin typeface="Times New Roman" pitchFamily="18" charset="0"/>
                <a:cs typeface="Times New Roman" pitchFamily="18" charset="0"/>
              </a:rPr>
              <a:t>TRÂN TRỌNG CẢM ƠN</a:t>
            </a:r>
            <a:br>
              <a:rPr lang="en-US" dirty="0" smtClean="0">
                <a:solidFill>
                  <a:srgbClr val="FFFF00"/>
                </a:solidFill>
                <a:latin typeface="Times New Roman" pitchFamily="18" charset="0"/>
                <a:cs typeface="Times New Roman" pitchFamily="18" charset="0"/>
              </a:rPr>
            </a:br>
            <a:r>
              <a:rPr lang="en-US" dirty="0" smtClean="0">
                <a:solidFill>
                  <a:srgbClr val="FFFF00"/>
                </a:solidFill>
                <a:latin typeface="Times New Roman" pitchFamily="18" charset="0"/>
                <a:cs typeface="Times New Roman" pitchFamily="18" charset="0"/>
              </a:rPr>
              <a:t>THANK YOU VERY MUCH</a:t>
            </a:r>
            <a:endParaRPr lang="vi-VN"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4"/>
          <p:cNvSpPr>
            <a:spLocks noGrp="1"/>
          </p:cNvSpPr>
          <p:nvPr>
            <p:ph idx="1"/>
          </p:nvPr>
        </p:nvSpPr>
        <p:spPr>
          <a:xfrm>
            <a:off x="214344" y="1071546"/>
            <a:ext cx="8858250" cy="4525963"/>
          </a:xfrm>
        </p:spPr>
        <p:txBody>
          <a:bodyPr/>
          <a:lstStyle/>
          <a:p>
            <a:pPr eaLnBrk="1" hangingPunct="1">
              <a:buFont typeface="Wingdings 3" pitchFamily="18" charset="2"/>
              <a:buNone/>
            </a:pPr>
            <a:r>
              <a:rPr lang="en-US" b="1" dirty="0" smtClean="0"/>
              <a:t>1. General Objectives</a:t>
            </a:r>
            <a:endParaRPr lang="en-US" dirty="0" smtClean="0"/>
          </a:p>
          <a:p>
            <a:pPr eaLnBrk="1" hangingPunct="1"/>
            <a:r>
              <a:rPr lang="en-US" sz="2400" dirty="0" smtClean="0"/>
              <a:t>To make fundamental transformation within society upon attitude and behaviors regarding prevention and combat against traffickers; so as to lessen risks and crimes relating to trafficking in persons, and to support returnees.</a:t>
            </a:r>
            <a:endParaRPr lang="en-SG" sz="2400" dirty="0" smtClean="0"/>
          </a:p>
          <a:p>
            <a:pPr eaLnBrk="1" hangingPunct="1"/>
            <a:r>
              <a:rPr lang="en-US" sz="2400" b="1" dirty="0" smtClean="0"/>
              <a:t>2. Detailed Objectives</a:t>
            </a:r>
            <a:endParaRPr lang="en-US" sz="2400" dirty="0" smtClean="0"/>
          </a:p>
          <a:p>
            <a:pPr eaLnBrk="1" hangingPunct="1">
              <a:buFont typeface="Wingdings 3" pitchFamily="18" charset="2"/>
              <a:buNone/>
            </a:pPr>
            <a:r>
              <a:rPr lang="en-US" sz="2400" dirty="0" smtClean="0"/>
              <a:t>	a) 1</a:t>
            </a:r>
            <a:r>
              <a:rPr lang="en-US" sz="2400" baseline="30000" dirty="0" smtClean="0"/>
              <a:t>st</a:t>
            </a:r>
            <a:r>
              <a:rPr lang="en-US" sz="2400" dirty="0" smtClean="0"/>
              <a:t> Goal: To enhance educational activities in order to improve awareness and practices of people in prevention and opposition to trafficking, and subsequently to make clear amongst people their rights and advantages, obligations, and to make people having active participation</a:t>
            </a:r>
            <a:endParaRPr lang="vi-VN" sz="2400" dirty="0" smtClean="0">
              <a:latin typeface="Times New Roman" pitchFamily="18" charset="0"/>
              <a:cs typeface="Times New Roman" pitchFamily="18" charset="0"/>
            </a:endParaRPr>
          </a:p>
          <a:p>
            <a:pPr eaLnBrk="1" hangingPunct="1"/>
            <a:endParaRPr lang="vi-VN" sz="2400" dirty="0" smtClean="0">
              <a:latin typeface="Times New Roman" pitchFamily="18" charset="0"/>
              <a:cs typeface="Times New Roman" pitchFamily="18" charset="0"/>
            </a:endParaRPr>
          </a:p>
        </p:txBody>
      </p:sp>
      <p:sp>
        <p:nvSpPr>
          <p:cNvPr id="11267" name="Text Box 4"/>
          <p:cNvSpPr txBox="1">
            <a:spLocks noChangeArrowheads="1"/>
          </p:cNvSpPr>
          <p:nvPr/>
        </p:nvSpPr>
        <p:spPr bwMode="auto">
          <a:xfrm>
            <a:off x="468313" y="214290"/>
            <a:ext cx="8351837" cy="612775"/>
          </a:xfrm>
          <a:prstGeom prst="rect">
            <a:avLst/>
          </a:prstGeom>
          <a:noFill/>
          <a:ln w="9525">
            <a:noFill/>
            <a:miter lim="800000"/>
            <a:headEnd/>
            <a:tailEnd/>
          </a:ln>
        </p:spPr>
        <p:txBody>
          <a:bodyPr lIns="90000" tIns="46800" rIns="54000" bIns="10800">
            <a:spAutoFit/>
          </a:bodyPr>
          <a:lstStyle/>
          <a:p>
            <a:pPr algn="ctr">
              <a:spcBef>
                <a:spcPct val="50000"/>
              </a:spcBef>
            </a:pPr>
            <a:r>
              <a:rPr lang="en-US" sz="3600" b="1" dirty="0">
                <a:latin typeface="Times New Roman" pitchFamily="18" charset="0"/>
              </a:rPr>
              <a:t>Objectives</a:t>
            </a:r>
            <a:endParaRPr lang="en-SG" sz="3600" b="1" dirty="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US" sz="4400" dirty="0" smtClean="0">
                <a:latin typeface="Times New Roman" pitchFamily="18" charset="0"/>
              </a:rPr>
              <a:t>Objectives (cont.)</a:t>
            </a:r>
            <a:endParaRPr lang="en-SG" dirty="0" smtClean="0">
              <a:effectLst/>
            </a:endParaRPr>
          </a:p>
        </p:txBody>
      </p:sp>
      <p:sp>
        <p:nvSpPr>
          <p:cNvPr id="12291" name="Rectangle 3"/>
          <p:cNvSpPr>
            <a:spLocks noGrp="1"/>
          </p:cNvSpPr>
          <p:nvPr>
            <p:ph type="body" idx="1"/>
          </p:nvPr>
        </p:nvSpPr>
        <p:spPr/>
        <p:txBody>
          <a:bodyPr/>
          <a:lstStyle/>
          <a:p>
            <a:pPr eaLnBrk="1" hangingPunct="1"/>
            <a:endParaRPr lang="en-US" sz="2300" smtClean="0"/>
          </a:p>
          <a:p>
            <a:pPr eaLnBrk="1" hangingPunct="1">
              <a:buFont typeface="Wingdings 3" pitchFamily="18" charset="2"/>
              <a:buNone/>
            </a:pPr>
            <a:r>
              <a:rPr lang="en-US" sz="2300" smtClean="0"/>
              <a:t>	b) 2</a:t>
            </a:r>
            <a:r>
              <a:rPr lang="en-US" sz="2300" baseline="30000" smtClean="0"/>
              <a:t>nd</a:t>
            </a:r>
            <a:r>
              <a:rPr lang="en-US" sz="2300" smtClean="0"/>
              <a:t> Goal: To improve effectiveness of investigation, prosecution and hearing to trafficking cases</a:t>
            </a:r>
          </a:p>
          <a:p>
            <a:pPr eaLnBrk="1" hangingPunct="1">
              <a:buFont typeface="Wingdings 3" pitchFamily="18" charset="2"/>
              <a:buNone/>
            </a:pPr>
            <a:r>
              <a:rPr lang="en-US" sz="2300" smtClean="0"/>
              <a:t>	c) 3</a:t>
            </a:r>
            <a:r>
              <a:rPr lang="en-US" sz="2300" baseline="30000" smtClean="0"/>
              <a:t>rd</a:t>
            </a:r>
            <a:r>
              <a:rPr lang="en-US" sz="2300" smtClean="0"/>
              <a:t> Goal: To improve effectiveness of identification, reception, protection, and support for trafficked persons</a:t>
            </a:r>
          </a:p>
          <a:p>
            <a:pPr eaLnBrk="1" hangingPunct="1">
              <a:buFont typeface="Wingdings 3" pitchFamily="18" charset="2"/>
              <a:buNone/>
            </a:pPr>
            <a:r>
              <a:rPr lang="en-US" sz="2300" smtClean="0"/>
              <a:t>	d) 4</a:t>
            </a:r>
            <a:r>
              <a:rPr lang="en-US" sz="2300" baseline="30000" smtClean="0"/>
              <a:t>th</a:t>
            </a:r>
            <a:r>
              <a:rPr lang="en-US" sz="2300" smtClean="0"/>
              <a:t> Goal: To systematize legal documents and to enhance progress of law implementation on combating trafficking in persons</a:t>
            </a:r>
          </a:p>
          <a:p>
            <a:pPr eaLnBrk="1" hangingPunct="1">
              <a:buFont typeface="Wingdings 3" pitchFamily="18" charset="2"/>
              <a:buNone/>
            </a:pPr>
            <a:r>
              <a:rPr lang="en-US" sz="2300" smtClean="0"/>
              <a:t>	e) 5</a:t>
            </a:r>
            <a:r>
              <a:rPr lang="en-US" sz="2300" baseline="30000" smtClean="0"/>
              <a:t>th</a:t>
            </a:r>
            <a:r>
              <a:rPr lang="en-US" sz="2300" smtClean="0"/>
              <a:t> Goal: To develop more effectively international cooperation on anti human trafficking</a:t>
            </a:r>
            <a:endParaRPr lang="vi-VN"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bwMode="auto"/>
        <p:txBody>
          <a:bodyPr wrap="square" lIns="91440" tIns="45720" rIns="91440" bIns="45720" numCol="1" anchorCtr="0" compatLnSpc="1">
            <a:prstTxWarp prst="textNoShape">
              <a:avLst/>
            </a:prstTxWarp>
            <a:noAutofit/>
          </a:bodyPr>
          <a:lstStyle/>
          <a:p>
            <a:pPr algn="ctr" eaLnBrk="1" hangingPunct="1">
              <a:defRPr/>
            </a:pPr>
            <a:r>
              <a:rPr lang="en-US" sz="3600" dirty="0" smtClean="0">
                <a:effectLst/>
              </a:rPr>
              <a:t>Target Groups/Beneficiary, Scope, Time of Implementation</a:t>
            </a:r>
            <a:endParaRPr lang="en-SG" sz="3600" dirty="0" smtClean="0">
              <a:effectLst/>
            </a:endParaRPr>
          </a:p>
        </p:txBody>
      </p:sp>
      <p:sp>
        <p:nvSpPr>
          <p:cNvPr id="13315" name="Rectangle 3"/>
          <p:cNvSpPr>
            <a:spLocks noGrp="1"/>
          </p:cNvSpPr>
          <p:nvPr>
            <p:ph type="body" idx="1"/>
          </p:nvPr>
        </p:nvSpPr>
        <p:spPr/>
        <p:txBody>
          <a:bodyPr/>
          <a:lstStyle/>
          <a:p>
            <a:pPr eaLnBrk="1" hangingPunct="1">
              <a:lnSpc>
                <a:spcPct val="90000"/>
              </a:lnSpc>
            </a:pPr>
            <a:r>
              <a:rPr lang="en-US" b="1" smtClean="0"/>
              <a:t>I. Target Groups/Beneficiary</a:t>
            </a:r>
            <a:endParaRPr lang="en-US" smtClean="0"/>
          </a:p>
          <a:p>
            <a:pPr eaLnBrk="1" hangingPunct="1">
              <a:lnSpc>
                <a:spcPct val="90000"/>
              </a:lnSpc>
              <a:buFont typeface="Wingdings 3" pitchFamily="18" charset="2"/>
              <a:buNone/>
            </a:pPr>
            <a:r>
              <a:rPr lang="en-US" smtClean="0"/>
              <a:t>	Every person who pertain to Vietnamese nationality and foreigners residing in Vietnam</a:t>
            </a:r>
            <a:endParaRPr lang="en-US" b="1" smtClean="0"/>
          </a:p>
          <a:p>
            <a:pPr eaLnBrk="1" hangingPunct="1">
              <a:lnSpc>
                <a:spcPct val="90000"/>
              </a:lnSpc>
            </a:pPr>
            <a:r>
              <a:rPr lang="en-US" b="1" smtClean="0"/>
              <a:t>II. Scope of Implemetation</a:t>
            </a:r>
            <a:endParaRPr lang="en-US" smtClean="0"/>
          </a:p>
          <a:p>
            <a:pPr eaLnBrk="1" hangingPunct="1">
              <a:lnSpc>
                <a:spcPct val="90000"/>
              </a:lnSpc>
              <a:buFont typeface="Wingdings 3" pitchFamily="18" charset="2"/>
              <a:buNone/>
            </a:pPr>
            <a:r>
              <a:rPr lang="en-US" smtClean="0"/>
              <a:t>	Plan is conducting at nation-wide level, with priority at focal/problematic lines and areas, main cities, and border provinces being adjacent to China P.R., Cambodia and Lao P.D.R.</a:t>
            </a:r>
            <a:endParaRPr lang="en-US" b="1" smtClean="0"/>
          </a:p>
          <a:p>
            <a:pPr eaLnBrk="1" hangingPunct="1">
              <a:lnSpc>
                <a:spcPct val="90000"/>
              </a:lnSpc>
            </a:pPr>
            <a:r>
              <a:rPr lang="en-US" b="1" smtClean="0"/>
              <a:t>III. Time of Implementation</a:t>
            </a:r>
          </a:p>
          <a:p>
            <a:pPr eaLnBrk="1" hangingPunct="1">
              <a:lnSpc>
                <a:spcPct val="90000"/>
              </a:lnSpc>
              <a:buFont typeface="Wingdings 3" pitchFamily="18" charset="2"/>
              <a:buNone/>
            </a:pPr>
            <a:r>
              <a:rPr lang="en-US" smtClean="0"/>
              <a:t>	Duration of 2011 to 2015</a:t>
            </a:r>
            <a:endParaRPr lang="en-SG"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bwMode="auto">
          <a:xfrm>
            <a:off x="468313" y="260350"/>
            <a:ext cx="8229600" cy="1143000"/>
          </a:xfrm>
        </p:spPr>
        <p:txBody>
          <a:bodyPr wrap="square" lIns="91440" tIns="45720" rIns="91440" bIns="45720" numCol="1" anchorCtr="0" compatLnSpc="1">
            <a:prstTxWarp prst="textNoShape">
              <a:avLst/>
            </a:prstTxWarp>
          </a:bodyPr>
          <a:lstStyle/>
          <a:p>
            <a:pPr algn="ctr" eaLnBrk="1" hangingPunct="1">
              <a:defRPr/>
            </a:pPr>
            <a:r>
              <a:rPr lang="en-US" sz="4400" dirty="0" smtClean="0">
                <a:effectLst/>
              </a:rPr>
              <a:t>Operations</a:t>
            </a:r>
            <a:endParaRPr lang="en-SG" sz="4400" dirty="0" smtClean="0">
              <a:effectLst/>
            </a:endParaRPr>
          </a:p>
        </p:txBody>
      </p:sp>
      <p:sp>
        <p:nvSpPr>
          <p:cNvPr id="14339" name="Rectangle 3"/>
          <p:cNvSpPr>
            <a:spLocks noGrp="1"/>
          </p:cNvSpPr>
          <p:nvPr>
            <p:ph type="body" idx="1"/>
          </p:nvPr>
        </p:nvSpPr>
        <p:spPr>
          <a:xfrm>
            <a:off x="842994" y="1481138"/>
            <a:ext cx="8229600" cy="4525962"/>
          </a:xfrm>
        </p:spPr>
        <p:txBody>
          <a:bodyPr/>
          <a:lstStyle/>
          <a:p>
            <a:pPr eaLnBrk="1" hangingPunct="1">
              <a:buFont typeface="Wingdings 3" pitchFamily="18" charset="2"/>
              <a:buNone/>
            </a:pPr>
            <a:r>
              <a:rPr lang="en-US" sz="2200" b="1" dirty="0" smtClean="0">
                <a:latin typeface="Times New Roman" pitchFamily="18" charset="0"/>
              </a:rPr>
              <a:t>	1</a:t>
            </a:r>
            <a:r>
              <a:rPr lang="en-US" sz="2200" b="1" baseline="30000" dirty="0" smtClean="0">
                <a:latin typeface="Times New Roman" pitchFamily="18" charset="0"/>
              </a:rPr>
              <a:t>st</a:t>
            </a:r>
            <a:r>
              <a:rPr lang="en-US" sz="2200" b="1" dirty="0" smtClean="0">
                <a:latin typeface="Times New Roman" pitchFamily="18" charset="0"/>
              </a:rPr>
              <a:t> Operation:</a:t>
            </a:r>
            <a:r>
              <a:rPr lang="en-US" sz="2200" dirty="0" smtClean="0">
                <a:latin typeface="Times New Roman" pitchFamily="18" charset="0"/>
              </a:rPr>
              <a:t> To advocate and promote information for enhanced communication, public understandings and education on laws; and subsequently to raise awareness and build capacity upon prevention and fighting against trafficking in persons extensively</a:t>
            </a:r>
          </a:p>
          <a:p>
            <a:pPr eaLnBrk="1" hangingPunct="1">
              <a:buFont typeface="Wingdings 3" pitchFamily="18" charset="2"/>
              <a:buNone/>
            </a:pPr>
            <a:r>
              <a:rPr lang="en-US" sz="2200" b="1" dirty="0" smtClean="0">
                <a:latin typeface="Times New Roman" pitchFamily="18" charset="0"/>
              </a:rPr>
              <a:t>	Executive Body: </a:t>
            </a:r>
            <a:r>
              <a:rPr lang="en-US" sz="2200" dirty="0" smtClean="0">
                <a:latin typeface="Times New Roman" pitchFamily="18" charset="0"/>
              </a:rPr>
              <a:t>Ministry of Information and Communication</a:t>
            </a:r>
          </a:p>
          <a:p>
            <a:pPr eaLnBrk="1" hangingPunct="1">
              <a:buFont typeface="Wingdings 3" pitchFamily="18" charset="2"/>
              <a:buNone/>
            </a:pPr>
            <a:r>
              <a:rPr lang="en-US" sz="2200" b="1" dirty="0" smtClean="0">
                <a:latin typeface="Times New Roman" pitchFamily="18" charset="0"/>
              </a:rPr>
              <a:t>	Coordinating Bodies:</a:t>
            </a:r>
            <a:r>
              <a:rPr lang="en-US" sz="2200" dirty="0" smtClean="0">
                <a:latin typeface="Times New Roman" pitchFamily="18" charset="0"/>
              </a:rPr>
              <a:t> Vietnam Women’s Union, Ministry of Culture, Sport and Tourism</a:t>
            </a:r>
          </a:p>
          <a:p>
            <a:pPr eaLnBrk="1" hangingPunct="1">
              <a:buFont typeface="Wingdings 3" pitchFamily="18" charset="2"/>
              <a:buNone/>
            </a:pPr>
            <a:r>
              <a:rPr lang="en-US" sz="2200" dirty="0" smtClean="0">
                <a:latin typeface="Times New Roman" pitchFamily="18" charset="0"/>
              </a:rPr>
              <a:t>	</a:t>
            </a:r>
            <a:r>
              <a:rPr lang="en-US" sz="2200" b="1" i="1" dirty="0" smtClean="0">
                <a:latin typeface="Times New Roman" pitchFamily="18" charset="0"/>
              </a:rPr>
              <a:t>- 1</a:t>
            </a:r>
            <a:r>
              <a:rPr lang="en-US" sz="2200" b="1" i="1" baseline="30000" dirty="0" smtClean="0">
                <a:latin typeface="Times New Roman" pitchFamily="18" charset="0"/>
              </a:rPr>
              <a:t>st</a:t>
            </a:r>
            <a:r>
              <a:rPr lang="en-US" sz="2200" b="1" i="1" dirty="0" smtClean="0">
                <a:latin typeface="Times New Roman" pitchFamily="18" charset="0"/>
              </a:rPr>
              <a:t> Activity</a:t>
            </a:r>
            <a:r>
              <a:rPr lang="en-US" sz="2200" dirty="0" smtClean="0">
                <a:latin typeface="Times New Roman" pitchFamily="18" charset="0"/>
              </a:rPr>
              <a:t>: To advocate and raise awareness about prevention and fighting against human trafficking by utilization of public communication and media at all levels.</a:t>
            </a:r>
          </a:p>
          <a:p>
            <a:pPr eaLnBrk="1" hangingPunct="1">
              <a:buFont typeface="Wingdings 3" pitchFamily="18" charset="2"/>
              <a:buNone/>
            </a:pPr>
            <a:r>
              <a:rPr lang="en-US" sz="2200" dirty="0" smtClean="0">
                <a:latin typeface="Times New Roman" pitchFamily="18" charset="0"/>
              </a:rPr>
              <a:t>	</a:t>
            </a:r>
            <a:r>
              <a:rPr lang="en-US" sz="2200" b="1" i="1" dirty="0" smtClean="0">
                <a:latin typeface="Times New Roman" pitchFamily="18" charset="0"/>
              </a:rPr>
              <a:t> - 2</a:t>
            </a:r>
            <a:r>
              <a:rPr lang="en-US" sz="2200" b="1" i="1" baseline="30000" dirty="0" smtClean="0">
                <a:latin typeface="Times New Roman" pitchFamily="18" charset="0"/>
              </a:rPr>
              <a:t>nd</a:t>
            </a:r>
            <a:r>
              <a:rPr lang="en-US" sz="2200" b="1" i="1" dirty="0" smtClean="0">
                <a:latin typeface="Times New Roman" pitchFamily="18" charset="0"/>
              </a:rPr>
              <a:t> Activity</a:t>
            </a:r>
            <a:r>
              <a:rPr lang="en-US" sz="2200" dirty="0" smtClean="0">
                <a:latin typeface="Times New Roman" pitchFamily="18" charset="0"/>
              </a:rPr>
              <a:t>: To advocate and educate for developing recognition and skills on preventing and fighting crime of trafficking with community-based communication</a:t>
            </a:r>
            <a:endParaRPr lang="en-SG" sz="2200" dirty="0" smtClean="0">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bwMode="auto"/>
        <p:txBody>
          <a:bodyPr wrap="square" lIns="91440" tIns="45720" rIns="91440" bIns="45720" numCol="1" anchorCtr="0" compatLnSpc="1">
            <a:prstTxWarp prst="textNoShape">
              <a:avLst/>
            </a:prstTxWarp>
          </a:bodyPr>
          <a:lstStyle/>
          <a:p>
            <a:pPr algn="ctr" eaLnBrk="1" hangingPunct="1">
              <a:defRPr/>
            </a:pPr>
            <a:r>
              <a:rPr lang="en-US" sz="4000" dirty="0" smtClean="0">
                <a:effectLst/>
              </a:rPr>
              <a:t>Operations (cont.)</a:t>
            </a:r>
            <a:endParaRPr lang="en-SG" dirty="0" smtClean="0">
              <a:effectLst/>
            </a:endParaRPr>
          </a:p>
        </p:txBody>
      </p:sp>
      <p:sp>
        <p:nvSpPr>
          <p:cNvPr id="15363" name="Rectangle 3"/>
          <p:cNvSpPr>
            <a:spLocks noGrp="1"/>
          </p:cNvSpPr>
          <p:nvPr>
            <p:ph type="body" idx="1"/>
          </p:nvPr>
        </p:nvSpPr>
        <p:spPr/>
        <p:txBody>
          <a:bodyPr/>
          <a:lstStyle/>
          <a:p>
            <a:pPr eaLnBrk="1" hangingPunct="1">
              <a:buFont typeface="Wingdings 3" pitchFamily="18" charset="2"/>
              <a:buNone/>
            </a:pPr>
            <a:r>
              <a:rPr lang="en-US" b="1" dirty="0" smtClean="0">
                <a:latin typeface="Times New Roman" pitchFamily="18" charset="0"/>
              </a:rPr>
              <a:t>	2</a:t>
            </a:r>
            <a:r>
              <a:rPr lang="en-US" b="1" baseline="30000" dirty="0" smtClean="0">
                <a:latin typeface="Times New Roman" pitchFamily="18" charset="0"/>
              </a:rPr>
              <a:t>nd</a:t>
            </a:r>
            <a:r>
              <a:rPr lang="en-US" b="1" dirty="0" smtClean="0">
                <a:latin typeface="Times New Roman" pitchFamily="18" charset="0"/>
              </a:rPr>
              <a:t> Operation</a:t>
            </a:r>
            <a:r>
              <a:rPr lang="vi-VN" b="1" dirty="0" smtClean="0">
                <a:latin typeface="Times New Roman" pitchFamily="18" charset="0"/>
              </a:rPr>
              <a:t>:</a:t>
            </a:r>
            <a:r>
              <a:rPr lang="vi-VN" dirty="0" smtClean="0">
                <a:latin typeface="Times New Roman" pitchFamily="18" charset="0"/>
              </a:rPr>
              <a:t> </a:t>
            </a:r>
            <a:r>
              <a:rPr lang="en-US" dirty="0" smtClean="0">
                <a:latin typeface="Times New Roman" pitchFamily="18" charset="0"/>
              </a:rPr>
              <a:t>To enhance progress of combating to trafficking in persons</a:t>
            </a:r>
            <a:endParaRPr lang="vi-VN" b="1" dirty="0" smtClean="0">
              <a:latin typeface="Times New Roman" pitchFamily="18" charset="0"/>
            </a:endParaRPr>
          </a:p>
          <a:p>
            <a:pPr eaLnBrk="1" hangingPunct="1">
              <a:buFont typeface="Wingdings 3" pitchFamily="18" charset="2"/>
              <a:buNone/>
            </a:pPr>
            <a:r>
              <a:rPr lang="en-US" b="1" dirty="0" smtClean="0">
                <a:latin typeface="Times New Roman" pitchFamily="18" charset="0"/>
              </a:rPr>
              <a:t>	Executive Body</a:t>
            </a:r>
            <a:r>
              <a:rPr lang="vi-VN" b="1" dirty="0" smtClean="0">
                <a:latin typeface="Times New Roman" pitchFamily="18" charset="0"/>
              </a:rPr>
              <a:t>: </a:t>
            </a:r>
            <a:r>
              <a:rPr lang="en-US" dirty="0" smtClean="0">
                <a:latin typeface="Times New Roman" pitchFamily="18" charset="0"/>
              </a:rPr>
              <a:t>Ministry of Public Security</a:t>
            </a:r>
          </a:p>
          <a:p>
            <a:pPr eaLnBrk="1" hangingPunct="1">
              <a:buFont typeface="Wingdings 3" pitchFamily="18" charset="2"/>
              <a:buNone/>
            </a:pPr>
            <a:r>
              <a:rPr lang="en-US" dirty="0" smtClean="0">
                <a:latin typeface="Times New Roman" pitchFamily="18" charset="0"/>
              </a:rPr>
              <a:t>	</a:t>
            </a:r>
            <a:r>
              <a:rPr lang="en-US" b="1" i="1" dirty="0" smtClean="0">
                <a:latin typeface="Times New Roman" pitchFamily="18" charset="0"/>
              </a:rPr>
              <a:t>- 1</a:t>
            </a:r>
            <a:r>
              <a:rPr lang="en-US" b="1" i="1" baseline="30000" dirty="0" smtClean="0">
                <a:latin typeface="Times New Roman" pitchFamily="18" charset="0"/>
              </a:rPr>
              <a:t>st</a:t>
            </a:r>
            <a:r>
              <a:rPr lang="en-US" b="1" i="1" dirty="0" smtClean="0">
                <a:latin typeface="Times New Roman" pitchFamily="18" charset="0"/>
              </a:rPr>
              <a:t> Activity</a:t>
            </a:r>
            <a:r>
              <a:rPr lang="vi-VN" dirty="0" smtClean="0">
                <a:latin typeface="Times New Roman" pitchFamily="18" charset="0"/>
              </a:rPr>
              <a:t>:</a:t>
            </a:r>
            <a:r>
              <a:rPr lang="vi-VN" b="1" dirty="0" smtClean="0">
                <a:latin typeface="Times New Roman" pitchFamily="18" charset="0"/>
              </a:rPr>
              <a:t> </a:t>
            </a:r>
            <a:r>
              <a:rPr lang="en-US" dirty="0" smtClean="0">
                <a:latin typeface="Times New Roman" pitchFamily="18" charset="0"/>
              </a:rPr>
              <a:t>To enhance progress of combating to hinterland trafficking</a:t>
            </a:r>
          </a:p>
          <a:p>
            <a:pPr eaLnBrk="1" hangingPunct="1">
              <a:buFont typeface="Wingdings 3" pitchFamily="18" charset="2"/>
              <a:buNone/>
            </a:pPr>
            <a:r>
              <a:rPr lang="en-US" dirty="0" smtClean="0">
                <a:latin typeface="Times New Roman" pitchFamily="18" charset="0"/>
              </a:rPr>
              <a:t>	</a:t>
            </a:r>
            <a:r>
              <a:rPr lang="en-US" b="1" i="1" dirty="0" smtClean="0">
                <a:latin typeface="Times New Roman" pitchFamily="18" charset="0"/>
              </a:rPr>
              <a:t>- 2</a:t>
            </a:r>
            <a:r>
              <a:rPr lang="en-US" b="1" i="1" baseline="30000" dirty="0" smtClean="0">
                <a:latin typeface="Times New Roman" pitchFamily="18" charset="0"/>
              </a:rPr>
              <a:t>nd</a:t>
            </a:r>
            <a:r>
              <a:rPr lang="en-US" b="1" i="1" dirty="0" smtClean="0">
                <a:latin typeface="Times New Roman" pitchFamily="18" charset="0"/>
              </a:rPr>
              <a:t> Activity</a:t>
            </a:r>
            <a:r>
              <a:rPr lang="vi-VN" dirty="0" smtClean="0">
                <a:latin typeface="Times New Roman" pitchFamily="18" charset="0"/>
              </a:rPr>
              <a:t>: </a:t>
            </a:r>
            <a:r>
              <a:rPr lang="en-US" dirty="0" smtClean="0">
                <a:latin typeface="Times New Roman" pitchFamily="18" charset="0"/>
              </a:rPr>
              <a:t>To enhance progress of combating to borderland and maritime trafficking</a:t>
            </a:r>
          </a:p>
          <a:p>
            <a:pPr eaLnBrk="1" hangingPunct="1">
              <a:buFont typeface="Wingdings 3" pitchFamily="18" charset="2"/>
              <a:buNone/>
            </a:pPr>
            <a:r>
              <a:rPr lang="en-US" dirty="0" smtClean="0">
                <a:latin typeface="Times New Roman" pitchFamily="18" charset="0"/>
              </a:rPr>
              <a:t>	</a:t>
            </a:r>
            <a:r>
              <a:rPr lang="en-US" b="1" i="1" dirty="0" smtClean="0">
                <a:latin typeface="Times New Roman" pitchFamily="18" charset="0"/>
              </a:rPr>
              <a:t>- 3</a:t>
            </a:r>
            <a:r>
              <a:rPr lang="en-US" b="1" i="1" baseline="30000" dirty="0" smtClean="0">
                <a:latin typeface="Times New Roman" pitchFamily="18" charset="0"/>
              </a:rPr>
              <a:t>rd</a:t>
            </a:r>
            <a:r>
              <a:rPr lang="en-US" b="1" i="1" dirty="0" smtClean="0">
                <a:latin typeface="Times New Roman" pitchFamily="18" charset="0"/>
              </a:rPr>
              <a:t> Activity</a:t>
            </a:r>
            <a:r>
              <a:rPr lang="vi-VN" dirty="0" smtClean="0">
                <a:latin typeface="Times New Roman" pitchFamily="18" charset="0"/>
              </a:rPr>
              <a:t>: </a:t>
            </a:r>
            <a:r>
              <a:rPr lang="en-US" dirty="0" smtClean="0">
                <a:latin typeface="Times New Roman" pitchFamily="18" charset="0"/>
              </a:rPr>
              <a:t>To enhance progress of prosecution and hearing to trafficking in persons</a:t>
            </a:r>
            <a:endParaRPr lang="en-SG" dirty="0" smtClean="0">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609600"/>
            <a:ext cx="7696200" cy="2057400"/>
          </a:xfrm>
        </p:spPr>
        <p:txBody>
          <a:bodyPr/>
          <a:lstStyle/>
          <a:p>
            <a:pPr eaLnBrk="1" hangingPunct="1">
              <a:defRPr/>
            </a:pPr>
            <a:r>
              <a:rPr lang="en-US" sz="4000" dirty="0" smtClean="0"/>
              <a:t>3</a:t>
            </a:r>
            <a:r>
              <a:rPr lang="en-US" sz="4000" baseline="30000" dirty="0" smtClean="0"/>
              <a:t>rd</a:t>
            </a:r>
            <a:r>
              <a:rPr lang="en-US" sz="4000" dirty="0" smtClean="0"/>
              <a:t> Operation</a:t>
            </a:r>
            <a:r>
              <a:rPr lang="vi-VN" sz="4000" dirty="0" smtClean="0"/>
              <a:t>: </a:t>
            </a:r>
            <a:r>
              <a:rPr lang="en-US" sz="4000" dirty="0" smtClean="0"/>
              <a:t>To receive, identify, protect, and support trafficked persons</a:t>
            </a:r>
            <a:endParaRPr lang="en-US" sz="4000" dirty="0"/>
          </a:p>
        </p:txBody>
      </p:sp>
      <p:sp>
        <p:nvSpPr>
          <p:cNvPr id="16387" name="Rectangle 3"/>
          <p:cNvSpPr>
            <a:spLocks noGrp="1" noChangeArrowheads="1"/>
          </p:cNvSpPr>
          <p:nvPr>
            <p:ph type="subTitle" idx="1"/>
          </p:nvPr>
        </p:nvSpPr>
        <p:spPr>
          <a:xfrm>
            <a:off x="609600" y="3143248"/>
            <a:ext cx="7543800" cy="2514600"/>
          </a:xfrm>
        </p:spPr>
        <p:txBody>
          <a:bodyPr/>
          <a:lstStyle/>
          <a:p>
            <a:pPr marR="0" eaLnBrk="1" hangingPunct="1">
              <a:buFontTx/>
              <a:buChar char="-"/>
            </a:pPr>
            <a:r>
              <a:rPr lang="en-US" dirty="0" smtClean="0"/>
              <a:t> </a:t>
            </a:r>
            <a:r>
              <a:rPr lang="en-US" b="1" dirty="0" smtClean="0"/>
              <a:t>1</a:t>
            </a:r>
            <a:r>
              <a:rPr lang="en-US" b="1" baseline="30000" dirty="0" smtClean="0"/>
              <a:t>st</a:t>
            </a:r>
            <a:r>
              <a:rPr lang="en-US" b="1" dirty="0" smtClean="0"/>
              <a:t> activity</a:t>
            </a:r>
            <a:r>
              <a:rPr lang="en-US" dirty="0" smtClean="0"/>
              <a:t>: To receive, identify, and protect trafficked persons</a:t>
            </a:r>
          </a:p>
          <a:p>
            <a:pPr marR="0" eaLnBrk="1" hangingPunct="1">
              <a:buFontTx/>
              <a:buChar char="-"/>
            </a:pPr>
            <a:r>
              <a:rPr lang="en-US" dirty="0" smtClean="0"/>
              <a:t> </a:t>
            </a:r>
            <a:r>
              <a:rPr lang="en-US" b="1" dirty="0" smtClean="0"/>
              <a:t>2</a:t>
            </a:r>
            <a:r>
              <a:rPr lang="en-US" b="1" baseline="30000" dirty="0" smtClean="0"/>
              <a:t>nd</a:t>
            </a:r>
            <a:r>
              <a:rPr lang="en-US" b="1" dirty="0" smtClean="0"/>
              <a:t> activity</a:t>
            </a:r>
            <a:r>
              <a:rPr lang="en-US" dirty="0" smtClean="0"/>
              <a:t>: To assist and support trafficked persons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t>1</a:t>
            </a:r>
            <a:r>
              <a:rPr lang="en-US" sz="3200" baseline="30000" dirty="0" smtClean="0"/>
              <a:t>st</a:t>
            </a:r>
            <a:r>
              <a:rPr lang="en-US" sz="3200" dirty="0" smtClean="0"/>
              <a:t> Activity: To receive, identify, and protect trafficked persons</a:t>
            </a:r>
            <a:endParaRPr lang="en-US" sz="3200" dirty="0"/>
          </a:p>
        </p:txBody>
      </p:sp>
      <p:sp>
        <p:nvSpPr>
          <p:cNvPr id="17411" name="Rectangle 3"/>
          <p:cNvSpPr>
            <a:spLocks noGrp="1" noChangeArrowheads="1"/>
          </p:cNvSpPr>
          <p:nvPr>
            <p:ph type="body" idx="1"/>
          </p:nvPr>
        </p:nvSpPr>
        <p:spPr>
          <a:xfrm>
            <a:off x="457200" y="1374775"/>
            <a:ext cx="8229600" cy="4983163"/>
          </a:xfrm>
        </p:spPr>
        <p:txBody>
          <a:bodyPr/>
          <a:lstStyle/>
          <a:p>
            <a:pPr eaLnBrk="1" hangingPunct="1">
              <a:lnSpc>
                <a:spcPct val="90000"/>
              </a:lnSpc>
            </a:pPr>
            <a:r>
              <a:rPr lang="en-US" sz="2200" dirty="0" smtClean="0"/>
              <a:t>To draft documents and submit to jurisdictional bodies for approval and enforcement of policies and guidelines of procedures, order, competence relating to receiving, identifying and protecting trafficked persons</a:t>
            </a:r>
          </a:p>
          <a:p>
            <a:pPr eaLnBrk="1" hangingPunct="1">
              <a:lnSpc>
                <a:spcPct val="90000"/>
              </a:lnSpc>
            </a:pPr>
            <a:r>
              <a:rPr lang="en-US" sz="2200" dirty="0" smtClean="0"/>
              <a:t>To manage progress of receiving, identifying of trafficked persons, fact finding and data collection, providing verified certification for returnees, ensuring material facilities of receiving returnees, and providing immediate supports for returnees under current laws and regulations</a:t>
            </a:r>
          </a:p>
          <a:p>
            <a:pPr eaLnBrk="1" hangingPunct="1">
              <a:lnSpc>
                <a:spcPct val="90000"/>
              </a:lnSpc>
            </a:pPr>
            <a:r>
              <a:rPr lang="en-US" sz="2200" dirty="0" smtClean="0"/>
              <a:t>To ensure confidentiality and privacy of trafficked persons at their own wills, and to conduct appropriate methods of prevention upon abused victims or those under threat of violation according to laws and regulations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469</TotalTime>
  <Words>1654</Words>
  <Application>Microsoft Office PowerPoint</Application>
  <PresentationFormat>On-screen Show (4:3)</PresentationFormat>
  <Paragraphs>137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2011-2015 ACTION PLAN FOR ANTI-HUMAN TRAFFICKING IN VIỆT NAM</vt:lpstr>
      <vt:lpstr>Content s</vt:lpstr>
      <vt:lpstr>PowerPoint Presentation</vt:lpstr>
      <vt:lpstr>Objectives (cont.)</vt:lpstr>
      <vt:lpstr>Target Groups/Beneficiary, Scope, Time of Implementation</vt:lpstr>
      <vt:lpstr>Operations</vt:lpstr>
      <vt:lpstr>Operations (cont.)</vt:lpstr>
      <vt:lpstr>3rd Operation: To receive, identify, protect, and support trafficked persons</vt:lpstr>
      <vt:lpstr>1st Activity: To receive, identify, and protect trafficked persons</vt:lpstr>
      <vt:lpstr>1st Activity: To receive, identify, and protect trafficked persons (cont.)</vt:lpstr>
      <vt:lpstr>2nd activity: To assist and support trafficked persons</vt:lpstr>
      <vt:lpstr>2nd activity: To assist and support trafficked persons (cont.)</vt:lpstr>
      <vt:lpstr>4th Operation: To establish and complete system of normative and legal documents as well as to supervise and monitor progress of law enforcement pertaining to anti human trafficking</vt:lpstr>
      <vt:lpstr>5th Operation: To forward international  cooperation in combating human trafficking</vt:lpstr>
      <vt:lpstr>5th Operation: To forward international  cooperation in combating human trafficking (cont.)</vt:lpstr>
      <vt:lpstr>PROGRESS OF IMPLEMENTATION</vt:lpstr>
      <vt:lpstr>PROGRESS OF IMPLEMENTATION (cont.)</vt:lpstr>
      <vt:lpstr>PROGRESS OF IMPLEMENTATION (cont.)</vt:lpstr>
      <vt:lpstr>IV. Budget of Implementation</vt:lpstr>
      <vt:lpstr>PowerPoint Presentation</vt:lpstr>
      <vt:lpstr>V. ASSIGNED RESPONSIBILITIES</vt:lpstr>
      <vt:lpstr>ASSIGNED RESPONSIBILITIES (cont.)</vt:lpstr>
      <vt:lpstr>ASSIGNED RESPONSIBILITIES (cont.)</vt:lpstr>
      <vt:lpstr>ASSIGNED RESPONSIBILITIES (cont.)</vt:lpstr>
      <vt:lpstr>ASSIGNED RESPONSIBILITIES (cont.)</vt:lpstr>
      <vt:lpstr>TRÂN TRỌNG CẢM ƠN THANK YOU VERY MUCH</vt:lpstr>
    </vt:vector>
  </TitlesOfParts>
  <Company>Cuc BVCSTE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PHÒNG CHỐNG MUA BÁN NGƯỜI TẠI VIỆT NAM</dc:title>
  <dc:creator>Hoai Duc</dc:creator>
  <cp:lastModifiedBy>rcsd</cp:lastModifiedBy>
  <cp:revision>157</cp:revision>
  <dcterms:created xsi:type="dcterms:W3CDTF">2011-08-14T11:20:45Z</dcterms:created>
  <dcterms:modified xsi:type="dcterms:W3CDTF">2011-08-30T06:45:20Z</dcterms:modified>
</cp:coreProperties>
</file>