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6"/>
  </p:notesMasterIdLst>
  <p:handoutMasterIdLst>
    <p:handoutMasterId r:id="rId27"/>
  </p:handoutMasterIdLst>
  <p:sldIdLst>
    <p:sldId id="256" r:id="rId2"/>
    <p:sldId id="276" r:id="rId3"/>
    <p:sldId id="308" r:id="rId4"/>
    <p:sldId id="283" r:id="rId5"/>
    <p:sldId id="316" r:id="rId6"/>
    <p:sldId id="317" r:id="rId7"/>
    <p:sldId id="318" r:id="rId8"/>
    <p:sldId id="258" r:id="rId9"/>
    <p:sldId id="307" r:id="rId10"/>
    <p:sldId id="297" r:id="rId11"/>
    <p:sldId id="298" r:id="rId12"/>
    <p:sldId id="300" r:id="rId13"/>
    <p:sldId id="310" r:id="rId14"/>
    <p:sldId id="277" r:id="rId15"/>
    <p:sldId id="302" r:id="rId16"/>
    <p:sldId id="305" r:id="rId17"/>
    <p:sldId id="304" r:id="rId18"/>
    <p:sldId id="319" r:id="rId19"/>
    <p:sldId id="262" r:id="rId20"/>
    <p:sldId id="264" r:id="rId21"/>
    <p:sldId id="266" r:id="rId22"/>
    <p:sldId id="311" r:id="rId23"/>
    <p:sldId id="273" r:id="rId24"/>
    <p:sldId id="295" r:id="rId25"/>
  </p:sldIdLst>
  <p:sldSz cx="9144000" cy="6858000" type="screen4x3"/>
  <p:notesSz cx="6662738" cy="9882188"/>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4" d="100"/>
          <a:sy n="94" d="100"/>
        </p:scale>
        <p:origin x="-120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410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4010" y="0"/>
            <a:ext cx="2887186" cy="494109"/>
          </a:xfrm>
          <a:prstGeom prst="rect">
            <a:avLst/>
          </a:prstGeom>
        </p:spPr>
        <p:txBody>
          <a:bodyPr vert="horz" lIns="91440" tIns="45720" rIns="91440" bIns="45720" rtlCol="0"/>
          <a:lstStyle>
            <a:lvl1pPr algn="r">
              <a:defRPr sz="1200"/>
            </a:lvl1pPr>
          </a:lstStyle>
          <a:p>
            <a:fld id="{D6B7F25E-4A12-4753-A752-128D685F8884}" type="datetimeFigureOut">
              <a:rPr lang="en-US" smtClean="0"/>
              <a:pPr/>
              <a:t>8/18/2011</a:t>
            </a:fld>
            <a:endParaRPr lang="en-US"/>
          </a:p>
        </p:txBody>
      </p:sp>
      <p:sp>
        <p:nvSpPr>
          <p:cNvPr id="4" name="Footer Placeholder 3"/>
          <p:cNvSpPr>
            <a:spLocks noGrp="1"/>
          </p:cNvSpPr>
          <p:nvPr>
            <p:ph type="ftr" sz="quarter" idx="2"/>
          </p:nvPr>
        </p:nvSpPr>
        <p:spPr>
          <a:xfrm>
            <a:off x="0" y="9386364"/>
            <a:ext cx="2887186" cy="49410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4010" y="9386364"/>
            <a:ext cx="2887186" cy="494109"/>
          </a:xfrm>
          <a:prstGeom prst="rect">
            <a:avLst/>
          </a:prstGeom>
        </p:spPr>
        <p:txBody>
          <a:bodyPr vert="horz" lIns="91440" tIns="45720" rIns="91440" bIns="45720" rtlCol="0" anchor="b"/>
          <a:lstStyle>
            <a:lvl1pPr algn="r">
              <a:defRPr sz="1200"/>
            </a:lvl1pPr>
          </a:lstStyle>
          <a:p>
            <a:fld id="{52F74D1F-002E-421A-8298-4ADD5698BD77}" type="slidenum">
              <a:rPr lang="en-US" smtClean="0"/>
              <a:pPr/>
              <a:t>‹#›</a:t>
            </a:fld>
            <a:endParaRPr lang="en-US"/>
          </a:p>
        </p:txBody>
      </p:sp>
    </p:spTree>
    <p:extLst>
      <p:ext uri="{BB962C8B-B14F-4D97-AF65-F5344CB8AC3E}">
        <p14:creationId xmlns="" xmlns:p14="http://schemas.microsoft.com/office/powerpoint/2010/main" val="7552606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410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4010" y="0"/>
            <a:ext cx="2887186" cy="494109"/>
          </a:xfrm>
          <a:prstGeom prst="rect">
            <a:avLst/>
          </a:prstGeom>
        </p:spPr>
        <p:txBody>
          <a:bodyPr vert="horz" lIns="91440" tIns="45720" rIns="91440" bIns="45720" rtlCol="0"/>
          <a:lstStyle>
            <a:lvl1pPr algn="r">
              <a:defRPr sz="1200"/>
            </a:lvl1pPr>
          </a:lstStyle>
          <a:p>
            <a:fld id="{3297FBE4-BE09-4873-B1E9-EEDBBFA239D5}" type="datetimeFigureOut">
              <a:rPr lang="en-US" smtClean="0"/>
              <a:pPr/>
              <a:t>8/18/2011</a:t>
            </a:fld>
            <a:endParaRPr lang="en-US"/>
          </a:p>
        </p:txBody>
      </p:sp>
      <p:sp>
        <p:nvSpPr>
          <p:cNvPr id="4" name="Slide Image Placeholder 3"/>
          <p:cNvSpPr>
            <a:spLocks noGrp="1" noRot="1" noChangeAspect="1"/>
          </p:cNvSpPr>
          <p:nvPr>
            <p:ph type="sldImg" idx="2"/>
          </p:nvPr>
        </p:nvSpPr>
        <p:spPr>
          <a:xfrm>
            <a:off x="862013" y="741363"/>
            <a:ext cx="4940300" cy="37052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274" y="4694039"/>
            <a:ext cx="5330190" cy="444698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86364"/>
            <a:ext cx="2887186" cy="49410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4010" y="9386364"/>
            <a:ext cx="2887186" cy="494109"/>
          </a:xfrm>
          <a:prstGeom prst="rect">
            <a:avLst/>
          </a:prstGeom>
        </p:spPr>
        <p:txBody>
          <a:bodyPr vert="horz" lIns="91440" tIns="45720" rIns="91440" bIns="45720" rtlCol="0" anchor="b"/>
          <a:lstStyle>
            <a:lvl1pPr algn="r">
              <a:defRPr sz="1200"/>
            </a:lvl1pPr>
          </a:lstStyle>
          <a:p>
            <a:fld id="{EA1394B8-E99A-42EA-8AEF-6FCE9BB0E516}" type="slidenum">
              <a:rPr lang="en-US" smtClean="0"/>
              <a:pPr/>
              <a:t>‹#›</a:t>
            </a:fld>
            <a:endParaRPr lang="en-US"/>
          </a:p>
        </p:txBody>
      </p:sp>
    </p:spTree>
    <p:extLst>
      <p:ext uri="{BB962C8B-B14F-4D97-AF65-F5344CB8AC3E}">
        <p14:creationId xmlns="" xmlns:p14="http://schemas.microsoft.com/office/powerpoint/2010/main" val="3688962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1394B8-E99A-42EA-8AEF-6FCE9BB0E516}" type="slidenum">
              <a:rPr lang="en-US" smtClean="0"/>
              <a:pPr/>
              <a:t>1</a:t>
            </a:fld>
            <a:endParaRPr lang="en-US"/>
          </a:p>
        </p:txBody>
      </p:sp>
    </p:spTree>
    <p:extLst>
      <p:ext uri="{BB962C8B-B14F-4D97-AF65-F5344CB8AC3E}">
        <p14:creationId xmlns="" xmlns:p14="http://schemas.microsoft.com/office/powerpoint/2010/main" val="13576233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104" name="Picture 8"/>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099" name="Rectangle 3"/>
          <p:cNvSpPr>
            <a:spLocks noGrp="1" noChangeArrowheads="1"/>
          </p:cNvSpPr>
          <p:nvPr>
            <p:ph type="ctrTitle"/>
          </p:nvPr>
        </p:nvSpPr>
        <p:spPr>
          <a:xfrm>
            <a:off x="609600" y="2308225"/>
            <a:ext cx="7904163" cy="1143000"/>
          </a:xfrm>
        </p:spPr>
        <p:txBody>
          <a:bodyPr/>
          <a:lstStyle>
            <a:lvl1pPr>
              <a:defRPr sz="4400"/>
            </a:lvl1pPr>
          </a:lstStyle>
          <a:p>
            <a:r>
              <a:rPr lang="th-TH" smtClean="0"/>
              <a:t>Click to edit Master title style</a:t>
            </a:r>
            <a:endParaRPr lang="th-TH"/>
          </a:p>
        </p:txBody>
      </p:sp>
      <p:sp>
        <p:nvSpPr>
          <p:cNvPr id="4100" name="Rectangle 4"/>
          <p:cNvSpPr>
            <a:spLocks noGrp="1" noChangeArrowheads="1"/>
          </p:cNvSpPr>
          <p:nvPr>
            <p:ph type="subTitle" idx="1"/>
          </p:nvPr>
        </p:nvSpPr>
        <p:spPr>
          <a:xfrm>
            <a:off x="1371600" y="3581400"/>
            <a:ext cx="6400800" cy="1752600"/>
          </a:xfrm>
        </p:spPr>
        <p:txBody>
          <a:bodyPr/>
          <a:lstStyle>
            <a:lvl1pPr marL="0" indent="0" algn="ctr">
              <a:buFontTx/>
              <a:buNone/>
              <a:defRPr/>
            </a:lvl1pPr>
          </a:lstStyle>
          <a:p>
            <a:r>
              <a:rPr lang="th-TH" smtClean="0"/>
              <a:t>Click to edit Master subtitle style</a:t>
            </a:r>
            <a:endParaRPr lang="th-TH"/>
          </a:p>
        </p:txBody>
      </p:sp>
      <p:sp>
        <p:nvSpPr>
          <p:cNvPr id="4101" name="Rectangle 5"/>
          <p:cNvSpPr>
            <a:spLocks noGrp="1" noChangeArrowheads="1"/>
          </p:cNvSpPr>
          <p:nvPr>
            <p:ph type="dt" sz="half" idx="2"/>
          </p:nvPr>
        </p:nvSpPr>
        <p:spPr/>
        <p:txBody>
          <a:bodyPr/>
          <a:lstStyle>
            <a:lvl1pPr>
              <a:defRPr/>
            </a:lvl1pPr>
          </a:lstStyle>
          <a:p>
            <a:fld id="{658FC7E9-B169-4ED3-A889-C6B799374D28}" type="datetimeFigureOut">
              <a:rPr lang="th-TH" smtClean="0"/>
              <a:pPr/>
              <a:t>18/08/54</a:t>
            </a:fld>
            <a:endParaRPr lang="th-TH"/>
          </a:p>
        </p:txBody>
      </p:sp>
      <p:sp>
        <p:nvSpPr>
          <p:cNvPr id="4102" name="Rectangle 6"/>
          <p:cNvSpPr>
            <a:spLocks noGrp="1" noChangeArrowheads="1"/>
          </p:cNvSpPr>
          <p:nvPr>
            <p:ph type="ftr" sz="quarter" idx="3"/>
          </p:nvPr>
        </p:nvSpPr>
        <p:spPr/>
        <p:txBody>
          <a:bodyPr/>
          <a:lstStyle>
            <a:lvl1pPr>
              <a:defRPr/>
            </a:lvl1pPr>
          </a:lstStyle>
          <a:p>
            <a:endParaRPr lang="th-TH"/>
          </a:p>
        </p:txBody>
      </p:sp>
      <p:sp>
        <p:nvSpPr>
          <p:cNvPr id="4103" name="Rectangle 7"/>
          <p:cNvSpPr>
            <a:spLocks noGrp="1" noChangeArrowheads="1"/>
          </p:cNvSpPr>
          <p:nvPr>
            <p:ph type="sldNum" sz="quarter" idx="4"/>
          </p:nvPr>
        </p:nvSpPr>
        <p:spPr/>
        <p:txBody>
          <a:bodyPr/>
          <a:lstStyle>
            <a:lvl1pPr>
              <a:defRPr/>
            </a:lvl1pPr>
          </a:lstStyle>
          <a:p>
            <a:fld id="{13D23142-6754-4FE3-8CCD-8710A0879A50}" type="slidenum">
              <a:rPr lang="th-TH" smtClean="0"/>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th-TH" smtClean="0"/>
              <a:t>Click to edit Master text styles</a:t>
            </a:r>
          </a:p>
          <a:p>
            <a:pPr lvl="1"/>
            <a:r>
              <a:rPr lang="th-TH" smtClean="0"/>
              <a:t>Second level</a:t>
            </a:r>
          </a:p>
          <a:p>
            <a:pPr lvl="2"/>
            <a:r>
              <a:rPr lang="th-TH" smtClean="0"/>
              <a:t>Third level</a:t>
            </a:r>
          </a:p>
          <a:p>
            <a:pPr lvl="3"/>
            <a:r>
              <a:rPr lang="th-TH" smtClean="0"/>
              <a:t>Fourth level</a:t>
            </a:r>
          </a:p>
          <a:p>
            <a:pPr lvl="4"/>
            <a:r>
              <a:rPr lang="th-TH" smtClean="0"/>
              <a:t>Fifth level</a:t>
            </a:r>
            <a:endParaRPr lang="th-TH"/>
          </a:p>
        </p:txBody>
      </p:sp>
      <p:sp>
        <p:nvSpPr>
          <p:cNvPr id="4" name="Date Placeholder 3"/>
          <p:cNvSpPr>
            <a:spLocks noGrp="1"/>
          </p:cNvSpPr>
          <p:nvPr>
            <p:ph type="dt" sz="half" idx="10"/>
          </p:nvPr>
        </p:nvSpPr>
        <p:spPr/>
        <p:txBody>
          <a:bodyPr/>
          <a:lstStyle>
            <a:lvl1pPr>
              <a:defRPr/>
            </a:lvl1pPr>
          </a:lstStyle>
          <a:p>
            <a:fld id="{658FC7E9-B169-4ED3-A889-C6B799374D28}" type="datetimeFigureOut">
              <a:rPr lang="th-TH" smtClean="0"/>
              <a:pPr/>
              <a:t>18/08/54</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13D23142-6754-4FE3-8CCD-8710A0879A50}"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0675" y="577850"/>
            <a:ext cx="2016125" cy="5518150"/>
          </a:xfrm>
        </p:spPr>
        <p:txBody>
          <a:bodyPr vert="eaVert"/>
          <a:lstStyle/>
          <a:p>
            <a:r>
              <a:rPr lang="th-TH" smtClean="0"/>
              <a:t>Click to edit Master title style</a:t>
            </a:r>
            <a:endParaRPr lang="th-TH"/>
          </a:p>
        </p:txBody>
      </p:sp>
      <p:sp>
        <p:nvSpPr>
          <p:cNvPr id="3" name="Vertical Text Placeholder 2"/>
          <p:cNvSpPr>
            <a:spLocks noGrp="1"/>
          </p:cNvSpPr>
          <p:nvPr>
            <p:ph type="body" orient="vert" idx="1"/>
          </p:nvPr>
        </p:nvSpPr>
        <p:spPr>
          <a:xfrm>
            <a:off x="619125" y="577850"/>
            <a:ext cx="5899150" cy="5518150"/>
          </a:xfrm>
        </p:spPr>
        <p:txBody>
          <a:bodyPr vert="eaVert"/>
          <a:lstStyle/>
          <a:p>
            <a:pPr lvl="0"/>
            <a:r>
              <a:rPr lang="th-TH" smtClean="0"/>
              <a:t>Click to edit Master text styles</a:t>
            </a:r>
          </a:p>
          <a:p>
            <a:pPr lvl="1"/>
            <a:r>
              <a:rPr lang="th-TH" smtClean="0"/>
              <a:t>Second level</a:t>
            </a:r>
          </a:p>
          <a:p>
            <a:pPr lvl="2"/>
            <a:r>
              <a:rPr lang="th-TH" smtClean="0"/>
              <a:t>Third level</a:t>
            </a:r>
          </a:p>
          <a:p>
            <a:pPr lvl="3"/>
            <a:r>
              <a:rPr lang="th-TH" smtClean="0"/>
              <a:t>Fourth level</a:t>
            </a:r>
          </a:p>
          <a:p>
            <a:pPr lvl="4"/>
            <a:r>
              <a:rPr lang="th-TH" smtClean="0"/>
              <a:t>Fifth level</a:t>
            </a:r>
            <a:endParaRPr lang="th-TH"/>
          </a:p>
        </p:txBody>
      </p:sp>
      <p:sp>
        <p:nvSpPr>
          <p:cNvPr id="4" name="Date Placeholder 3"/>
          <p:cNvSpPr>
            <a:spLocks noGrp="1"/>
          </p:cNvSpPr>
          <p:nvPr>
            <p:ph type="dt" sz="half" idx="10"/>
          </p:nvPr>
        </p:nvSpPr>
        <p:spPr/>
        <p:txBody>
          <a:bodyPr/>
          <a:lstStyle>
            <a:lvl1pPr>
              <a:defRPr/>
            </a:lvl1pPr>
          </a:lstStyle>
          <a:p>
            <a:fld id="{658FC7E9-B169-4ED3-A889-C6B799374D28}" type="datetimeFigureOut">
              <a:rPr lang="th-TH" smtClean="0"/>
              <a:pPr/>
              <a:t>18/08/54</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13D23142-6754-4FE3-8CCD-8710A0879A50}"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smtClean="0"/>
              <a:t>Click to edit Master title style</a:t>
            </a:r>
            <a:endParaRPr lang="th-TH"/>
          </a:p>
        </p:txBody>
      </p:sp>
      <p:sp>
        <p:nvSpPr>
          <p:cNvPr id="3" name="Content Placeholder 2"/>
          <p:cNvSpPr>
            <a:spLocks noGrp="1"/>
          </p:cNvSpPr>
          <p:nvPr>
            <p:ph idx="1"/>
          </p:nvPr>
        </p:nvSpPr>
        <p:spPr/>
        <p:txBody>
          <a:bodyPr/>
          <a:lstStyle/>
          <a:p>
            <a:pPr lvl="0"/>
            <a:r>
              <a:rPr lang="th-TH" smtClean="0"/>
              <a:t>Click to edit Master text styles</a:t>
            </a:r>
          </a:p>
          <a:p>
            <a:pPr lvl="1"/>
            <a:r>
              <a:rPr lang="th-TH" smtClean="0"/>
              <a:t>Second level</a:t>
            </a:r>
          </a:p>
          <a:p>
            <a:pPr lvl="2"/>
            <a:r>
              <a:rPr lang="th-TH" smtClean="0"/>
              <a:t>Third level</a:t>
            </a:r>
          </a:p>
          <a:p>
            <a:pPr lvl="3"/>
            <a:r>
              <a:rPr lang="th-TH" smtClean="0"/>
              <a:t>Fourth level</a:t>
            </a:r>
          </a:p>
          <a:p>
            <a:pPr lvl="4"/>
            <a:r>
              <a:rPr lang="th-TH" smtClean="0"/>
              <a:t>Fifth level</a:t>
            </a:r>
            <a:endParaRPr lang="th-TH"/>
          </a:p>
        </p:txBody>
      </p:sp>
      <p:sp>
        <p:nvSpPr>
          <p:cNvPr id="4" name="Date Placeholder 3"/>
          <p:cNvSpPr>
            <a:spLocks noGrp="1"/>
          </p:cNvSpPr>
          <p:nvPr>
            <p:ph type="dt" sz="half" idx="10"/>
          </p:nvPr>
        </p:nvSpPr>
        <p:spPr/>
        <p:txBody>
          <a:bodyPr/>
          <a:lstStyle>
            <a:lvl1pPr>
              <a:defRPr/>
            </a:lvl1pPr>
          </a:lstStyle>
          <a:p>
            <a:fld id="{658FC7E9-B169-4ED3-A889-C6B799374D28}" type="datetimeFigureOut">
              <a:rPr lang="th-TH" smtClean="0"/>
              <a:pPr/>
              <a:t>18/08/54</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13D23142-6754-4FE3-8CCD-8710A0879A50}"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h-TH"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h-TH" smtClean="0"/>
              <a:t>Click to edit Master text styles</a:t>
            </a:r>
          </a:p>
        </p:txBody>
      </p:sp>
      <p:sp>
        <p:nvSpPr>
          <p:cNvPr id="4" name="Date Placeholder 3"/>
          <p:cNvSpPr>
            <a:spLocks noGrp="1"/>
          </p:cNvSpPr>
          <p:nvPr>
            <p:ph type="dt" sz="half" idx="10"/>
          </p:nvPr>
        </p:nvSpPr>
        <p:spPr/>
        <p:txBody>
          <a:bodyPr/>
          <a:lstStyle>
            <a:lvl1pPr>
              <a:defRPr/>
            </a:lvl1pPr>
          </a:lstStyle>
          <a:p>
            <a:fld id="{658FC7E9-B169-4ED3-A889-C6B799374D28}" type="datetimeFigureOut">
              <a:rPr lang="th-TH" smtClean="0"/>
              <a:pPr/>
              <a:t>18/08/54</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13D23142-6754-4FE3-8CCD-8710A0879A50}" type="slidenum">
              <a:rPr lang="th-TH" smtClean="0"/>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smtClean="0"/>
              <a:t>Click to edit Master title style</a:t>
            </a:r>
            <a:endParaRPr lang="th-TH"/>
          </a:p>
        </p:txBody>
      </p:sp>
      <p:sp>
        <p:nvSpPr>
          <p:cNvPr id="3" name="Content Placeholder 2"/>
          <p:cNvSpPr>
            <a:spLocks noGrp="1"/>
          </p:cNvSpPr>
          <p:nvPr>
            <p:ph sz="half" idx="1"/>
          </p:nvPr>
        </p:nvSpPr>
        <p:spPr>
          <a:xfrm>
            <a:off x="1219200" y="1752600"/>
            <a:ext cx="3657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h-TH" smtClean="0"/>
              <a:t>Click to edit Master text styles</a:t>
            </a:r>
          </a:p>
          <a:p>
            <a:pPr lvl="1"/>
            <a:r>
              <a:rPr lang="th-TH" smtClean="0"/>
              <a:t>Second level</a:t>
            </a:r>
          </a:p>
          <a:p>
            <a:pPr lvl="2"/>
            <a:r>
              <a:rPr lang="th-TH" smtClean="0"/>
              <a:t>Third level</a:t>
            </a:r>
          </a:p>
          <a:p>
            <a:pPr lvl="3"/>
            <a:r>
              <a:rPr lang="th-TH" smtClean="0"/>
              <a:t>Fourth level</a:t>
            </a:r>
          </a:p>
          <a:p>
            <a:pPr lvl="4"/>
            <a:r>
              <a:rPr lang="th-TH" smtClean="0"/>
              <a:t>Fifth level</a:t>
            </a:r>
            <a:endParaRPr lang="th-TH"/>
          </a:p>
        </p:txBody>
      </p:sp>
      <p:sp>
        <p:nvSpPr>
          <p:cNvPr id="4" name="Content Placeholder 3"/>
          <p:cNvSpPr>
            <a:spLocks noGrp="1"/>
          </p:cNvSpPr>
          <p:nvPr>
            <p:ph sz="half" idx="2"/>
          </p:nvPr>
        </p:nvSpPr>
        <p:spPr>
          <a:xfrm>
            <a:off x="5029200" y="1752600"/>
            <a:ext cx="3657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h-TH" smtClean="0"/>
              <a:t>Click to edit Master text styles</a:t>
            </a:r>
          </a:p>
          <a:p>
            <a:pPr lvl="1"/>
            <a:r>
              <a:rPr lang="th-TH" smtClean="0"/>
              <a:t>Second level</a:t>
            </a:r>
          </a:p>
          <a:p>
            <a:pPr lvl="2"/>
            <a:r>
              <a:rPr lang="th-TH" smtClean="0"/>
              <a:t>Third level</a:t>
            </a:r>
          </a:p>
          <a:p>
            <a:pPr lvl="3"/>
            <a:r>
              <a:rPr lang="th-TH" smtClean="0"/>
              <a:t>Fourth level</a:t>
            </a:r>
          </a:p>
          <a:p>
            <a:pPr lvl="4"/>
            <a:r>
              <a:rPr lang="th-TH" smtClean="0"/>
              <a:t>Fifth level</a:t>
            </a:r>
            <a:endParaRPr lang="th-TH"/>
          </a:p>
        </p:txBody>
      </p:sp>
      <p:sp>
        <p:nvSpPr>
          <p:cNvPr id="5" name="Date Placeholder 4"/>
          <p:cNvSpPr>
            <a:spLocks noGrp="1"/>
          </p:cNvSpPr>
          <p:nvPr>
            <p:ph type="dt" sz="half" idx="10"/>
          </p:nvPr>
        </p:nvSpPr>
        <p:spPr/>
        <p:txBody>
          <a:bodyPr/>
          <a:lstStyle>
            <a:lvl1pPr>
              <a:defRPr/>
            </a:lvl1pPr>
          </a:lstStyle>
          <a:p>
            <a:fld id="{658FC7E9-B169-4ED3-A889-C6B799374D28}" type="datetimeFigureOut">
              <a:rPr lang="th-TH" smtClean="0"/>
              <a:pPr/>
              <a:t>18/08/54</a:t>
            </a:fld>
            <a:endParaRPr lang="th-TH"/>
          </a:p>
        </p:txBody>
      </p:sp>
      <p:sp>
        <p:nvSpPr>
          <p:cNvPr id="6" name="Footer Placeholder 5"/>
          <p:cNvSpPr>
            <a:spLocks noGrp="1"/>
          </p:cNvSpPr>
          <p:nvPr>
            <p:ph type="ftr" sz="quarter" idx="11"/>
          </p:nvPr>
        </p:nvSpPr>
        <p:spPr/>
        <p:txBody>
          <a:bodyPr/>
          <a:lstStyle>
            <a:lvl1pPr>
              <a:defRPr/>
            </a:lvl1pPr>
          </a:lstStyle>
          <a:p>
            <a:endParaRPr lang="th-TH"/>
          </a:p>
        </p:txBody>
      </p:sp>
      <p:sp>
        <p:nvSpPr>
          <p:cNvPr id="7" name="Slide Number Placeholder 6"/>
          <p:cNvSpPr>
            <a:spLocks noGrp="1"/>
          </p:cNvSpPr>
          <p:nvPr>
            <p:ph type="sldNum" sz="quarter" idx="12"/>
          </p:nvPr>
        </p:nvSpPr>
        <p:spPr/>
        <p:txBody>
          <a:bodyPr/>
          <a:lstStyle>
            <a:lvl1pPr>
              <a:defRPr/>
            </a:lvl1pPr>
          </a:lstStyle>
          <a:p>
            <a:fld id="{13D23142-6754-4FE3-8CCD-8710A0879A50}"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th-TH"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h-TH" smtClean="0"/>
              <a:t>Click to edit Master text styles</a:t>
            </a:r>
          </a:p>
          <a:p>
            <a:pPr lvl="1"/>
            <a:r>
              <a:rPr lang="th-TH" smtClean="0"/>
              <a:t>Second level</a:t>
            </a:r>
          </a:p>
          <a:p>
            <a:pPr lvl="2"/>
            <a:r>
              <a:rPr lang="th-TH" smtClean="0"/>
              <a:t>Third level</a:t>
            </a:r>
          </a:p>
          <a:p>
            <a:pPr lvl="3"/>
            <a:r>
              <a:rPr lang="th-TH" smtClean="0"/>
              <a:t>Fourth level</a:t>
            </a:r>
          </a:p>
          <a:p>
            <a:pPr lvl="4"/>
            <a:r>
              <a:rPr lang="th-TH"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h-TH" smtClean="0"/>
              <a:t>Click to edit Master text styles</a:t>
            </a:r>
          </a:p>
          <a:p>
            <a:pPr lvl="1"/>
            <a:r>
              <a:rPr lang="th-TH" smtClean="0"/>
              <a:t>Second level</a:t>
            </a:r>
          </a:p>
          <a:p>
            <a:pPr lvl="2"/>
            <a:r>
              <a:rPr lang="th-TH" smtClean="0"/>
              <a:t>Third level</a:t>
            </a:r>
          </a:p>
          <a:p>
            <a:pPr lvl="3"/>
            <a:r>
              <a:rPr lang="th-TH" smtClean="0"/>
              <a:t>Fourth level</a:t>
            </a:r>
          </a:p>
          <a:p>
            <a:pPr lvl="4"/>
            <a:r>
              <a:rPr lang="th-TH" smtClean="0"/>
              <a:t>Fifth level</a:t>
            </a:r>
            <a:endParaRPr lang="th-TH"/>
          </a:p>
        </p:txBody>
      </p:sp>
      <p:sp>
        <p:nvSpPr>
          <p:cNvPr id="7" name="Date Placeholder 6"/>
          <p:cNvSpPr>
            <a:spLocks noGrp="1"/>
          </p:cNvSpPr>
          <p:nvPr>
            <p:ph type="dt" sz="half" idx="10"/>
          </p:nvPr>
        </p:nvSpPr>
        <p:spPr/>
        <p:txBody>
          <a:bodyPr/>
          <a:lstStyle>
            <a:lvl1pPr>
              <a:defRPr/>
            </a:lvl1pPr>
          </a:lstStyle>
          <a:p>
            <a:fld id="{658FC7E9-B169-4ED3-A889-C6B799374D28}" type="datetimeFigureOut">
              <a:rPr lang="th-TH" smtClean="0"/>
              <a:pPr/>
              <a:t>18/08/54</a:t>
            </a:fld>
            <a:endParaRPr lang="th-TH"/>
          </a:p>
        </p:txBody>
      </p:sp>
      <p:sp>
        <p:nvSpPr>
          <p:cNvPr id="8" name="Footer Placeholder 7"/>
          <p:cNvSpPr>
            <a:spLocks noGrp="1"/>
          </p:cNvSpPr>
          <p:nvPr>
            <p:ph type="ftr" sz="quarter" idx="11"/>
          </p:nvPr>
        </p:nvSpPr>
        <p:spPr/>
        <p:txBody>
          <a:bodyPr/>
          <a:lstStyle>
            <a:lvl1pPr>
              <a:defRPr/>
            </a:lvl1pPr>
          </a:lstStyle>
          <a:p>
            <a:endParaRPr lang="th-TH"/>
          </a:p>
        </p:txBody>
      </p:sp>
      <p:sp>
        <p:nvSpPr>
          <p:cNvPr id="9" name="Slide Number Placeholder 8"/>
          <p:cNvSpPr>
            <a:spLocks noGrp="1"/>
          </p:cNvSpPr>
          <p:nvPr>
            <p:ph type="sldNum" sz="quarter" idx="12"/>
          </p:nvPr>
        </p:nvSpPr>
        <p:spPr/>
        <p:txBody>
          <a:bodyPr/>
          <a:lstStyle>
            <a:lvl1pPr>
              <a:defRPr/>
            </a:lvl1pPr>
          </a:lstStyle>
          <a:p>
            <a:fld id="{13D23142-6754-4FE3-8CCD-8710A0879A50}"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smtClean="0"/>
              <a:t>Click to edit Master title style</a:t>
            </a:r>
            <a:endParaRPr lang="th-TH"/>
          </a:p>
        </p:txBody>
      </p:sp>
      <p:sp>
        <p:nvSpPr>
          <p:cNvPr id="3" name="Date Placeholder 2"/>
          <p:cNvSpPr>
            <a:spLocks noGrp="1"/>
          </p:cNvSpPr>
          <p:nvPr>
            <p:ph type="dt" sz="half" idx="10"/>
          </p:nvPr>
        </p:nvSpPr>
        <p:spPr/>
        <p:txBody>
          <a:bodyPr/>
          <a:lstStyle>
            <a:lvl1pPr>
              <a:defRPr/>
            </a:lvl1pPr>
          </a:lstStyle>
          <a:p>
            <a:fld id="{658FC7E9-B169-4ED3-A889-C6B799374D28}" type="datetimeFigureOut">
              <a:rPr lang="th-TH" smtClean="0"/>
              <a:pPr/>
              <a:t>18/08/54</a:t>
            </a:fld>
            <a:endParaRPr lang="th-TH"/>
          </a:p>
        </p:txBody>
      </p:sp>
      <p:sp>
        <p:nvSpPr>
          <p:cNvPr id="4" name="Footer Placeholder 3"/>
          <p:cNvSpPr>
            <a:spLocks noGrp="1"/>
          </p:cNvSpPr>
          <p:nvPr>
            <p:ph type="ftr" sz="quarter" idx="11"/>
          </p:nvPr>
        </p:nvSpPr>
        <p:spPr/>
        <p:txBody>
          <a:bodyPr/>
          <a:lstStyle>
            <a:lvl1pPr>
              <a:defRPr/>
            </a:lvl1pPr>
          </a:lstStyle>
          <a:p>
            <a:endParaRPr lang="th-TH"/>
          </a:p>
        </p:txBody>
      </p:sp>
      <p:sp>
        <p:nvSpPr>
          <p:cNvPr id="5" name="Slide Number Placeholder 4"/>
          <p:cNvSpPr>
            <a:spLocks noGrp="1"/>
          </p:cNvSpPr>
          <p:nvPr>
            <p:ph type="sldNum" sz="quarter" idx="12"/>
          </p:nvPr>
        </p:nvSpPr>
        <p:spPr/>
        <p:txBody>
          <a:bodyPr/>
          <a:lstStyle>
            <a:lvl1pPr>
              <a:defRPr/>
            </a:lvl1pPr>
          </a:lstStyle>
          <a:p>
            <a:fld id="{13D23142-6754-4FE3-8CCD-8710A0879A50}"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58FC7E9-B169-4ED3-A889-C6B799374D28}" type="datetimeFigureOut">
              <a:rPr lang="th-TH" smtClean="0"/>
              <a:pPr/>
              <a:t>18/08/54</a:t>
            </a:fld>
            <a:endParaRPr lang="th-TH"/>
          </a:p>
        </p:txBody>
      </p:sp>
      <p:sp>
        <p:nvSpPr>
          <p:cNvPr id="3" name="Footer Placeholder 2"/>
          <p:cNvSpPr>
            <a:spLocks noGrp="1"/>
          </p:cNvSpPr>
          <p:nvPr>
            <p:ph type="ftr" sz="quarter" idx="11"/>
          </p:nvPr>
        </p:nvSpPr>
        <p:spPr/>
        <p:txBody>
          <a:bodyPr/>
          <a:lstStyle>
            <a:lvl1pPr>
              <a:defRPr/>
            </a:lvl1pPr>
          </a:lstStyle>
          <a:p>
            <a:endParaRPr lang="th-TH"/>
          </a:p>
        </p:txBody>
      </p:sp>
      <p:sp>
        <p:nvSpPr>
          <p:cNvPr id="4" name="Slide Number Placeholder 3"/>
          <p:cNvSpPr>
            <a:spLocks noGrp="1"/>
          </p:cNvSpPr>
          <p:nvPr>
            <p:ph type="sldNum" sz="quarter" idx="12"/>
          </p:nvPr>
        </p:nvSpPr>
        <p:spPr/>
        <p:txBody>
          <a:bodyPr/>
          <a:lstStyle>
            <a:lvl1pPr>
              <a:defRPr/>
            </a:lvl1pPr>
          </a:lstStyle>
          <a:p>
            <a:fld id="{13D23142-6754-4FE3-8CCD-8710A0879A50}"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h-TH"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h-TH" smtClean="0"/>
              <a:t>Click to edit Master text styles</a:t>
            </a:r>
          </a:p>
          <a:p>
            <a:pPr lvl="1"/>
            <a:r>
              <a:rPr lang="th-TH" smtClean="0"/>
              <a:t>Second level</a:t>
            </a:r>
          </a:p>
          <a:p>
            <a:pPr lvl="2"/>
            <a:r>
              <a:rPr lang="th-TH" smtClean="0"/>
              <a:t>Third level</a:t>
            </a:r>
          </a:p>
          <a:p>
            <a:pPr lvl="3"/>
            <a:r>
              <a:rPr lang="th-TH" smtClean="0"/>
              <a:t>Fourth level</a:t>
            </a:r>
          </a:p>
          <a:p>
            <a:pPr lvl="4"/>
            <a:r>
              <a:rPr lang="th-TH"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smtClean="0"/>
              <a:t>Click to edit Master text styles</a:t>
            </a:r>
          </a:p>
        </p:txBody>
      </p:sp>
      <p:sp>
        <p:nvSpPr>
          <p:cNvPr id="5" name="Date Placeholder 4"/>
          <p:cNvSpPr>
            <a:spLocks noGrp="1"/>
          </p:cNvSpPr>
          <p:nvPr>
            <p:ph type="dt" sz="half" idx="10"/>
          </p:nvPr>
        </p:nvSpPr>
        <p:spPr/>
        <p:txBody>
          <a:bodyPr/>
          <a:lstStyle>
            <a:lvl1pPr>
              <a:defRPr/>
            </a:lvl1pPr>
          </a:lstStyle>
          <a:p>
            <a:fld id="{658FC7E9-B169-4ED3-A889-C6B799374D28}" type="datetimeFigureOut">
              <a:rPr lang="th-TH" smtClean="0"/>
              <a:pPr/>
              <a:t>18/08/54</a:t>
            </a:fld>
            <a:endParaRPr lang="th-TH"/>
          </a:p>
        </p:txBody>
      </p:sp>
      <p:sp>
        <p:nvSpPr>
          <p:cNvPr id="6" name="Footer Placeholder 5"/>
          <p:cNvSpPr>
            <a:spLocks noGrp="1"/>
          </p:cNvSpPr>
          <p:nvPr>
            <p:ph type="ftr" sz="quarter" idx="11"/>
          </p:nvPr>
        </p:nvSpPr>
        <p:spPr/>
        <p:txBody>
          <a:bodyPr/>
          <a:lstStyle>
            <a:lvl1pPr>
              <a:defRPr/>
            </a:lvl1pPr>
          </a:lstStyle>
          <a:p>
            <a:endParaRPr lang="th-TH"/>
          </a:p>
        </p:txBody>
      </p:sp>
      <p:sp>
        <p:nvSpPr>
          <p:cNvPr id="7" name="Slide Number Placeholder 6"/>
          <p:cNvSpPr>
            <a:spLocks noGrp="1"/>
          </p:cNvSpPr>
          <p:nvPr>
            <p:ph type="sldNum" sz="quarter" idx="12"/>
          </p:nvPr>
        </p:nvSpPr>
        <p:spPr/>
        <p:txBody>
          <a:bodyPr/>
          <a:lstStyle>
            <a:lvl1pPr>
              <a:defRPr/>
            </a:lvl1pPr>
          </a:lstStyle>
          <a:p>
            <a:fld id="{13D23142-6754-4FE3-8CCD-8710A0879A50}"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h-TH"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h-TH" dirty="0" err="1" smtClean="0"/>
              <a:t>Click</a:t>
            </a:r>
            <a:r>
              <a:rPr lang="th-TH" dirty="0" smtClean="0"/>
              <a:t> </a:t>
            </a:r>
            <a:r>
              <a:rPr lang="th-TH" dirty="0" err="1" smtClean="0"/>
              <a:t>icon</a:t>
            </a:r>
            <a:r>
              <a:rPr lang="th-TH" dirty="0" smtClean="0"/>
              <a:t> to </a:t>
            </a:r>
            <a:r>
              <a:rPr lang="th-TH" dirty="0" err="1" smtClean="0"/>
              <a:t>add</a:t>
            </a:r>
            <a:r>
              <a:rPr lang="th-TH" dirty="0" smtClean="0"/>
              <a:t> </a:t>
            </a:r>
            <a:r>
              <a:rPr lang="th-TH" dirty="0" err="1" smtClean="0"/>
              <a:t>picture</a:t>
            </a:r>
            <a:endParaRPr lang="th-TH"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smtClean="0"/>
              <a:t>Click to edit Master text styles</a:t>
            </a:r>
          </a:p>
        </p:txBody>
      </p:sp>
      <p:sp>
        <p:nvSpPr>
          <p:cNvPr id="5" name="Date Placeholder 4"/>
          <p:cNvSpPr>
            <a:spLocks noGrp="1"/>
          </p:cNvSpPr>
          <p:nvPr>
            <p:ph type="dt" sz="half" idx="10"/>
          </p:nvPr>
        </p:nvSpPr>
        <p:spPr/>
        <p:txBody>
          <a:bodyPr/>
          <a:lstStyle>
            <a:lvl1pPr>
              <a:defRPr/>
            </a:lvl1pPr>
          </a:lstStyle>
          <a:p>
            <a:fld id="{658FC7E9-B169-4ED3-A889-C6B799374D28}" type="datetimeFigureOut">
              <a:rPr lang="th-TH" smtClean="0"/>
              <a:pPr/>
              <a:t>18/08/54</a:t>
            </a:fld>
            <a:endParaRPr lang="th-TH"/>
          </a:p>
        </p:txBody>
      </p:sp>
      <p:sp>
        <p:nvSpPr>
          <p:cNvPr id="6" name="Footer Placeholder 5"/>
          <p:cNvSpPr>
            <a:spLocks noGrp="1"/>
          </p:cNvSpPr>
          <p:nvPr>
            <p:ph type="ftr" sz="quarter" idx="11"/>
          </p:nvPr>
        </p:nvSpPr>
        <p:spPr/>
        <p:txBody>
          <a:bodyPr/>
          <a:lstStyle>
            <a:lvl1pPr>
              <a:defRPr/>
            </a:lvl1pPr>
          </a:lstStyle>
          <a:p>
            <a:endParaRPr lang="th-TH"/>
          </a:p>
        </p:txBody>
      </p:sp>
      <p:sp>
        <p:nvSpPr>
          <p:cNvPr id="7" name="Slide Number Placeholder 6"/>
          <p:cNvSpPr>
            <a:spLocks noGrp="1"/>
          </p:cNvSpPr>
          <p:nvPr>
            <p:ph type="sldNum" sz="quarter" idx="12"/>
          </p:nvPr>
        </p:nvSpPr>
        <p:spPr/>
        <p:txBody>
          <a:bodyPr/>
          <a:lstStyle>
            <a:lvl1pPr>
              <a:defRPr/>
            </a:lvl1pPr>
          </a:lstStyle>
          <a:p>
            <a:fld id="{13D23142-6754-4FE3-8CCD-8710A0879A50}" type="slidenum">
              <a:rPr lang="th-TH" smtClean="0"/>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13" cstate="print"/>
          <a:srcRect/>
          <a:stretch>
            <a:fillRect/>
          </a:stretch>
        </p:blipFill>
        <p:spPr bwMode="auto">
          <a:xfrm>
            <a:off x="0" y="9525"/>
            <a:ext cx="9144000" cy="6848475"/>
          </a:xfrm>
          <a:prstGeom prst="rect">
            <a:avLst/>
          </a:prstGeom>
          <a:noFill/>
        </p:spPr>
      </p:pic>
      <p:sp>
        <p:nvSpPr>
          <p:cNvPr id="1026" name="Rectangle 2"/>
          <p:cNvSpPr>
            <a:spLocks noGrp="1" noChangeArrowheads="1"/>
          </p:cNvSpPr>
          <p:nvPr>
            <p:ph type="title"/>
          </p:nvPr>
        </p:nvSpPr>
        <p:spPr bwMode="auto">
          <a:xfrm>
            <a:off x="619125" y="57785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h-TH" smtClean="0"/>
              <a:t>Click to edit Master title style</a:t>
            </a:r>
          </a:p>
        </p:txBody>
      </p:sp>
      <p:sp>
        <p:nvSpPr>
          <p:cNvPr id="1027" name="Rectangle 3"/>
          <p:cNvSpPr>
            <a:spLocks noGrp="1" noChangeArrowheads="1"/>
          </p:cNvSpPr>
          <p:nvPr>
            <p:ph type="body" idx="1"/>
          </p:nvPr>
        </p:nvSpPr>
        <p:spPr bwMode="auto">
          <a:xfrm>
            <a:off x="1219200" y="1752600"/>
            <a:ext cx="74676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h-TH" smtClean="0"/>
              <a:t>Click to edit Master text styles</a:t>
            </a:r>
          </a:p>
          <a:p>
            <a:pPr lvl="1"/>
            <a:r>
              <a:rPr lang="th-TH" smtClean="0"/>
              <a:t>Second level</a:t>
            </a:r>
          </a:p>
          <a:p>
            <a:pPr lvl="2"/>
            <a:r>
              <a:rPr lang="th-TH" smtClean="0"/>
              <a:t>Third level</a:t>
            </a:r>
          </a:p>
          <a:p>
            <a:pPr lvl="3"/>
            <a:r>
              <a:rPr lang="th-TH" smtClean="0"/>
              <a:t>Fourth level</a:t>
            </a:r>
          </a:p>
          <a:p>
            <a:pPr lvl="4"/>
            <a:r>
              <a:rPr lang="th-TH"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658FC7E9-B169-4ED3-A889-C6B799374D28}" type="datetimeFigureOut">
              <a:rPr lang="th-TH" smtClean="0"/>
              <a:pPr/>
              <a:t>18/08/54</a:t>
            </a:fld>
            <a:endParaRPr lang="th-TH"/>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th-TH"/>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3D23142-6754-4FE3-8CCD-8710A0879A50}" type="slidenum">
              <a:rPr lang="th-TH" smtClean="0"/>
              <a:pPr/>
              <a:t>‹#›</a:t>
            </a:fld>
            <a:endParaRPr lang="th-TH"/>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pitchFamily="34" charset="0"/>
        </a:defRPr>
      </a:lvl2pPr>
      <a:lvl3pPr algn="ctr" rtl="0" eaLnBrk="1" fontAlgn="base" hangingPunct="1">
        <a:spcBef>
          <a:spcPct val="0"/>
        </a:spcBef>
        <a:spcAft>
          <a:spcPct val="0"/>
        </a:spcAft>
        <a:defRPr sz="4000" b="1">
          <a:solidFill>
            <a:schemeClr val="tx2"/>
          </a:solidFill>
          <a:latin typeface="Arial" pitchFamily="34" charset="0"/>
        </a:defRPr>
      </a:lvl3pPr>
      <a:lvl4pPr algn="ctr" rtl="0" eaLnBrk="1" fontAlgn="base" hangingPunct="1">
        <a:spcBef>
          <a:spcPct val="0"/>
        </a:spcBef>
        <a:spcAft>
          <a:spcPct val="0"/>
        </a:spcAft>
        <a:defRPr sz="4000" b="1">
          <a:solidFill>
            <a:schemeClr val="tx2"/>
          </a:solidFill>
          <a:latin typeface="Arial" pitchFamily="34" charset="0"/>
        </a:defRPr>
      </a:lvl4pPr>
      <a:lvl5pPr algn="ctr" rtl="0" eaLnBrk="1" fontAlgn="base" hangingPunct="1">
        <a:spcBef>
          <a:spcPct val="0"/>
        </a:spcBef>
        <a:spcAft>
          <a:spcPct val="0"/>
        </a:spcAft>
        <a:defRPr sz="4000" b="1">
          <a:solidFill>
            <a:schemeClr val="tx2"/>
          </a:solidFill>
          <a:latin typeface="Arial" pitchFamily="34" charset="0"/>
        </a:defRPr>
      </a:lvl5pPr>
      <a:lvl6pPr marL="457200" algn="ctr" rtl="0" eaLnBrk="1" fontAlgn="base" hangingPunct="1">
        <a:spcBef>
          <a:spcPct val="0"/>
        </a:spcBef>
        <a:spcAft>
          <a:spcPct val="0"/>
        </a:spcAft>
        <a:defRPr sz="4000" b="1">
          <a:solidFill>
            <a:schemeClr val="tx2"/>
          </a:solidFill>
          <a:latin typeface="Arial" pitchFamily="34" charset="0"/>
        </a:defRPr>
      </a:lvl6pPr>
      <a:lvl7pPr marL="914400" algn="ctr" rtl="0" eaLnBrk="1" fontAlgn="base" hangingPunct="1">
        <a:spcBef>
          <a:spcPct val="0"/>
        </a:spcBef>
        <a:spcAft>
          <a:spcPct val="0"/>
        </a:spcAft>
        <a:defRPr sz="4000" b="1">
          <a:solidFill>
            <a:schemeClr val="tx2"/>
          </a:solidFill>
          <a:latin typeface="Arial" pitchFamily="34" charset="0"/>
        </a:defRPr>
      </a:lvl7pPr>
      <a:lvl8pPr marL="1371600" algn="ctr" rtl="0" eaLnBrk="1" fontAlgn="base" hangingPunct="1">
        <a:spcBef>
          <a:spcPct val="0"/>
        </a:spcBef>
        <a:spcAft>
          <a:spcPct val="0"/>
        </a:spcAft>
        <a:defRPr sz="4000" b="1">
          <a:solidFill>
            <a:schemeClr val="tx2"/>
          </a:solidFill>
          <a:latin typeface="Arial" pitchFamily="34" charset="0"/>
        </a:defRPr>
      </a:lvl8pPr>
      <a:lvl9pPr marL="1828800" algn="ctr" rtl="0" eaLnBrk="1" fontAlgn="base" hangingPunct="1">
        <a:spcBef>
          <a:spcPct val="0"/>
        </a:spcBef>
        <a:spcAft>
          <a:spcPct val="0"/>
        </a:spcAft>
        <a:defRPr sz="4000" b="1">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533400"/>
            <a:ext cx="6805990" cy="2868168"/>
          </a:xfrm>
        </p:spPr>
        <p:txBody>
          <a:bodyPr/>
          <a:lstStyle/>
          <a:p>
            <a:r>
              <a:rPr lang="en-US" b="1" dirty="0" smtClean="0"/>
              <a:t>Transnational</a:t>
            </a:r>
            <a:br>
              <a:rPr lang="en-US" b="1" dirty="0" smtClean="0"/>
            </a:br>
            <a:r>
              <a:rPr lang="en-US" b="1" dirty="0" smtClean="0"/>
              <a:t>Trafficking in Persons</a:t>
            </a:r>
            <a:endParaRPr lang="th-TH" b="1" dirty="0"/>
          </a:p>
        </p:txBody>
      </p:sp>
      <p:sp>
        <p:nvSpPr>
          <p:cNvPr id="3" name="Subtitle 2"/>
          <p:cNvSpPr>
            <a:spLocks noGrp="1"/>
          </p:cNvSpPr>
          <p:nvPr>
            <p:ph type="subTitle" idx="1"/>
          </p:nvPr>
        </p:nvSpPr>
        <p:spPr>
          <a:xfrm>
            <a:off x="3354442" y="4000504"/>
            <a:ext cx="5575276" cy="2143140"/>
          </a:xfrm>
        </p:spPr>
        <p:txBody>
          <a:bodyPr>
            <a:normAutofit/>
          </a:bodyPr>
          <a:lstStyle/>
          <a:p>
            <a:r>
              <a:rPr lang="en-US" sz="2400" b="1" dirty="0" err="1" smtClean="0">
                <a:solidFill>
                  <a:schemeClr val="accent6">
                    <a:lumMod val="50000"/>
                  </a:schemeClr>
                </a:solidFill>
              </a:rPr>
              <a:t>Wanchai</a:t>
            </a:r>
            <a:r>
              <a:rPr lang="en-US" sz="2400" b="1" dirty="0" smtClean="0">
                <a:solidFill>
                  <a:schemeClr val="accent6">
                    <a:lumMod val="50000"/>
                  </a:schemeClr>
                </a:solidFill>
              </a:rPr>
              <a:t> </a:t>
            </a:r>
            <a:r>
              <a:rPr lang="en-US" sz="2400" b="1" dirty="0" err="1" smtClean="0">
                <a:solidFill>
                  <a:schemeClr val="accent6">
                    <a:lumMod val="50000"/>
                  </a:schemeClr>
                </a:solidFill>
              </a:rPr>
              <a:t>Roujanavong</a:t>
            </a:r>
            <a:endParaRPr lang="en-US" sz="2400" b="1" dirty="0" smtClean="0">
              <a:solidFill>
                <a:schemeClr val="accent6">
                  <a:lumMod val="50000"/>
                </a:schemeClr>
              </a:solidFill>
            </a:endParaRPr>
          </a:p>
          <a:p>
            <a:r>
              <a:rPr lang="en-US" sz="2400" b="1" dirty="0" smtClean="0">
                <a:solidFill>
                  <a:schemeClr val="accent6">
                    <a:lumMod val="50000"/>
                  </a:schemeClr>
                </a:solidFill>
              </a:rPr>
              <a:t>Deputy Director-General</a:t>
            </a:r>
          </a:p>
          <a:p>
            <a:r>
              <a:rPr lang="en-US" sz="2400" b="1" dirty="0" smtClean="0">
                <a:solidFill>
                  <a:schemeClr val="accent6">
                    <a:lumMod val="50000"/>
                  </a:schemeClr>
                </a:solidFill>
              </a:rPr>
              <a:t>International Affairs Department</a:t>
            </a:r>
          </a:p>
          <a:p>
            <a:r>
              <a:rPr lang="en-US" sz="2400" b="1" dirty="0" smtClean="0">
                <a:solidFill>
                  <a:schemeClr val="accent6">
                    <a:lumMod val="50000"/>
                  </a:schemeClr>
                </a:solidFill>
              </a:rPr>
              <a:t>Office of the Attorney General</a:t>
            </a:r>
            <a:endParaRPr lang="th-TH" sz="2400" b="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125" y="0"/>
            <a:ext cx="7772400" cy="1412776"/>
          </a:xfrm>
        </p:spPr>
        <p:txBody>
          <a:bodyPr>
            <a:normAutofit/>
          </a:bodyPr>
          <a:lstStyle/>
          <a:p>
            <a:r>
              <a:rPr lang="en-US" sz="2000" dirty="0" smtClean="0">
                <a:solidFill>
                  <a:schemeClr val="accent2">
                    <a:lumMod val="50000"/>
                  </a:schemeClr>
                </a:solidFill>
              </a:rPr>
              <a:t>Thai Anti – Trafficking in Persons Act </a:t>
            </a:r>
            <a:r>
              <a:rPr lang="en-US" sz="2800" dirty="0" smtClean="0">
                <a:solidFill>
                  <a:schemeClr val="accent2">
                    <a:lumMod val="50000"/>
                  </a:schemeClr>
                </a:solidFill>
              </a:rPr>
              <a:t/>
            </a:r>
            <a:br>
              <a:rPr lang="en-US" sz="2800" dirty="0" smtClean="0">
                <a:solidFill>
                  <a:schemeClr val="accent2">
                    <a:lumMod val="50000"/>
                  </a:schemeClr>
                </a:solidFill>
              </a:rPr>
            </a:br>
            <a:r>
              <a:rPr lang="en-US" sz="3200" dirty="0" smtClean="0">
                <a:solidFill>
                  <a:schemeClr val="accent2">
                    <a:lumMod val="50000"/>
                  </a:schemeClr>
                </a:solidFill>
              </a:rPr>
              <a:t>Substantive law</a:t>
            </a:r>
            <a:endParaRPr lang="th-TH" sz="3200" b="1" dirty="0">
              <a:solidFill>
                <a:schemeClr val="accent2">
                  <a:lumMod val="50000"/>
                </a:schemeClr>
              </a:solidFill>
            </a:endParaRPr>
          </a:p>
        </p:txBody>
      </p:sp>
      <p:sp>
        <p:nvSpPr>
          <p:cNvPr id="3" name="Content Placeholder 2"/>
          <p:cNvSpPr>
            <a:spLocks noGrp="1"/>
          </p:cNvSpPr>
          <p:nvPr>
            <p:ph idx="1"/>
          </p:nvPr>
        </p:nvSpPr>
        <p:spPr>
          <a:xfrm>
            <a:off x="1043608" y="1500174"/>
            <a:ext cx="6552550" cy="4846320"/>
          </a:xfrm>
        </p:spPr>
        <p:txBody>
          <a:bodyPr>
            <a:noAutofit/>
          </a:bodyPr>
          <a:lstStyle/>
          <a:p>
            <a:pPr>
              <a:buNone/>
            </a:pPr>
            <a:r>
              <a:rPr lang="en-US" sz="2400" b="1" dirty="0" smtClean="0">
                <a:solidFill>
                  <a:schemeClr val="tx2"/>
                </a:solidFill>
              </a:rPr>
              <a:t>OFFENCES</a:t>
            </a:r>
          </a:p>
          <a:p>
            <a:pPr>
              <a:buNone/>
            </a:pPr>
            <a:r>
              <a:rPr lang="en-US" sz="2200" dirty="0" smtClean="0"/>
              <a:t>The offense of trafficking of adults requires that three elements be made out:</a:t>
            </a:r>
          </a:p>
          <a:p>
            <a:pPr marL="457200" indent="-457200">
              <a:buFont typeface="+mj-lt"/>
              <a:buAutoNum type="arabicPeriod"/>
            </a:pPr>
            <a:r>
              <a:rPr lang="en-US" sz="2200" i="1" dirty="0" smtClean="0"/>
              <a:t>The action of </a:t>
            </a:r>
            <a:r>
              <a:rPr lang="en-US" sz="2200" dirty="0" smtClean="0"/>
              <a:t>procuring, buying, selling, vending, bringing from or sending to, detaining or confining, harboring, or receiving any person</a:t>
            </a:r>
          </a:p>
          <a:p>
            <a:pPr marL="457200" indent="-457200">
              <a:buFont typeface="+mj-lt"/>
              <a:buAutoNum type="arabicPeriod"/>
            </a:pPr>
            <a:r>
              <a:rPr lang="en-US" sz="2200" i="1" dirty="0" smtClean="0"/>
              <a:t>By means of </a:t>
            </a:r>
            <a:r>
              <a:rPr lang="en-US" sz="2200" dirty="0" smtClean="0"/>
              <a:t>the threat or use of force, abduction, fraud, deception, abuse of power, or of the giving money or benefits to achieve the consent of a person having control over another person in allowing the offender to exploit the person under his control</a:t>
            </a:r>
          </a:p>
          <a:p>
            <a:pPr marL="457200" indent="-457200">
              <a:buFont typeface="+mj-lt"/>
              <a:buAutoNum type="arabicPeriod"/>
            </a:pPr>
            <a:r>
              <a:rPr lang="en-US" sz="2200" i="1" dirty="0" smtClean="0"/>
              <a:t>For the purpose of exploitation.</a:t>
            </a:r>
          </a:p>
          <a:p>
            <a:pPr>
              <a:buNone/>
            </a:pPr>
            <a:endParaRPr lang="en-US"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125" y="0"/>
            <a:ext cx="7772400" cy="1340768"/>
          </a:xfrm>
        </p:spPr>
        <p:txBody>
          <a:bodyPr>
            <a:normAutofit/>
          </a:bodyPr>
          <a:lstStyle/>
          <a:p>
            <a:r>
              <a:rPr lang="en-US" sz="2000" dirty="0" smtClean="0"/>
              <a:t>Thai Anti – Trafficking in Persons Act </a:t>
            </a:r>
            <a:br>
              <a:rPr lang="en-US" sz="2000" dirty="0" smtClean="0"/>
            </a:br>
            <a:r>
              <a:rPr lang="en-US" sz="3200" dirty="0" smtClean="0"/>
              <a:t>Substantive law</a:t>
            </a:r>
            <a:endParaRPr lang="th-TH" sz="3200" b="1" dirty="0"/>
          </a:p>
        </p:txBody>
      </p:sp>
      <p:sp>
        <p:nvSpPr>
          <p:cNvPr id="3" name="Content Placeholder 2"/>
          <p:cNvSpPr>
            <a:spLocks noGrp="1"/>
          </p:cNvSpPr>
          <p:nvPr>
            <p:ph idx="1"/>
          </p:nvPr>
        </p:nvSpPr>
        <p:spPr>
          <a:xfrm>
            <a:off x="1219200" y="1412776"/>
            <a:ext cx="7467600" cy="4683224"/>
          </a:xfrm>
        </p:spPr>
        <p:txBody>
          <a:bodyPr>
            <a:noAutofit/>
          </a:bodyPr>
          <a:lstStyle/>
          <a:p>
            <a:pPr>
              <a:buNone/>
            </a:pPr>
            <a:r>
              <a:rPr lang="en-US" sz="2400" b="1" dirty="0" smtClean="0">
                <a:solidFill>
                  <a:schemeClr val="tx2"/>
                </a:solidFill>
              </a:rPr>
              <a:t>OFFENCES</a:t>
            </a:r>
            <a:endParaRPr lang="en-US" sz="2400" b="1" dirty="0" smtClean="0"/>
          </a:p>
          <a:p>
            <a:pPr>
              <a:buNone/>
            </a:pPr>
            <a:r>
              <a:rPr lang="en-US" sz="2800" dirty="0" smtClean="0"/>
              <a:t>The offense of trafficking in children only requires that two elements be made out:</a:t>
            </a:r>
          </a:p>
          <a:p>
            <a:pPr marL="457200" indent="-457200">
              <a:buFont typeface="+mj-lt"/>
              <a:buAutoNum type="arabicPeriod"/>
            </a:pPr>
            <a:r>
              <a:rPr lang="en-US" sz="2800" i="1" dirty="0" smtClean="0"/>
              <a:t>The act of </a:t>
            </a:r>
            <a:r>
              <a:rPr lang="en-US" sz="2800" dirty="0" smtClean="0"/>
              <a:t>procuring, buying, selling, vending, bringing from or sending to, detaining or confining, harboring, or receiving any person</a:t>
            </a:r>
          </a:p>
          <a:p>
            <a:pPr marL="457200" indent="-457200">
              <a:buFont typeface="+mj-lt"/>
              <a:buAutoNum type="arabicPeriod"/>
            </a:pPr>
            <a:r>
              <a:rPr lang="en-US" sz="2800" i="1" dirty="0" smtClean="0"/>
              <a:t>For the purpose of exploitation.</a:t>
            </a:r>
          </a:p>
          <a:p>
            <a:pPr>
              <a:buNone/>
            </a:pPr>
            <a:endParaRPr lang="en-US"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125" y="0"/>
            <a:ext cx="7772400" cy="1340768"/>
          </a:xfrm>
        </p:spPr>
        <p:txBody>
          <a:bodyPr>
            <a:normAutofit/>
          </a:bodyPr>
          <a:lstStyle/>
          <a:p>
            <a:r>
              <a:rPr lang="en-US" sz="2000" dirty="0" smtClean="0">
                <a:solidFill>
                  <a:schemeClr val="accent2">
                    <a:lumMod val="50000"/>
                  </a:schemeClr>
                </a:solidFill>
              </a:rPr>
              <a:t>Thai Anti – Trafficking in Persons Act</a:t>
            </a:r>
            <a:r>
              <a:rPr lang="en-US" sz="2800" dirty="0" smtClean="0">
                <a:solidFill>
                  <a:schemeClr val="accent2">
                    <a:lumMod val="50000"/>
                  </a:schemeClr>
                </a:solidFill>
              </a:rPr>
              <a:t> </a:t>
            </a:r>
            <a:r>
              <a:rPr lang="en-US" sz="3600" dirty="0" smtClean="0">
                <a:solidFill>
                  <a:schemeClr val="accent2">
                    <a:lumMod val="50000"/>
                  </a:schemeClr>
                </a:solidFill>
              </a:rPr>
              <a:t/>
            </a:r>
            <a:br>
              <a:rPr lang="en-US" sz="3600" dirty="0" smtClean="0">
                <a:solidFill>
                  <a:schemeClr val="accent2">
                    <a:lumMod val="50000"/>
                  </a:schemeClr>
                </a:solidFill>
              </a:rPr>
            </a:br>
            <a:r>
              <a:rPr lang="en-US" sz="3200" dirty="0" smtClean="0">
                <a:solidFill>
                  <a:schemeClr val="accent2">
                    <a:lumMod val="50000"/>
                  </a:schemeClr>
                </a:solidFill>
              </a:rPr>
              <a:t>Substantive law</a:t>
            </a:r>
            <a:endParaRPr lang="th-TH" sz="3200" b="1" dirty="0">
              <a:solidFill>
                <a:schemeClr val="accent2">
                  <a:lumMod val="50000"/>
                </a:schemeClr>
              </a:solidFill>
            </a:endParaRPr>
          </a:p>
        </p:txBody>
      </p:sp>
      <p:sp>
        <p:nvSpPr>
          <p:cNvPr id="3" name="Content Placeholder 2"/>
          <p:cNvSpPr>
            <a:spLocks noGrp="1"/>
          </p:cNvSpPr>
          <p:nvPr>
            <p:ph idx="1"/>
          </p:nvPr>
        </p:nvSpPr>
        <p:spPr>
          <a:xfrm>
            <a:off x="1043608" y="1196752"/>
            <a:ext cx="7488832" cy="5292618"/>
          </a:xfrm>
        </p:spPr>
        <p:txBody>
          <a:bodyPr>
            <a:noAutofit/>
          </a:bodyPr>
          <a:lstStyle/>
          <a:p>
            <a:pPr>
              <a:buNone/>
            </a:pPr>
            <a:endParaRPr lang="en-US" sz="2400" b="1" dirty="0" smtClean="0">
              <a:solidFill>
                <a:schemeClr val="tx2"/>
              </a:solidFill>
            </a:endParaRPr>
          </a:p>
          <a:p>
            <a:pPr>
              <a:buNone/>
            </a:pPr>
            <a:endParaRPr lang="en-US" sz="2400" b="1" dirty="0" smtClean="0">
              <a:solidFill>
                <a:schemeClr val="tx2"/>
              </a:solidFill>
            </a:endParaRPr>
          </a:p>
          <a:p>
            <a:pPr>
              <a:buNone/>
            </a:pPr>
            <a:r>
              <a:rPr lang="en-US" sz="2400" b="1" dirty="0" smtClean="0">
                <a:solidFill>
                  <a:schemeClr val="tx2"/>
                </a:solidFill>
              </a:rPr>
              <a:t>OFFENCES</a:t>
            </a:r>
          </a:p>
          <a:p>
            <a:r>
              <a:rPr lang="en-US" sz="2800" dirty="0" smtClean="0"/>
              <a:t>The Act also makes it an offence to: </a:t>
            </a:r>
          </a:p>
          <a:p>
            <a:pPr marL="704088" lvl="1" indent="-457200"/>
            <a:r>
              <a:rPr lang="en-US" dirty="0" smtClean="0"/>
              <a:t>prepare to commit an offence of TIP; </a:t>
            </a:r>
          </a:p>
          <a:p>
            <a:pPr marL="704088" lvl="1" indent="-457200"/>
            <a:r>
              <a:rPr lang="en-US" dirty="0" smtClean="0"/>
              <a:t>conspire in order to commit an offence of TIP;</a:t>
            </a:r>
          </a:p>
          <a:p>
            <a:pPr marL="704088" lvl="1" indent="-457200"/>
            <a:r>
              <a:rPr lang="en-US" dirty="0" smtClean="0"/>
              <a:t>commit an offence of TIP outside the territory of the Kingdom.</a:t>
            </a:r>
          </a:p>
          <a:p>
            <a:pPr marL="704088" lvl="1" indent="-457200"/>
            <a:endParaRPr lang="en-US" sz="2100" dirty="0" smtClean="0"/>
          </a:p>
          <a:p>
            <a:endParaRPr lang="en-US" sz="2400" b="1" dirty="0" smtClean="0"/>
          </a:p>
          <a:p>
            <a:r>
              <a:rPr lang="en-US" sz="2400" b="1" dirty="0" smtClean="0"/>
              <a:t> </a:t>
            </a:r>
            <a:endParaRPr lang="en-US"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125" y="0"/>
            <a:ext cx="7772400" cy="1340768"/>
          </a:xfrm>
        </p:spPr>
        <p:txBody>
          <a:bodyPr>
            <a:normAutofit/>
          </a:bodyPr>
          <a:lstStyle/>
          <a:p>
            <a:r>
              <a:rPr lang="en-US" sz="2000" dirty="0" smtClean="0">
                <a:solidFill>
                  <a:schemeClr val="accent2">
                    <a:lumMod val="50000"/>
                  </a:schemeClr>
                </a:solidFill>
              </a:rPr>
              <a:t>Thai Anti – Trafficking in Persons Act</a:t>
            </a:r>
            <a:r>
              <a:rPr lang="en-US" sz="2800" dirty="0" smtClean="0">
                <a:solidFill>
                  <a:schemeClr val="accent2">
                    <a:lumMod val="50000"/>
                  </a:schemeClr>
                </a:solidFill>
              </a:rPr>
              <a:t> </a:t>
            </a:r>
            <a:r>
              <a:rPr lang="en-US" sz="3600" dirty="0" smtClean="0">
                <a:solidFill>
                  <a:schemeClr val="accent2">
                    <a:lumMod val="50000"/>
                  </a:schemeClr>
                </a:solidFill>
              </a:rPr>
              <a:t/>
            </a:r>
            <a:br>
              <a:rPr lang="en-US" sz="3600" dirty="0" smtClean="0">
                <a:solidFill>
                  <a:schemeClr val="accent2">
                    <a:lumMod val="50000"/>
                  </a:schemeClr>
                </a:solidFill>
              </a:rPr>
            </a:br>
            <a:r>
              <a:rPr lang="en-US" sz="3200" dirty="0" smtClean="0">
                <a:solidFill>
                  <a:schemeClr val="accent2">
                    <a:lumMod val="50000"/>
                  </a:schemeClr>
                </a:solidFill>
              </a:rPr>
              <a:t>Substantive law</a:t>
            </a:r>
            <a:endParaRPr lang="th-TH" sz="3200" b="1" dirty="0">
              <a:solidFill>
                <a:schemeClr val="accent2">
                  <a:lumMod val="50000"/>
                </a:schemeClr>
              </a:solidFill>
            </a:endParaRPr>
          </a:p>
        </p:txBody>
      </p:sp>
      <p:sp>
        <p:nvSpPr>
          <p:cNvPr id="3" name="Content Placeholder 2"/>
          <p:cNvSpPr>
            <a:spLocks noGrp="1"/>
          </p:cNvSpPr>
          <p:nvPr>
            <p:ph idx="1"/>
          </p:nvPr>
        </p:nvSpPr>
        <p:spPr>
          <a:xfrm>
            <a:off x="1043608" y="1196752"/>
            <a:ext cx="7488832" cy="5292618"/>
          </a:xfrm>
        </p:spPr>
        <p:txBody>
          <a:bodyPr>
            <a:noAutofit/>
          </a:bodyPr>
          <a:lstStyle/>
          <a:p>
            <a:pPr marL="704088" lvl="1" indent="-457200"/>
            <a:endParaRPr lang="en-US" sz="2100" dirty="0" smtClean="0"/>
          </a:p>
          <a:p>
            <a:r>
              <a:rPr lang="en-US" sz="2400" dirty="0" smtClean="0"/>
              <a:t>All offences under the Act are predicate offences under the Anti-Money Laundering Act. This makes it possible to confiscate proceeds of crime from TIP </a:t>
            </a:r>
          </a:p>
          <a:p>
            <a:r>
              <a:rPr lang="en-US" sz="2400" dirty="0" smtClean="0"/>
              <a:t>it is an offences to demand, accept or agree to accept a property or any other benefit in order to help the offender of TIP</a:t>
            </a:r>
          </a:p>
          <a:p>
            <a:r>
              <a:rPr lang="en-US" sz="2400" dirty="0" smtClean="0"/>
              <a:t>Reflect the offences created under the UN Anti-Trafficking Protocol and UNTOC </a:t>
            </a:r>
          </a:p>
          <a:p>
            <a:r>
              <a:rPr lang="en-US" sz="2400" dirty="0" smtClean="0"/>
              <a:t>Establish severe punishment for traffickers and those who take part in or receive benefit from trafficking-related crime;</a:t>
            </a:r>
          </a:p>
          <a:p>
            <a:endParaRPr lang="en-US" sz="2400" dirty="0" smtClean="0"/>
          </a:p>
          <a:p>
            <a:endParaRPr lang="en-US"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125" y="0"/>
            <a:ext cx="7772400" cy="1340768"/>
          </a:xfrm>
        </p:spPr>
        <p:txBody>
          <a:bodyPr>
            <a:normAutofit/>
          </a:bodyPr>
          <a:lstStyle/>
          <a:p>
            <a:r>
              <a:rPr lang="en-US" sz="2000" dirty="0" smtClean="0">
                <a:solidFill>
                  <a:schemeClr val="accent2">
                    <a:lumMod val="50000"/>
                  </a:schemeClr>
                </a:solidFill>
              </a:rPr>
              <a:t>Thai Anti – Trafficking in Persons Act </a:t>
            </a:r>
            <a:br>
              <a:rPr lang="en-US" sz="2000" dirty="0" smtClean="0">
                <a:solidFill>
                  <a:schemeClr val="accent2">
                    <a:lumMod val="50000"/>
                  </a:schemeClr>
                </a:solidFill>
              </a:rPr>
            </a:br>
            <a:r>
              <a:rPr lang="en-US" sz="3200" dirty="0" smtClean="0">
                <a:solidFill>
                  <a:schemeClr val="accent2">
                    <a:lumMod val="50000"/>
                  </a:schemeClr>
                </a:solidFill>
              </a:rPr>
              <a:t>Substantive law</a:t>
            </a:r>
            <a:endParaRPr lang="th-TH" sz="3200" b="1" dirty="0">
              <a:solidFill>
                <a:schemeClr val="accent2">
                  <a:lumMod val="50000"/>
                </a:schemeClr>
              </a:solidFill>
            </a:endParaRPr>
          </a:p>
        </p:txBody>
      </p:sp>
      <p:sp>
        <p:nvSpPr>
          <p:cNvPr id="3" name="Content Placeholder 2"/>
          <p:cNvSpPr>
            <a:spLocks noGrp="1"/>
          </p:cNvSpPr>
          <p:nvPr>
            <p:ph idx="1"/>
          </p:nvPr>
        </p:nvSpPr>
        <p:spPr/>
        <p:txBody>
          <a:bodyPr>
            <a:noAutofit/>
          </a:bodyPr>
          <a:lstStyle/>
          <a:p>
            <a:r>
              <a:rPr lang="en-US" sz="2400" dirty="0" smtClean="0"/>
              <a:t>Reflect the offences created under the UN Anti-Trafficking Protocol and UNTOC </a:t>
            </a:r>
          </a:p>
          <a:p>
            <a:r>
              <a:rPr lang="en-US" sz="2400" dirty="0" smtClean="0"/>
              <a:t>Establish severe punishment for traffickers and those who take part in or receive benefit from trafficking-related crime;</a:t>
            </a:r>
          </a:p>
          <a:p>
            <a:r>
              <a:rPr lang="en-US" sz="2400" dirty="0" smtClean="0"/>
              <a:t>Decriminalize the act of illegal entry, prostitution and using forged document in the case of victims of trafficking.</a:t>
            </a:r>
          </a:p>
          <a:p>
            <a:endParaRPr lang="en-US" b="1" dirty="0" smtClean="0"/>
          </a:p>
          <a:p>
            <a:endParaRPr lang="en-US"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0"/>
            <a:ext cx="7772400" cy="1340768"/>
          </a:xfrm>
        </p:spPr>
        <p:txBody>
          <a:bodyPr>
            <a:normAutofit/>
          </a:bodyPr>
          <a:lstStyle/>
          <a:p>
            <a:r>
              <a:rPr lang="en-US" sz="2000" dirty="0" smtClean="0">
                <a:solidFill>
                  <a:schemeClr val="accent2">
                    <a:lumMod val="50000"/>
                  </a:schemeClr>
                </a:solidFill>
              </a:rPr>
              <a:t>Thai Anti – Trafficking in Persons Act </a:t>
            </a:r>
            <a:r>
              <a:rPr lang="en-US" sz="4800" dirty="0" smtClean="0">
                <a:solidFill>
                  <a:schemeClr val="accent2">
                    <a:lumMod val="50000"/>
                  </a:schemeClr>
                </a:solidFill>
              </a:rPr>
              <a:t/>
            </a:r>
            <a:br>
              <a:rPr lang="en-US" sz="4800" dirty="0" smtClean="0">
                <a:solidFill>
                  <a:schemeClr val="accent2">
                    <a:lumMod val="50000"/>
                  </a:schemeClr>
                </a:solidFill>
              </a:rPr>
            </a:br>
            <a:r>
              <a:rPr lang="en-US" sz="3200" dirty="0" smtClean="0">
                <a:solidFill>
                  <a:schemeClr val="accent2">
                    <a:lumMod val="50000"/>
                  </a:schemeClr>
                </a:solidFill>
              </a:rPr>
              <a:t>Substantive law</a:t>
            </a:r>
            <a:endParaRPr lang="en-US" sz="3200" dirty="0">
              <a:solidFill>
                <a:schemeClr val="accent2">
                  <a:lumMod val="50000"/>
                </a:schemeClr>
              </a:solidFill>
            </a:endParaRPr>
          </a:p>
        </p:txBody>
      </p:sp>
      <p:sp>
        <p:nvSpPr>
          <p:cNvPr id="3" name="Content Placeholder 2"/>
          <p:cNvSpPr>
            <a:spLocks noGrp="1"/>
          </p:cNvSpPr>
          <p:nvPr>
            <p:ph idx="1"/>
          </p:nvPr>
        </p:nvSpPr>
        <p:spPr>
          <a:xfrm>
            <a:off x="1219200" y="1412776"/>
            <a:ext cx="7467600" cy="4683224"/>
          </a:xfrm>
        </p:spPr>
        <p:txBody>
          <a:bodyPr/>
          <a:lstStyle/>
          <a:p>
            <a:pPr>
              <a:buNone/>
            </a:pPr>
            <a:endParaRPr lang="en-US" sz="2400" b="1" dirty="0" smtClean="0">
              <a:solidFill>
                <a:schemeClr val="tx2"/>
              </a:solidFill>
            </a:endParaRPr>
          </a:p>
          <a:p>
            <a:pPr>
              <a:buNone/>
            </a:pPr>
            <a:r>
              <a:rPr lang="en-US" sz="2400" b="1" dirty="0" smtClean="0">
                <a:solidFill>
                  <a:schemeClr val="tx2"/>
                </a:solidFill>
              </a:rPr>
              <a:t>PENALTIES</a:t>
            </a:r>
          </a:p>
          <a:p>
            <a:r>
              <a:rPr lang="en-US" sz="2400" dirty="0" smtClean="0"/>
              <a:t>The penalties for trafficking-related crime prescribed under the Act include:</a:t>
            </a:r>
          </a:p>
          <a:p>
            <a:pPr lvl="1"/>
            <a:r>
              <a:rPr lang="en-US" sz="2400" dirty="0" smtClean="0">
                <a:solidFill>
                  <a:schemeClr val="tx1"/>
                </a:solidFill>
              </a:rPr>
              <a:t>10 years imprisonment for trafficking of adults</a:t>
            </a:r>
          </a:p>
          <a:p>
            <a:pPr lvl="1"/>
            <a:r>
              <a:rPr lang="en-US" sz="2400" dirty="0" smtClean="0">
                <a:solidFill>
                  <a:schemeClr val="tx1"/>
                </a:solidFill>
              </a:rPr>
              <a:t>15 years imprisonment for trafficking of children.</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125" y="0"/>
            <a:ext cx="7772400" cy="1340768"/>
          </a:xfrm>
        </p:spPr>
        <p:txBody>
          <a:bodyPr>
            <a:normAutofit/>
          </a:bodyPr>
          <a:lstStyle/>
          <a:p>
            <a:r>
              <a:rPr lang="en-US" sz="2000" dirty="0" smtClean="0">
                <a:solidFill>
                  <a:schemeClr val="accent2">
                    <a:lumMod val="50000"/>
                  </a:schemeClr>
                </a:solidFill>
              </a:rPr>
              <a:t>Thai Anti – Trafficking in Persons Act </a:t>
            </a:r>
            <a:r>
              <a:rPr lang="en-US" sz="4800" dirty="0" smtClean="0">
                <a:solidFill>
                  <a:schemeClr val="accent2">
                    <a:lumMod val="50000"/>
                  </a:schemeClr>
                </a:solidFill>
              </a:rPr>
              <a:t/>
            </a:r>
            <a:br>
              <a:rPr lang="en-US" sz="4800" dirty="0" smtClean="0">
                <a:solidFill>
                  <a:schemeClr val="accent2">
                    <a:lumMod val="50000"/>
                  </a:schemeClr>
                </a:solidFill>
              </a:rPr>
            </a:br>
            <a:r>
              <a:rPr lang="en-US" sz="3200" dirty="0" smtClean="0">
                <a:solidFill>
                  <a:schemeClr val="accent2">
                    <a:lumMod val="50000"/>
                  </a:schemeClr>
                </a:solidFill>
              </a:rPr>
              <a:t>Substantive law</a:t>
            </a:r>
            <a:endParaRPr lang="en-US" sz="3200" dirty="0">
              <a:solidFill>
                <a:schemeClr val="accent2">
                  <a:lumMod val="50000"/>
                </a:schemeClr>
              </a:solidFill>
            </a:endParaRPr>
          </a:p>
        </p:txBody>
      </p:sp>
      <p:sp>
        <p:nvSpPr>
          <p:cNvPr id="3" name="Content Placeholder 2"/>
          <p:cNvSpPr>
            <a:spLocks noGrp="1"/>
          </p:cNvSpPr>
          <p:nvPr>
            <p:ph idx="1"/>
          </p:nvPr>
        </p:nvSpPr>
        <p:spPr>
          <a:xfrm>
            <a:off x="539552" y="1412776"/>
            <a:ext cx="8147248" cy="4683224"/>
          </a:xfrm>
        </p:spPr>
        <p:txBody>
          <a:bodyPr/>
          <a:lstStyle/>
          <a:p>
            <a:pPr>
              <a:buNone/>
            </a:pPr>
            <a:r>
              <a:rPr lang="en-US" sz="2800" dirty="0" smtClean="0"/>
              <a:t>	</a:t>
            </a:r>
          </a:p>
          <a:p>
            <a:pPr>
              <a:buNone/>
            </a:pPr>
            <a:r>
              <a:rPr lang="en-US" sz="2200" dirty="0" smtClean="0"/>
              <a:t>The law Decriminalize the act of illegal entry, prostitution and using forged document in the case of victims of trafficking.</a:t>
            </a:r>
          </a:p>
          <a:p>
            <a:pPr marL="0" indent="0">
              <a:buNone/>
            </a:pPr>
            <a:r>
              <a:rPr lang="en-US" sz="2200" dirty="0" smtClean="0">
                <a:solidFill>
                  <a:schemeClr val="tx2"/>
                </a:solidFill>
              </a:rPr>
              <a:t>Police is prohibited from charging trafficked victims on:</a:t>
            </a:r>
          </a:p>
          <a:p>
            <a:pPr marL="723900" lvl="2" indent="-192088"/>
            <a:r>
              <a:rPr lang="en-US" sz="2200" dirty="0" smtClean="0"/>
              <a:t>Specific offences under immigration law (such as illegal entry)</a:t>
            </a:r>
          </a:p>
          <a:p>
            <a:pPr marL="723900" lvl="2" indent="-192088"/>
            <a:r>
              <a:rPr lang="en-US" sz="2200" dirty="0" smtClean="0"/>
              <a:t>the offence of having in possession of or using forged travel document</a:t>
            </a:r>
          </a:p>
          <a:p>
            <a:pPr marL="723900" lvl="2" indent="-192088"/>
            <a:r>
              <a:rPr lang="en-US" sz="2200" dirty="0" smtClean="0"/>
              <a:t>the offence of prostitution and related offences;</a:t>
            </a:r>
          </a:p>
          <a:p>
            <a:pPr marL="723900" lvl="2" indent="-192088"/>
            <a:r>
              <a:rPr lang="en-US" sz="2200" dirty="0" smtClean="0"/>
              <a:t> the offence of being an alien working without permission.</a:t>
            </a:r>
            <a:endParaRPr lang="th-TH" sz="2200" dirty="0" smtClean="0"/>
          </a:p>
          <a:p>
            <a:pPr>
              <a:buNone/>
            </a:pPr>
            <a:endParaRPr lang="en-US" sz="2400" dirty="0" smtClean="0">
              <a:solidFill>
                <a:schemeClr val="tx2"/>
              </a:solidFill>
            </a:endParaRPr>
          </a:p>
          <a:p>
            <a:pPr>
              <a:buNone/>
            </a:pPr>
            <a:endParaRPr lang="en-US" sz="2800" b="1" dirty="0" smtClean="0">
              <a:solidFill>
                <a:schemeClr val="tx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772400" cy="1340768"/>
          </a:xfrm>
        </p:spPr>
        <p:txBody>
          <a:bodyPr>
            <a:normAutofit/>
          </a:bodyPr>
          <a:lstStyle/>
          <a:p>
            <a:r>
              <a:rPr lang="en-US" sz="2800" dirty="0" smtClean="0">
                <a:solidFill>
                  <a:schemeClr val="accent2">
                    <a:lumMod val="50000"/>
                  </a:schemeClr>
                </a:solidFill>
              </a:rPr>
              <a:t>VICTIM SUPPORT</a:t>
            </a:r>
            <a:r>
              <a:rPr lang="en-US" sz="3200" dirty="0" smtClean="0">
                <a:solidFill>
                  <a:schemeClr val="accent2">
                    <a:lumMod val="50000"/>
                  </a:schemeClr>
                </a:solidFill>
              </a:rPr>
              <a:t> </a:t>
            </a:r>
            <a:r>
              <a:rPr lang="en-US" sz="2800" dirty="0" smtClean="0">
                <a:solidFill>
                  <a:schemeClr val="accent2">
                    <a:lumMod val="50000"/>
                  </a:schemeClr>
                </a:solidFill>
              </a:rPr>
              <a:t>under the Protocol</a:t>
            </a:r>
            <a:endParaRPr lang="th-TH" sz="2800" b="1" dirty="0">
              <a:solidFill>
                <a:schemeClr val="accent2">
                  <a:lumMod val="50000"/>
                </a:schemeClr>
              </a:solidFill>
            </a:endParaRPr>
          </a:p>
        </p:txBody>
      </p:sp>
      <p:sp>
        <p:nvSpPr>
          <p:cNvPr id="3" name="Content Placeholder 2"/>
          <p:cNvSpPr>
            <a:spLocks noGrp="1"/>
          </p:cNvSpPr>
          <p:nvPr>
            <p:ph idx="1"/>
          </p:nvPr>
        </p:nvSpPr>
        <p:spPr>
          <a:xfrm>
            <a:off x="971600" y="1428736"/>
            <a:ext cx="7416824" cy="4846320"/>
          </a:xfrm>
        </p:spPr>
        <p:txBody>
          <a:bodyPr>
            <a:noAutofit/>
          </a:bodyPr>
          <a:lstStyle/>
          <a:p>
            <a:pPr marL="0" indent="0">
              <a:buNone/>
            </a:pPr>
            <a:endParaRPr lang="en-US" sz="2400" dirty="0" smtClean="0"/>
          </a:p>
          <a:p>
            <a:pPr marL="0" indent="0">
              <a:buNone/>
            </a:pPr>
            <a:r>
              <a:rPr lang="en-US" sz="2400" dirty="0" smtClean="0"/>
              <a:t>States Parties shall provide appropriate assistance including food, shelter, medical treatment, physical and mental rehabilitation, education, training, legal aid, the return to the country of origin</a:t>
            </a:r>
            <a:r>
              <a:rPr lang="en-US" sz="2800" dirty="0" smtClean="0"/>
              <a:t>.</a:t>
            </a:r>
            <a:endParaRPr lang="en-US" sz="2800" dirty="0"/>
          </a:p>
          <a:p>
            <a:pPr marL="0" indent="0">
              <a:buNone/>
            </a:pPr>
            <a:endParaRPr lang="en-US" sz="2800" dirty="0" smtClean="0"/>
          </a:p>
          <a:p>
            <a:pPr marL="0" indent="0">
              <a:buNone/>
            </a:pPr>
            <a:r>
              <a:rPr lang="en-US" sz="2400" dirty="0" smtClean="0"/>
              <a:t>States Parties shall provide measures that allows victims of trafficking to seek compensation and unpaid wages. </a:t>
            </a:r>
          </a:p>
          <a:p>
            <a:endParaRPr lang="en-US" sz="2400"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772400" cy="1340768"/>
          </a:xfrm>
        </p:spPr>
        <p:txBody>
          <a:bodyPr>
            <a:normAutofit/>
          </a:bodyPr>
          <a:lstStyle/>
          <a:p>
            <a:r>
              <a:rPr lang="en-US" sz="2800" dirty="0" smtClean="0">
                <a:solidFill>
                  <a:schemeClr val="accent2">
                    <a:lumMod val="50000"/>
                  </a:schemeClr>
                </a:solidFill>
              </a:rPr>
              <a:t>VICTIM SUPPORT</a:t>
            </a:r>
            <a:r>
              <a:rPr lang="en-US" sz="3200" dirty="0" smtClean="0">
                <a:solidFill>
                  <a:schemeClr val="accent2">
                    <a:lumMod val="50000"/>
                  </a:schemeClr>
                </a:solidFill>
              </a:rPr>
              <a:t> </a:t>
            </a:r>
            <a:r>
              <a:rPr lang="en-US" sz="2800" dirty="0" smtClean="0">
                <a:solidFill>
                  <a:schemeClr val="accent2">
                    <a:lumMod val="50000"/>
                  </a:schemeClr>
                </a:solidFill>
              </a:rPr>
              <a:t>under the Protocol</a:t>
            </a:r>
            <a:endParaRPr lang="th-TH" sz="2800" b="1" dirty="0">
              <a:solidFill>
                <a:schemeClr val="accent2">
                  <a:lumMod val="50000"/>
                </a:schemeClr>
              </a:solidFill>
            </a:endParaRPr>
          </a:p>
        </p:txBody>
      </p:sp>
      <p:sp>
        <p:nvSpPr>
          <p:cNvPr id="3" name="Content Placeholder 2"/>
          <p:cNvSpPr>
            <a:spLocks noGrp="1"/>
          </p:cNvSpPr>
          <p:nvPr>
            <p:ph idx="1"/>
          </p:nvPr>
        </p:nvSpPr>
        <p:spPr>
          <a:xfrm>
            <a:off x="971600" y="1428736"/>
            <a:ext cx="7416824" cy="4846320"/>
          </a:xfrm>
        </p:spPr>
        <p:txBody>
          <a:bodyPr>
            <a:noAutofit/>
          </a:bodyPr>
          <a:lstStyle/>
          <a:p>
            <a:pPr marL="0" indent="0">
              <a:buNone/>
            </a:pPr>
            <a:endParaRPr lang="en-US" sz="2400" dirty="0" smtClean="0"/>
          </a:p>
          <a:p>
            <a:pPr marL="0" indent="0">
              <a:buNone/>
            </a:pPr>
            <a:r>
              <a:rPr lang="en-US" sz="2400" dirty="0" smtClean="0"/>
              <a:t>States Parties shall provide the victims with adequate protection both physically and their privacy.</a:t>
            </a:r>
          </a:p>
          <a:p>
            <a:pPr marL="0" indent="0">
              <a:buNone/>
            </a:pPr>
            <a:endParaRPr lang="en-US" sz="2800" dirty="0" smtClean="0"/>
          </a:p>
          <a:p>
            <a:pPr marL="0" indent="0">
              <a:buNone/>
            </a:pPr>
            <a:r>
              <a:rPr lang="en-US" sz="2400" dirty="0" smtClean="0"/>
              <a:t>States Parties should encourage the victims to cooperate with law enforcement to put the traffickers and exploiters into prison.</a:t>
            </a:r>
          </a:p>
          <a:p>
            <a:pPr marL="0" indent="0">
              <a:buNone/>
            </a:pPr>
            <a:endParaRPr lang="en-US" sz="2400" dirty="0" smtClean="0"/>
          </a:p>
          <a:p>
            <a:pPr marL="0" indent="0">
              <a:buNone/>
            </a:pPr>
            <a:r>
              <a:rPr lang="en-US" sz="2400" dirty="0" smtClean="0"/>
              <a:t>In appropriate case, States Parties should allow the cooperative victims to temporary stay in their countries and allow them to work, with work permit, during the court process. </a:t>
            </a:r>
            <a:endParaRPr lang="en-US" sz="2400"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125" y="188640"/>
            <a:ext cx="7772400" cy="1152128"/>
          </a:xfrm>
        </p:spPr>
        <p:txBody>
          <a:bodyPr/>
          <a:lstStyle/>
          <a:p>
            <a:r>
              <a:rPr lang="en-US" sz="3600" b="1" dirty="0" smtClean="0">
                <a:solidFill>
                  <a:schemeClr val="accent2">
                    <a:lumMod val="50000"/>
                  </a:schemeClr>
                </a:solidFill>
              </a:rPr>
              <a:t>Roles of Governments </a:t>
            </a:r>
            <a:endParaRPr lang="th-TH" sz="3600" b="1" dirty="0">
              <a:solidFill>
                <a:schemeClr val="accent2">
                  <a:lumMod val="50000"/>
                </a:schemeClr>
              </a:solidFill>
            </a:endParaRPr>
          </a:p>
        </p:txBody>
      </p:sp>
      <p:sp>
        <p:nvSpPr>
          <p:cNvPr id="3" name="Content Placeholder 2"/>
          <p:cNvSpPr>
            <a:spLocks noGrp="1"/>
          </p:cNvSpPr>
          <p:nvPr>
            <p:ph idx="1"/>
          </p:nvPr>
        </p:nvSpPr>
        <p:spPr/>
        <p:txBody>
          <a:bodyPr>
            <a:normAutofit/>
          </a:bodyPr>
          <a:lstStyle/>
          <a:p>
            <a:endParaRPr lang="en-US" sz="2400" b="1" dirty="0" smtClean="0"/>
          </a:p>
          <a:p>
            <a:r>
              <a:rPr lang="en-US" sz="2400" dirty="0" smtClean="0"/>
              <a:t>Governments around the world put trafficking problem into its top agenda and top priority;</a:t>
            </a:r>
          </a:p>
          <a:p>
            <a:r>
              <a:rPr lang="en-US" sz="2400" dirty="0" smtClean="0"/>
              <a:t>Push all government and public sectors to give importance in fighting trafficking;</a:t>
            </a:r>
          </a:p>
          <a:p>
            <a:r>
              <a:rPr lang="en-US" sz="2400" dirty="0" smtClean="0"/>
              <a:t>Provide budget and funding;</a:t>
            </a:r>
          </a:p>
          <a:p>
            <a:r>
              <a:rPr lang="en-US" sz="2400" dirty="0" smtClean="0"/>
              <a:t>Support law amendments;</a:t>
            </a:r>
          </a:p>
          <a:p>
            <a:r>
              <a:rPr lang="en-US" sz="2400" dirty="0" smtClean="0"/>
              <a:t>Punish corrupted officials</a:t>
            </a:r>
            <a:endParaRPr lang="th-TH"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2"/>
            <a:ext cx="7772400" cy="1143000"/>
          </a:xfrm>
        </p:spPr>
        <p:txBody>
          <a:bodyPr>
            <a:normAutofit fontScale="90000"/>
          </a:bodyPr>
          <a:lstStyle/>
          <a:p>
            <a:r>
              <a:rPr lang="en-US" sz="3600" dirty="0" smtClean="0">
                <a:solidFill>
                  <a:schemeClr val="accent6">
                    <a:lumMod val="50000"/>
                  </a:schemeClr>
                </a:solidFill>
              </a:rPr>
              <a:t>S</a:t>
            </a:r>
            <a:r>
              <a:rPr lang="en-US" sz="3600" b="1" dirty="0" smtClean="0">
                <a:solidFill>
                  <a:schemeClr val="accent6">
                    <a:lumMod val="50000"/>
                  </a:schemeClr>
                </a:solidFill>
              </a:rPr>
              <a:t>ituation of trafficking in </a:t>
            </a:r>
            <a:r>
              <a:rPr lang="en-US" sz="3600" dirty="0" smtClean="0">
                <a:solidFill>
                  <a:schemeClr val="accent6">
                    <a:lumMod val="50000"/>
                  </a:schemeClr>
                </a:solidFill>
              </a:rPr>
              <a:t>the region</a:t>
            </a:r>
            <a:r>
              <a:rPr lang="en-US" sz="3600" b="1" dirty="0" smtClean="0">
                <a:solidFill>
                  <a:schemeClr val="accent6">
                    <a:lumMod val="50000"/>
                  </a:schemeClr>
                </a:solidFill>
              </a:rPr>
              <a:t> </a:t>
            </a:r>
            <a:endParaRPr lang="th-TH" sz="3600" b="1" dirty="0">
              <a:solidFill>
                <a:schemeClr val="accent6">
                  <a:lumMod val="50000"/>
                </a:schemeClr>
              </a:solidFill>
            </a:endParaRPr>
          </a:p>
        </p:txBody>
      </p:sp>
      <p:sp>
        <p:nvSpPr>
          <p:cNvPr id="3" name="Content Placeholder 2"/>
          <p:cNvSpPr>
            <a:spLocks noGrp="1"/>
          </p:cNvSpPr>
          <p:nvPr>
            <p:ph idx="1"/>
          </p:nvPr>
        </p:nvSpPr>
        <p:spPr>
          <a:xfrm>
            <a:off x="1219200" y="1752600"/>
            <a:ext cx="7601272" cy="4343400"/>
          </a:xfrm>
        </p:spPr>
        <p:txBody>
          <a:bodyPr>
            <a:noAutofit/>
          </a:bodyPr>
          <a:lstStyle/>
          <a:p>
            <a:pPr>
              <a:buNone/>
            </a:pPr>
            <a:r>
              <a:rPr lang="en-US" sz="2800" dirty="0" smtClean="0"/>
              <a:t>A country is or are:</a:t>
            </a:r>
          </a:p>
          <a:p>
            <a:pPr marL="704088" lvl="1" indent="-457200">
              <a:buFont typeface="+mj-lt"/>
              <a:buAutoNum type="arabicPeriod"/>
            </a:pPr>
            <a:r>
              <a:rPr lang="en-US" dirty="0" smtClean="0"/>
              <a:t>Source country (e.g. from Thailand to Europe, USA, Japan, Australia, Malaysia, Singapore, etc.);</a:t>
            </a:r>
          </a:p>
          <a:p>
            <a:pPr marL="704088" lvl="1" indent="-457200">
              <a:buFont typeface="+mj-lt"/>
              <a:buAutoNum type="arabicPeriod"/>
            </a:pPr>
            <a:r>
              <a:rPr lang="en-US" dirty="0" smtClean="0"/>
              <a:t>Destination country (e.g. from Myanmar, Laos, Cambodia, Eastern Europe to Thailand);</a:t>
            </a:r>
          </a:p>
          <a:p>
            <a:pPr marL="704088" lvl="1" indent="-457200">
              <a:buFont typeface="+mj-lt"/>
              <a:buAutoNum type="arabicPeriod"/>
            </a:pPr>
            <a:r>
              <a:rPr lang="en-US" dirty="0" smtClean="0"/>
              <a:t>Transit country (e.g. from Southern China through Thailand to Europe and USA).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0"/>
            <a:ext cx="7772400" cy="1268760"/>
          </a:xfrm>
        </p:spPr>
        <p:txBody>
          <a:bodyPr/>
          <a:lstStyle/>
          <a:p>
            <a:r>
              <a:rPr lang="en-US" sz="3600" b="1" dirty="0" smtClean="0">
                <a:solidFill>
                  <a:schemeClr val="accent2">
                    <a:lumMod val="50000"/>
                  </a:schemeClr>
                </a:solidFill>
              </a:rPr>
              <a:t>What had been done</a:t>
            </a:r>
            <a:endParaRPr lang="th-TH" sz="3600" dirty="0">
              <a:solidFill>
                <a:schemeClr val="accent2">
                  <a:lumMod val="50000"/>
                </a:schemeClr>
              </a:solidFill>
            </a:endParaRPr>
          </a:p>
        </p:txBody>
      </p:sp>
      <p:sp>
        <p:nvSpPr>
          <p:cNvPr id="3" name="Content Placeholder 2"/>
          <p:cNvSpPr>
            <a:spLocks noGrp="1"/>
          </p:cNvSpPr>
          <p:nvPr>
            <p:ph idx="1"/>
          </p:nvPr>
        </p:nvSpPr>
        <p:spPr>
          <a:xfrm>
            <a:off x="1219200" y="1412776"/>
            <a:ext cx="7467600" cy="4683224"/>
          </a:xfrm>
        </p:spPr>
        <p:txBody>
          <a:bodyPr>
            <a:noAutofit/>
          </a:bodyPr>
          <a:lstStyle/>
          <a:p>
            <a:endParaRPr lang="en-US" sz="2400" dirty="0" smtClean="0"/>
          </a:p>
          <a:p>
            <a:r>
              <a:rPr lang="en-US" sz="2400" dirty="0" smtClean="0"/>
              <a:t>MOUs on trafficking between Thailand and Laos, Cambodia, Myanmar and Vietnam (in the process of negotiating an MOU with Malaysia)</a:t>
            </a:r>
          </a:p>
          <a:p>
            <a:pPr>
              <a:tabLst>
                <a:tab pos="7270750" algn="l"/>
              </a:tabLst>
            </a:pPr>
            <a:r>
              <a:rPr lang="en-US" sz="2400" dirty="0" smtClean="0"/>
              <a:t>Multilateral MOU among 6 countries in Mekong Sub-Region :- Thailand, Myanmar, Loa, Cambodia, Vietnam and China</a:t>
            </a:r>
          </a:p>
          <a:p>
            <a:pPr>
              <a:tabLst>
                <a:tab pos="7270750" algn="l"/>
              </a:tabLst>
            </a:pPr>
            <a:r>
              <a:rPr lang="en-US" sz="2400" dirty="0" smtClean="0"/>
              <a:t>Strengthen family and communities with social welfare, education, occupation and income</a:t>
            </a:r>
            <a:endParaRPr lang="th-TH"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125" y="0"/>
            <a:ext cx="7772400" cy="1340768"/>
          </a:xfrm>
        </p:spPr>
        <p:txBody>
          <a:bodyPr>
            <a:normAutofit/>
          </a:bodyPr>
          <a:lstStyle/>
          <a:p>
            <a:r>
              <a:rPr lang="en-US" sz="3600" b="1" dirty="0" smtClean="0">
                <a:solidFill>
                  <a:schemeClr val="accent2">
                    <a:lumMod val="50000"/>
                  </a:schemeClr>
                </a:solidFill>
              </a:rPr>
              <a:t>Complication of TIP </a:t>
            </a:r>
            <a:endParaRPr lang="th-TH" sz="3600" b="1" dirty="0">
              <a:solidFill>
                <a:schemeClr val="accent2">
                  <a:lumMod val="50000"/>
                </a:schemeClr>
              </a:solidFill>
            </a:endParaRPr>
          </a:p>
        </p:txBody>
      </p:sp>
      <p:sp>
        <p:nvSpPr>
          <p:cNvPr id="3" name="Content Placeholder 2"/>
          <p:cNvSpPr>
            <a:spLocks noGrp="1"/>
          </p:cNvSpPr>
          <p:nvPr>
            <p:ph idx="1"/>
          </p:nvPr>
        </p:nvSpPr>
        <p:spPr>
          <a:xfrm>
            <a:off x="611560" y="1412776"/>
            <a:ext cx="8075240" cy="4683224"/>
          </a:xfrm>
        </p:spPr>
        <p:txBody>
          <a:bodyPr>
            <a:normAutofit/>
          </a:bodyPr>
          <a:lstStyle/>
          <a:p>
            <a:endParaRPr lang="en-US" sz="2400" b="1" dirty="0" smtClean="0"/>
          </a:p>
          <a:p>
            <a:r>
              <a:rPr lang="en-US" sz="2400" dirty="0" smtClean="0"/>
              <a:t>Trafficking is a complicate, high profit and low risk crime</a:t>
            </a:r>
          </a:p>
          <a:p>
            <a:r>
              <a:rPr lang="en-US" sz="2400" dirty="0" smtClean="0"/>
              <a:t>It is very difficult to convict a human trafficker due to difficulty in getting witness cooperation because of psychological trauma of the victims</a:t>
            </a:r>
          </a:p>
          <a:p>
            <a:r>
              <a:rPr lang="en-US" sz="2400" dirty="0" smtClean="0"/>
              <a:t>To convict a drug trafficker is ten times easier than convicting a human trafficker</a:t>
            </a:r>
          </a:p>
          <a:p>
            <a:r>
              <a:rPr lang="en-US" sz="2400" dirty="0" smtClean="0"/>
              <a:t>Most of human traffickers are considered members of organized crime in accordance with the UNTOC </a:t>
            </a:r>
            <a:endParaRPr lang="th-TH"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80920" cy="1340768"/>
          </a:xfrm>
        </p:spPr>
        <p:txBody>
          <a:bodyPr>
            <a:normAutofit/>
          </a:bodyPr>
          <a:lstStyle/>
          <a:p>
            <a:r>
              <a:rPr lang="en-US" sz="3200" b="1" dirty="0" smtClean="0">
                <a:solidFill>
                  <a:schemeClr val="accent2">
                    <a:lumMod val="50000"/>
                  </a:schemeClr>
                </a:solidFill>
              </a:rPr>
              <a:t>Complication of transnational TIP</a:t>
            </a:r>
            <a:r>
              <a:rPr lang="en-US" b="1" dirty="0" smtClean="0">
                <a:solidFill>
                  <a:schemeClr val="accent2">
                    <a:lumMod val="50000"/>
                  </a:schemeClr>
                </a:solidFill>
              </a:rPr>
              <a:t> </a:t>
            </a:r>
            <a:endParaRPr lang="th-TH" b="1" dirty="0">
              <a:solidFill>
                <a:schemeClr val="accent2">
                  <a:lumMod val="50000"/>
                </a:schemeClr>
              </a:solidFill>
            </a:endParaRPr>
          </a:p>
        </p:txBody>
      </p:sp>
      <p:sp>
        <p:nvSpPr>
          <p:cNvPr id="3" name="Content Placeholder 2"/>
          <p:cNvSpPr>
            <a:spLocks noGrp="1"/>
          </p:cNvSpPr>
          <p:nvPr>
            <p:ph idx="1"/>
          </p:nvPr>
        </p:nvSpPr>
        <p:spPr>
          <a:xfrm>
            <a:off x="1219200" y="1412776"/>
            <a:ext cx="7467600" cy="4683224"/>
          </a:xfrm>
        </p:spPr>
        <p:txBody>
          <a:bodyPr>
            <a:normAutofit/>
          </a:bodyPr>
          <a:lstStyle/>
          <a:p>
            <a:endParaRPr lang="en-US" sz="2400" b="1" dirty="0" smtClean="0"/>
          </a:p>
          <a:p>
            <a:r>
              <a:rPr lang="en-US" sz="2400" dirty="0" smtClean="0"/>
              <a:t>It is very difficult to get information and evidence in transnational TIP </a:t>
            </a:r>
          </a:p>
          <a:p>
            <a:r>
              <a:rPr lang="en-US" sz="2400" dirty="0" smtClean="0"/>
              <a:t>To have a successful case, sharing of information between relevant countries, MLA and extradition are the keys to success in convicting a trafficker</a:t>
            </a:r>
          </a:p>
          <a:p>
            <a:r>
              <a:rPr lang="en-US" sz="2400" dirty="0" smtClean="0"/>
              <a:t>The next step is co-investigation team</a:t>
            </a:r>
          </a:p>
          <a:p>
            <a:r>
              <a:rPr lang="en-US" sz="2400" dirty="0" smtClean="0"/>
              <a:t>The use of money laundering law to seize and confiscate the proceeds of human trafficking</a:t>
            </a:r>
          </a:p>
          <a:p>
            <a:endParaRPr lang="en-US" sz="2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125" y="188640"/>
            <a:ext cx="7772400" cy="1224136"/>
          </a:xfrm>
        </p:spPr>
        <p:txBody>
          <a:bodyPr>
            <a:normAutofit/>
          </a:bodyPr>
          <a:lstStyle/>
          <a:p>
            <a:r>
              <a:rPr lang="en-US" sz="3600" b="1" dirty="0" smtClean="0">
                <a:solidFill>
                  <a:schemeClr val="accent6">
                    <a:lumMod val="50000"/>
                  </a:schemeClr>
                </a:solidFill>
              </a:rPr>
              <a:t>Seminar workshop is the key</a:t>
            </a:r>
            <a:endParaRPr lang="th-TH" sz="3600" b="1" dirty="0">
              <a:solidFill>
                <a:schemeClr val="accent6">
                  <a:lumMod val="50000"/>
                </a:schemeClr>
              </a:solidFill>
            </a:endParaRPr>
          </a:p>
        </p:txBody>
      </p:sp>
      <p:sp>
        <p:nvSpPr>
          <p:cNvPr id="3" name="Content Placeholder 2"/>
          <p:cNvSpPr>
            <a:spLocks noGrp="1"/>
          </p:cNvSpPr>
          <p:nvPr>
            <p:ph idx="1"/>
          </p:nvPr>
        </p:nvSpPr>
        <p:spPr>
          <a:xfrm>
            <a:off x="1219200" y="1412776"/>
            <a:ext cx="7467600" cy="4683224"/>
          </a:xfrm>
        </p:spPr>
        <p:txBody>
          <a:bodyPr/>
          <a:lstStyle/>
          <a:p>
            <a:endParaRPr lang="en-US" sz="2400" dirty="0" smtClean="0"/>
          </a:p>
          <a:p>
            <a:r>
              <a:rPr lang="en-US" sz="2400" dirty="0" smtClean="0"/>
              <a:t>Due to the importance of the judiciary, prosecutor, police and MLO, and other law enforcement officials, giving information and knowledge of trafficking to them is very important and it is the most effective way to get criminal justice administration on board to help fight trafficking, and it is a very cost-effective and sustainable use of fund in prevention and suppression of human trafficking.</a:t>
            </a:r>
            <a:endParaRPr lang="th-TH"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4800" dirty="0" smtClean="0">
                <a:solidFill>
                  <a:schemeClr val="accent2">
                    <a:lumMod val="50000"/>
                  </a:schemeClr>
                </a:solidFill>
              </a:rPr>
              <a:t>Thank you</a:t>
            </a:r>
            <a:endParaRPr lang="th-TH" sz="48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2"/>
            <a:ext cx="7772400" cy="1143000"/>
          </a:xfrm>
        </p:spPr>
        <p:txBody>
          <a:bodyPr>
            <a:normAutofit fontScale="90000"/>
          </a:bodyPr>
          <a:lstStyle/>
          <a:p>
            <a:r>
              <a:rPr lang="en-US" sz="3600" dirty="0" smtClean="0">
                <a:solidFill>
                  <a:schemeClr val="accent6">
                    <a:lumMod val="50000"/>
                  </a:schemeClr>
                </a:solidFill>
              </a:rPr>
              <a:t>Types of trafficking found in the region </a:t>
            </a:r>
            <a:endParaRPr lang="th-TH" sz="3600" b="1" dirty="0">
              <a:solidFill>
                <a:schemeClr val="accent6">
                  <a:lumMod val="50000"/>
                </a:schemeClr>
              </a:solidFill>
            </a:endParaRPr>
          </a:p>
        </p:txBody>
      </p:sp>
      <p:sp>
        <p:nvSpPr>
          <p:cNvPr id="3" name="Content Placeholder 2"/>
          <p:cNvSpPr>
            <a:spLocks noGrp="1"/>
          </p:cNvSpPr>
          <p:nvPr>
            <p:ph idx="1"/>
          </p:nvPr>
        </p:nvSpPr>
        <p:spPr/>
        <p:txBody>
          <a:bodyPr>
            <a:noAutofit/>
          </a:bodyPr>
          <a:lstStyle/>
          <a:p>
            <a:pPr>
              <a:buNone/>
            </a:pPr>
            <a:r>
              <a:rPr lang="en-US" sz="3200" dirty="0" smtClean="0"/>
              <a:t>Forced prostitution</a:t>
            </a:r>
          </a:p>
          <a:p>
            <a:pPr>
              <a:buNone/>
            </a:pPr>
            <a:endParaRPr lang="en-US" sz="3200" dirty="0" smtClean="0"/>
          </a:p>
          <a:p>
            <a:pPr>
              <a:buNone/>
            </a:pPr>
            <a:r>
              <a:rPr lang="en-US" dirty="0" smtClean="0"/>
              <a:t>Forced </a:t>
            </a:r>
            <a:r>
              <a:rPr lang="en-US" dirty="0" err="1" smtClean="0"/>
              <a:t>labour</a:t>
            </a:r>
            <a:r>
              <a:rPr lang="en-US" dirty="0" smtClean="0"/>
              <a:t> or slavery like practices</a:t>
            </a:r>
          </a:p>
          <a:p>
            <a:pPr>
              <a:buNone/>
            </a:pPr>
            <a:endParaRPr lang="en-US" dirty="0" smtClean="0"/>
          </a:p>
          <a:p>
            <a:pPr>
              <a:buNone/>
            </a:pPr>
            <a:r>
              <a:rPr lang="en-US" dirty="0" smtClean="0"/>
              <a:t>Forced Begging</a:t>
            </a:r>
          </a:p>
          <a:p>
            <a:pPr>
              <a:buNone/>
            </a:pPr>
            <a:endParaRPr lang="en-US" dirty="0" smtClean="0"/>
          </a:p>
          <a:p>
            <a:pPr>
              <a:buNone/>
            </a:pPr>
            <a:r>
              <a:rPr lang="en-US" dirty="0" smtClean="0"/>
              <a:t>Cutting of organs</a:t>
            </a:r>
          </a:p>
          <a:p>
            <a:pPr>
              <a:buNone/>
            </a:pPr>
            <a:endParaRPr lang="en-US" sz="3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844408" cy="1224136"/>
          </a:xfrm>
        </p:spPr>
        <p:txBody>
          <a:bodyPr>
            <a:normAutofit/>
          </a:bodyPr>
          <a:lstStyle/>
          <a:p>
            <a:pPr algn="l"/>
            <a:r>
              <a:rPr lang="en-US" sz="3200" dirty="0" smtClean="0">
                <a:solidFill>
                  <a:schemeClr val="accent6">
                    <a:lumMod val="50000"/>
                  </a:schemeClr>
                </a:solidFill>
              </a:rPr>
              <a:t>International instruments on TIP: </a:t>
            </a:r>
            <a:endParaRPr lang="th-TH" sz="3200" b="1" dirty="0">
              <a:solidFill>
                <a:schemeClr val="accent6">
                  <a:lumMod val="50000"/>
                </a:schemeClr>
              </a:solidFill>
            </a:endParaRPr>
          </a:p>
        </p:txBody>
      </p:sp>
      <p:sp>
        <p:nvSpPr>
          <p:cNvPr id="3" name="Content Placeholder 2"/>
          <p:cNvSpPr>
            <a:spLocks noGrp="1"/>
          </p:cNvSpPr>
          <p:nvPr>
            <p:ph idx="1"/>
          </p:nvPr>
        </p:nvSpPr>
        <p:spPr>
          <a:xfrm>
            <a:off x="1219200" y="1556792"/>
            <a:ext cx="7467600" cy="4824536"/>
          </a:xfrm>
        </p:spPr>
        <p:txBody>
          <a:bodyPr>
            <a:noAutofit/>
          </a:bodyPr>
          <a:lstStyle/>
          <a:p>
            <a:r>
              <a:rPr lang="en-US" sz="2800" dirty="0" smtClean="0"/>
              <a:t>UNTOC</a:t>
            </a:r>
          </a:p>
          <a:p>
            <a:r>
              <a:rPr lang="en-US" sz="2800" dirty="0" smtClean="0"/>
              <a:t>UNTOC’s Protocol on Prevention and Suppression of Trafficking in Human, Especially Women and Children </a:t>
            </a:r>
          </a:p>
          <a:p>
            <a:r>
              <a:rPr lang="en-US" sz="2800" dirty="0" smtClean="0"/>
              <a:t>CRC</a:t>
            </a:r>
          </a:p>
          <a:p>
            <a:r>
              <a:rPr lang="en-US" sz="2800" dirty="0" smtClean="0"/>
              <a:t>CRC’s Protocol on the Sale of Children</a:t>
            </a:r>
          </a:p>
          <a:p>
            <a:r>
              <a:rPr lang="en-US" sz="2800" dirty="0" smtClean="0"/>
              <a:t>ILO Convention on the Worst Forms of Child Labour</a:t>
            </a:r>
          </a:p>
          <a:p>
            <a:pPr>
              <a:buNone/>
            </a:pPr>
            <a:endParaRPr lang="en-US"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844408" cy="1224136"/>
          </a:xfrm>
        </p:spPr>
        <p:txBody>
          <a:bodyPr>
            <a:normAutofit/>
          </a:bodyPr>
          <a:lstStyle/>
          <a:p>
            <a:pPr algn="l"/>
            <a:r>
              <a:rPr lang="en-US" sz="2400" dirty="0" smtClean="0">
                <a:solidFill>
                  <a:schemeClr val="accent6">
                    <a:lumMod val="50000"/>
                  </a:schemeClr>
                </a:solidFill>
              </a:rPr>
              <a:t>Protocol on Prevention and Suppression of Trafficking in Human, Especially Women and Children : Definitions</a:t>
            </a:r>
            <a:endParaRPr lang="th-TH" sz="2400" dirty="0">
              <a:solidFill>
                <a:schemeClr val="accent6">
                  <a:lumMod val="50000"/>
                </a:schemeClr>
              </a:solidFill>
            </a:endParaRPr>
          </a:p>
        </p:txBody>
      </p:sp>
      <p:sp>
        <p:nvSpPr>
          <p:cNvPr id="3" name="Content Placeholder 2"/>
          <p:cNvSpPr>
            <a:spLocks noGrp="1"/>
          </p:cNvSpPr>
          <p:nvPr>
            <p:ph idx="1"/>
          </p:nvPr>
        </p:nvSpPr>
        <p:spPr>
          <a:xfrm>
            <a:off x="467544" y="1556792"/>
            <a:ext cx="8219256" cy="4824536"/>
          </a:xfrm>
        </p:spPr>
        <p:txBody>
          <a:bodyPr>
            <a:noAutofit/>
          </a:bodyPr>
          <a:lstStyle/>
          <a:p>
            <a:pPr>
              <a:buNone/>
            </a:pPr>
            <a:endParaRPr lang="th-TH" sz="2400" dirty="0" smtClean="0">
              <a:latin typeface="+mj-lt"/>
            </a:endParaRPr>
          </a:p>
          <a:p>
            <a:r>
              <a:rPr lang="th-TH" sz="2400" dirty="0" smtClean="0">
                <a:latin typeface="+mj-lt"/>
              </a:rPr>
              <a:t>“Trafficking in persons” means </a:t>
            </a:r>
          </a:p>
          <a:p>
            <a:r>
              <a:rPr lang="en-US" sz="2400" dirty="0" smtClean="0">
                <a:latin typeface="+mj-lt"/>
              </a:rPr>
              <a:t>1 R</a:t>
            </a:r>
            <a:r>
              <a:rPr lang="th-TH" sz="2400" dirty="0" smtClean="0">
                <a:latin typeface="+mj-lt"/>
              </a:rPr>
              <a:t>ecruitment , transportation, transfer, harboring or receipt of persons</a:t>
            </a:r>
            <a:r>
              <a:rPr lang="en-US" sz="2400" dirty="0" smtClean="0">
                <a:latin typeface="+mj-lt"/>
              </a:rPr>
              <a:t>;</a:t>
            </a:r>
            <a:r>
              <a:rPr lang="th-TH" sz="2400" dirty="0" smtClean="0">
                <a:latin typeface="+mj-lt"/>
              </a:rPr>
              <a:t> </a:t>
            </a:r>
          </a:p>
          <a:p>
            <a:r>
              <a:rPr lang="en-US" sz="2400" dirty="0" smtClean="0">
                <a:latin typeface="+mj-lt"/>
              </a:rPr>
              <a:t>2 </a:t>
            </a:r>
            <a:r>
              <a:rPr lang="th-TH" sz="2400" dirty="0" smtClean="0">
                <a:latin typeface="+mj-lt"/>
              </a:rPr>
              <a:t>by means of the threat or use of force or other forms of coercion, of abduction, of fraud, of deception, of the buse of power or of a position of vulnerability or of the giving or receiving of payments or benefits to achieve the consent of a person having control over another person</a:t>
            </a:r>
            <a:r>
              <a:rPr lang="en-US" sz="2400" dirty="0" smtClean="0">
                <a:latin typeface="+mj-lt"/>
              </a:rPr>
              <a:t>;</a:t>
            </a:r>
            <a:r>
              <a:rPr lang="th-TH" sz="2400" dirty="0" smtClean="0">
                <a:latin typeface="+mj-lt"/>
              </a:rPr>
              <a:t> </a:t>
            </a:r>
          </a:p>
          <a:p>
            <a:r>
              <a:rPr lang="en-US" sz="2400" dirty="0" smtClean="0">
                <a:latin typeface="+mj-lt"/>
              </a:rPr>
              <a:t>3 </a:t>
            </a:r>
            <a:r>
              <a:rPr lang="th-TH" sz="2400" dirty="0" smtClean="0">
                <a:latin typeface="+mj-lt"/>
              </a:rPr>
              <a:t>for the purpose of exploitation.  </a:t>
            </a:r>
          </a:p>
          <a:p>
            <a:pPr>
              <a:buNone/>
            </a:pPr>
            <a:endParaRPr lang="en-US" sz="24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844408" cy="1224136"/>
          </a:xfrm>
        </p:spPr>
        <p:txBody>
          <a:bodyPr>
            <a:normAutofit/>
          </a:bodyPr>
          <a:lstStyle/>
          <a:p>
            <a:pPr algn="l"/>
            <a:r>
              <a:rPr lang="en-US" sz="2400" dirty="0" smtClean="0">
                <a:solidFill>
                  <a:schemeClr val="accent6">
                    <a:lumMod val="50000"/>
                  </a:schemeClr>
                </a:solidFill>
              </a:rPr>
              <a:t>Protocol on Prevention and Suppression of Trafficking in Human, Especially Women and Children: Definitions</a:t>
            </a:r>
            <a:endParaRPr lang="th-TH" sz="2400" dirty="0">
              <a:solidFill>
                <a:schemeClr val="accent6">
                  <a:lumMod val="50000"/>
                </a:schemeClr>
              </a:solidFill>
            </a:endParaRPr>
          </a:p>
        </p:txBody>
      </p:sp>
      <p:sp>
        <p:nvSpPr>
          <p:cNvPr id="3" name="Content Placeholder 2"/>
          <p:cNvSpPr>
            <a:spLocks noGrp="1"/>
          </p:cNvSpPr>
          <p:nvPr>
            <p:ph idx="1"/>
          </p:nvPr>
        </p:nvSpPr>
        <p:spPr>
          <a:xfrm>
            <a:off x="1219200" y="1556792"/>
            <a:ext cx="7467600" cy="4824536"/>
          </a:xfrm>
        </p:spPr>
        <p:txBody>
          <a:bodyPr>
            <a:noAutofit/>
          </a:bodyPr>
          <a:lstStyle/>
          <a:p>
            <a:r>
              <a:rPr lang="th-TH" sz="2400" dirty="0" err="1" smtClean="0"/>
              <a:t>Exploitation</a:t>
            </a:r>
            <a:r>
              <a:rPr lang="th-TH" sz="2400" dirty="0" smtClean="0"/>
              <a:t> </a:t>
            </a:r>
            <a:r>
              <a:rPr lang="th-TH" sz="2400" dirty="0" err="1" smtClean="0"/>
              <a:t>shall</a:t>
            </a:r>
            <a:r>
              <a:rPr lang="th-TH" sz="2400" dirty="0" smtClean="0"/>
              <a:t> </a:t>
            </a:r>
            <a:r>
              <a:rPr lang="th-TH" sz="2400" dirty="0" err="1" smtClean="0"/>
              <a:t>include</a:t>
            </a:r>
            <a:r>
              <a:rPr lang="th-TH" sz="2400" dirty="0" smtClean="0"/>
              <a:t>, </a:t>
            </a:r>
            <a:r>
              <a:rPr lang="th-TH" sz="2400" dirty="0" err="1" smtClean="0"/>
              <a:t>at</a:t>
            </a:r>
            <a:r>
              <a:rPr lang="th-TH" sz="2400" dirty="0" smtClean="0"/>
              <a:t> a </a:t>
            </a:r>
            <a:r>
              <a:rPr lang="th-TH" sz="2400" dirty="0" err="1" smtClean="0"/>
              <a:t>minimum</a:t>
            </a:r>
            <a:r>
              <a:rPr lang="th-TH" sz="2400" dirty="0" smtClean="0"/>
              <a:t>, the </a:t>
            </a:r>
            <a:r>
              <a:rPr lang="th-TH" sz="2400" dirty="0" err="1" smtClean="0"/>
              <a:t>exploitation</a:t>
            </a:r>
            <a:r>
              <a:rPr lang="th-TH" sz="2400" dirty="0" smtClean="0"/>
              <a:t> of the </a:t>
            </a:r>
            <a:r>
              <a:rPr lang="th-TH" sz="2400" dirty="0" err="1" smtClean="0"/>
              <a:t>prostitution</a:t>
            </a:r>
            <a:r>
              <a:rPr lang="th-TH" sz="2400" dirty="0" smtClean="0"/>
              <a:t> of </a:t>
            </a:r>
            <a:r>
              <a:rPr lang="th-TH" sz="2400" dirty="0" err="1" smtClean="0"/>
              <a:t>others</a:t>
            </a:r>
            <a:r>
              <a:rPr lang="th-TH" sz="2400" dirty="0" smtClean="0"/>
              <a:t> or other forms of </a:t>
            </a:r>
            <a:r>
              <a:rPr lang="th-TH" sz="2400" dirty="0" err="1" smtClean="0"/>
              <a:t>sexual</a:t>
            </a:r>
            <a:r>
              <a:rPr lang="th-TH" sz="2400" dirty="0" smtClean="0"/>
              <a:t> </a:t>
            </a:r>
            <a:r>
              <a:rPr lang="th-TH" sz="2400" dirty="0" err="1" smtClean="0"/>
              <a:t>exploitation</a:t>
            </a:r>
            <a:r>
              <a:rPr lang="th-TH" sz="2400" dirty="0" smtClean="0"/>
              <a:t>, </a:t>
            </a:r>
            <a:r>
              <a:rPr lang="th-TH" sz="2400" dirty="0" err="1" smtClean="0"/>
              <a:t>forced</a:t>
            </a:r>
            <a:r>
              <a:rPr lang="th-TH" sz="2400" dirty="0" smtClean="0"/>
              <a:t> </a:t>
            </a:r>
            <a:r>
              <a:rPr lang="th-TH" sz="2400" dirty="0" err="1" smtClean="0"/>
              <a:t>labour</a:t>
            </a:r>
            <a:r>
              <a:rPr lang="th-TH" sz="2400" dirty="0" smtClean="0"/>
              <a:t> or </a:t>
            </a:r>
            <a:r>
              <a:rPr lang="th-TH" sz="2400" dirty="0" err="1" smtClean="0"/>
              <a:t>services</a:t>
            </a:r>
            <a:r>
              <a:rPr lang="th-TH" sz="2400" dirty="0" smtClean="0"/>
              <a:t>, </a:t>
            </a:r>
            <a:r>
              <a:rPr lang="th-TH" sz="2400" dirty="0" err="1" smtClean="0"/>
              <a:t>slavery</a:t>
            </a:r>
            <a:r>
              <a:rPr lang="th-TH" sz="2400" dirty="0" smtClean="0"/>
              <a:t> or </a:t>
            </a:r>
            <a:r>
              <a:rPr lang="th-TH" sz="2400" dirty="0" err="1" smtClean="0"/>
              <a:t>practices</a:t>
            </a:r>
            <a:r>
              <a:rPr lang="th-TH" sz="2400" dirty="0" smtClean="0"/>
              <a:t> </a:t>
            </a:r>
            <a:r>
              <a:rPr lang="th-TH" sz="2400" dirty="0" err="1" smtClean="0"/>
              <a:t>similar</a:t>
            </a:r>
            <a:r>
              <a:rPr lang="th-TH" sz="2400" dirty="0" smtClean="0"/>
              <a:t> to </a:t>
            </a:r>
            <a:r>
              <a:rPr lang="th-TH" sz="2400" dirty="0" err="1" smtClean="0"/>
              <a:t>slavery</a:t>
            </a:r>
            <a:r>
              <a:rPr lang="th-TH" sz="2400" dirty="0" smtClean="0"/>
              <a:t>, </a:t>
            </a:r>
            <a:r>
              <a:rPr lang="th-TH" sz="2400" dirty="0" err="1" smtClean="0"/>
              <a:t>servitude</a:t>
            </a:r>
            <a:r>
              <a:rPr lang="th-TH" sz="2400" dirty="0" smtClean="0"/>
              <a:t> or </a:t>
            </a:r>
            <a:r>
              <a:rPr lang="th-TH" sz="2400" dirty="0" err="1" smtClean="0"/>
              <a:t>ther</a:t>
            </a:r>
            <a:r>
              <a:rPr lang="th-TH" sz="2400" dirty="0" smtClean="0"/>
              <a:t> </a:t>
            </a:r>
            <a:r>
              <a:rPr lang="th-TH" sz="2400" dirty="0" err="1" smtClean="0"/>
              <a:t>removal</a:t>
            </a:r>
            <a:r>
              <a:rPr lang="th-TH" sz="2400" dirty="0" smtClean="0"/>
              <a:t> of </a:t>
            </a:r>
            <a:r>
              <a:rPr lang="th-TH" sz="2400" dirty="0" err="1" smtClean="0"/>
              <a:t>organs.</a:t>
            </a:r>
            <a:endParaRPr lang="th-TH" sz="2400" dirty="0" smtClean="0"/>
          </a:p>
          <a:p>
            <a:endParaRPr lang="th-TH" sz="2400" dirty="0" smtClean="0"/>
          </a:p>
          <a:p>
            <a:r>
              <a:rPr lang="th-TH" sz="2400" dirty="0" smtClean="0"/>
              <a:t>Consent of the </a:t>
            </a:r>
            <a:r>
              <a:rPr lang="th-TH" sz="2400" dirty="0" err="1" smtClean="0"/>
              <a:t>victim</a:t>
            </a:r>
            <a:r>
              <a:rPr lang="th-TH" sz="2400" dirty="0" smtClean="0"/>
              <a:t> of </a:t>
            </a:r>
            <a:r>
              <a:rPr lang="th-TH" sz="2400" dirty="0" err="1" smtClean="0"/>
              <a:t>trafficking</a:t>
            </a:r>
            <a:r>
              <a:rPr lang="th-TH" sz="2400" dirty="0" smtClean="0"/>
              <a:t> in persons </a:t>
            </a:r>
            <a:r>
              <a:rPr lang="th-TH" sz="2400" dirty="0" err="1" smtClean="0"/>
              <a:t>shall</a:t>
            </a:r>
            <a:r>
              <a:rPr lang="th-TH" sz="2400" dirty="0" smtClean="0"/>
              <a:t> </a:t>
            </a:r>
            <a:r>
              <a:rPr lang="th-TH" sz="2400" dirty="0" err="1" smtClean="0"/>
              <a:t>be</a:t>
            </a:r>
            <a:r>
              <a:rPr lang="th-TH" sz="2400" dirty="0" smtClean="0"/>
              <a:t> </a:t>
            </a:r>
            <a:r>
              <a:rPr lang="th-TH" sz="2400" dirty="0" err="1" smtClean="0"/>
              <a:t>irrelevant</a:t>
            </a:r>
            <a:r>
              <a:rPr lang="th-TH" sz="2400" dirty="0" smtClean="0"/>
              <a:t> </a:t>
            </a:r>
            <a:r>
              <a:rPr lang="th-TH" sz="2400" dirty="0" err="1" smtClean="0"/>
              <a:t>if</a:t>
            </a:r>
            <a:r>
              <a:rPr lang="th-TH" sz="2400" dirty="0" smtClean="0"/>
              <a:t> </a:t>
            </a:r>
            <a:r>
              <a:rPr lang="th-TH" sz="2400" dirty="0" err="1" smtClean="0"/>
              <a:t>any</a:t>
            </a:r>
            <a:r>
              <a:rPr lang="th-TH" sz="2400" dirty="0" smtClean="0"/>
              <a:t> means </a:t>
            </a:r>
            <a:r>
              <a:rPr lang="th-TH" sz="2400" dirty="0" err="1" smtClean="0"/>
              <a:t>mentioned</a:t>
            </a:r>
            <a:r>
              <a:rPr lang="th-TH" sz="2400" dirty="0" smtClean="0"/>
              <a:t> </a:t>
            </a:r>
            <a:r>
              <a:rPr lang="th-TH" sz="2400" dirty="0" err="1" smtClean="0"/>
              <a:t>above</a:t>
            </a:r>
            <a:r>
              <a:rPr lang="th-TH" sz="2400" dirty="0" smtClean="0"/>
              <a:t> </a:t>
            </a:r>
            <a:r>
              <a:rPr lang="th-TH" sz="2400" dirty="0" err="1" smtClean="0"/>
              <a:t>have</a:t>
            </a:r>
            <a:r>
              <a:rPr lang="th-TH" sz="2400" dirty="0" smtClean="0"/>
              <a:t> </a:t>
            </a:r>
            <a:r>
              <a:rPr lang="th-TH" sz="2400" dirty="0" err="1" smtClean="0"/>
              <a:t>been</a:t>
            </a:r>
            <a:r>
              <a:rPr lang="th-TH" sz="2400" dirty="0" smtClean="0"/>
              <a:t> </a:t>
            </a:r>
            <a:r>
              <a:rPr lang="th-TH" sz="2400" dirty="0" err="1" smtClean="0"/>
              <a:t>used</a:t>
            </a:r>
            <a:endParaRPr lang="th-TH" sz="2400" dirty="0" smtClean="0"/>
          </a:p>
          <a:p>
            <a:pPr>
              <a:buNone/>
            </a:pPr>
            <a:endParaRPr lang="en-US"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844408" cy="1224136"/>
          </a:xfrm>
        </p:spPr>
        <p:txBody>
          <a:bodyPr>
            <a:normAutofit/>
          </a:bodyPr>
          <a:lstStyle/>
          <a:p>
            <a:pPr algn="l"/>
            <a:r>
              <a:rPr lang="en-US" sz="3200" dirty="0" smtClean="0">
                <a:solidFill>
                  <a:schemeClr val="accent6">
                    <a:lumMod val="50000"/>
                  </a:schemeClr>
                </a:solidFill>
              </a:rPr>
              <a:t>International instruments on TIP: </a:t>
            </a:r>
            <a:endParaRPr lang="th-TH" sz="3200" b="1" dirty="0">
              <a:solidFill>
                <a:schemeClr val="accent6">
                  <a:lumMod val="50000"/>
                </a:schemeClr>
              </a:solidFill>
            </a:endParaRPr>
          </a:p>
        </p:txBody>
      </p:sp>
      <p:sp>
        <p:nvSpPr>
          <p:cNvPr id="3" name="Content Placeholder 2"/>
          <p:cNvSpPr>
            <a:spLocks noGrp="1"/>
          </p:cNvSpPr>
          <p:nvPr>
            <p:ph idx="1"/>
          </p:nvPr>
        </p:nvSpPr>
        <p:spPr>
          <a:xfrm>
            <a:off x="1219200" y="1556792"/>
            <a:ext cx="7467600" cy="4824536"/>
          </a:xfrm>
        </p:spPr>
        <p:txBody>
          <a:bodyPr>
            <a:noAutofit/>
          </a:bodyPr>
          <a:lstStyle/>
          <a:p>
            <a:r>
              <a:rPr lang="th-TH" sz="2400" dirty="0" smtClean="0"/>
              <a:t>“</a:t>
            </a:r>
            <a:r>
              <a:rPr lang="th-TH" sz="2400" dirty="0" err="1" smtClean="0"/>
              <a:t>Child</a:t>
            </a:r>
            <a:r>
              <a:rPr lang="th-TH" sz="2400" dirty="0" smtClean="0"/>
              <a:t>” </a:t>
            </a:r>
            <a:r>
              <a:rPr lang="th-TH" sz="2400" dirty="0" err="1" smtClean="0"/>
              <a:t>shall</a:t>
            </a:r>
            <a:r>
              <a:rPr lang="th-TH" sz="2400" dirty="0" smtClean="0"/>
              <a:t> </a:t>
            </a:r>
            <a:r>
              <a:rPr lang="th-TH" sz="2400" dirty="0" err="1" smtClean="0"/>
              <a:t>mean</a:t>
            </a:r>
            <a:r>
              <a:rPr lang="th-TH" sz="2400" dirty="0" smtClean="0"/>
              <a:t> </a:t>
            </a:r>
            <a:r>
              <a:rPr lang="th-TH" sz="2400" dirty="0" err="1" smtClean="0"/>
              <a:t>any</a:t>
            </a:r>
            <a:r>
              <a:rPr lang="th-TH" sz="2400" dirty="0" smtClean="0"/>
              <a:t> person </a:t>
            </a:r>
            <a:r>
              <a:rPr lang="th-TH" sz="2400" dirty="0" err="1" smtClean="0"/>
              <a:t>under</a:t>
            </a:r>
            <a:r>
              <a:rPr lang="th-TH" sz="2400" dirty="0" smtClean="0"/>
              <a:t> </a:t>
            </a:r>
            <a:r>
              <a:rPr lang="th-TH" sz="2400" dirty="0" err="1" smtClean="0"/>
              <a:t>eighteen</a:t>
            </a:r>
            <a:r>
              <a:rPr lang="th-TH" sz="2400" dirty="0" smtClean="0"/>
              <a:t> </a:t>
            </a:r>
            <a:r>
              <a:rPr lang="th-TH" sz="2400" dirty="0" err="1" smtClean="0"/>
              <a:t>years</a:t>
            </a:r>
            <a:r>
              <a:rPr lang="th-TH" sz="2400" dirty="0" smtClean="0"/>
              <a:t> of </a:t>
            </a:r>
            <a:r>
              <a:rPr lang="th-TH" sz="2400" dirty="0" err="1" smtClean="0"/>
              <a:t>age.</a:t>
            </a:r>
            <a:endParaRPr lang="th-TH" sz="2400" dirty="0" smtClean="0"/>
          </a:p>
          <a:p>
            <a:endParaRPr lang="th-TH" sz="2400" dirty="0" smtClean="0"/>
          </a:p>
          <a:p>
            <a:r>
              <a:rPr lang="en-US" sz="2400" dirty="0" smtClean="0"/>
              <a:t>If</a:t>
            </a:r>
            <a:r>
              <a:rPr lang="th-TH" sz="2400" dirty="0" smtClean="0"/>
              <a:t> the </a:t>
            </a:r>
            <a:r>
              <a:rPr lang="th-TH" sz="2400" dirty="0" err="1" smtClean="0"/>
              <a:t>victim</a:t>
            </a:r>
            <a:r>
              <a:rPr lang="th-TH" sz="2400" dirty="0" smtClean="0"/>
              <a:t> </a:t>
            </a:r>
            <a:r>
              <a:rPr lang="th-TH" sz="2400" dirty="0" err="1" smtClean="0"/>
              <a:t>is</a:t>
            </a:r>
            <a:r>
              <a:rPr lang="th-TH" sz="2400" dirty="0" smtClean="0"/>
              <a:t> a </a:t>
            </a:r>
            <a:r>
              <a:rPr lang="th-TH" sz="2400" dirty="0" err="1" smtClean="0"/>
              <a:t>child</a:t>
            </a:r>
            <a:r>
              <a:rPr lang="th-TH" sz="2400" dirty="0" smtClean="0"/>
              <a:t> </a:t>
            </a:r>
            <a:r>
              <a:rPr lang="th-TH" sz="2400" dirty="0" err="1" smtClean="0"/>
              <a:t>under</a:t>
            </a:r>
            <a:r>
              <a:rPr lang="th-TH" sz="2400" dirty="0" smtClean="0"/>
              <a:t> 18 </a:t>
            </a:r>
            <a:r>
              <a:rPr lang="th-TH" sz="2400" dirty="0" err="1" smtClean="0"/>
              <a:t>years</a:t>
            </a:r>
            <a:r>
              <a:rPr lang="th-TH" sz="2400" dirty="0" smtClean="0"/>
              <a:t> of </a:t>
            </a:r>
            <a:r>
              <a:rPr lang="th-TH" sz="2400" dirty="0" err="1" smtClean="0"/>
              <a:t>age</a:t>
            </a:r>
            <a:r>
              <a:rPr lang="en-US" sz="2400" dirty="0" smtClean="0"/>
              <a:t>, means is not necessary.</a:t>
            </a:r>
          </a:p>
          <a:p>
            <a:endParaRPr lang="en-US" sz="2400" dirty="0" smtClean="0"/>
          </a:p>
          <a:p>
            <a:r>
              <a:rPr lang="en-US" sz="2400" dirty="0" smtClean="0"/>
              <a:t>For Adults: elements 1 + 2 + 3</a:t>
            </a:r>
          </a:p>
          <a:p>
            <a:pPr>
              <a:buNone/>
            </a:pPr>
            <a:endParaRPr lang="en-US" sz="2400" dirty="0" smtClean="0"/>
          </a:p>
          <a:p>
            <a:r>
              <a:rPr lang="en-US" sz="2400" dirty="0" smtClean="0"/>
              <a:t>For Children: elements 1 + 3 (2 is not needed to establish the crime of trafficking)</a:t>
            </a:r>
            <a:endParaRPr lang="th-TH" sz="2400" dirty="0" smtClean="0"/>
          </a:p>
          <a:p>
            <a:endParaRPr lang="th-TH"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7" y="260648"/>
            <a:ext cx="7347917" cy="1224136"/>
          </a:xfrm>
        </p:spPr>
        <p:txBody>
          <a:bodyPr>
            <a:normAutofit/>
          </a:bodyPr>
          <a:lstStyle/>
          <a:p>
            <a:pPr algn="l"/>
            <a:r>
              <a:rPr lang="en-US" sz="2800" b="1" dirty="0" smtClean="0">
                <a:solidFill>
                  <a:srgbClr val="0070C0"/>
                </a:solidFill>
              </a:rPr>
              <a:t>Thai laws used to fight against TIP</a:t>
            </a:r>
            <a:endParaRPr lang="th-TH" sz="2800" b="1" dirty="0">
              <a:solidFill>
                <a:srgbClr val="0070C0"/>
              </a:solidFill>
            </a:endParaRPr>
          </a:p>
        </p:txBody>
      </p:sp>
      <p:sp>
        <p:nvSpPr>
          <p:cNvPr id="3" name="Content Placeholder 2"/>
          <p:cNvSpPr>
            <a:spLocks noGrp="1"/>
          </p:cNvSpPr>
          <p:nvPr>
            <p:ph idx="1"/>
          </p:nvPr>
        </p:nvSpPr>
        <p:spPr>
          <a:xfrm>
            <a:off x="1187624" y="1556792"/>
            <a:ext cx="7467600" cy="5112568"/>
          </a:xfrm>
        </p:spPr>
        <p:txBody>
          <a:bodyPr>
            <a:normAutofit lnSpcReduction="10000"/>
          </a:bodyPr>
          <a:lstStyle/>
          <a:p>
            <a:r>
              <a:rPr lang="en-US" sz="2400" dirty="0" smtClean="0"/>
              <a:t>Anti-Human Trafficking Act of 2008</a:t>
            </a:r>
          </a:p>
          <a:p>
            <a:r>
              <a:rPr lang="en-US" sz="2400" dirty="0" smtClean="0"/>
              <a:t>Penal Code</a:t>
            </a:r>
          </a:p>
          <a:p>
            <a:r>
              <a:rPr lang="en-US" sz="2400" dirty="0" smtClean="0"/>
              <a:t>Criminal Procedure Code (provides victim friendly procedure)</a:t>
            </a:r>
          </a:p>
          <a:p>
            <a:r>
              <a:rPr lang="en-US" sz="2400" dirty="0" smtClean="0"/>
              <a:t>Child Protection Act</a:t>
            </a:r>
          </a:p>
          <a:p>
            <a:r>
              <a:rPr lang="en-US" sz="2400" dirty="0" smtClean="0"/>
              <a:t>New Prostitution Act</a:t>
            </a:r>
          </a:p>
          <a:p>
            <a:r>
              <a:rPr lang="en-US" sz="2400" dirty="0" smtClean="0"/>
              <a:t>Money Laundering Act</a:t>
            </a:r>
          </a:p>
          <a:p>
            <a:r>
              <a:rPr lang="en-US" sz="2400" dirty="0" smtClean="0"/>
              <a:t>Witness Protection Act</a:t>
            </a:r>
          </a:p>
          <a:p>
            <a:r>
              <a:rPr lang="en-US" sz="2400" dirty="0" smtClean="0"/>
              <a:t>Extradition Act</a:t>
            </a:r>
          </a:p>
          <a:p>
            <a:r>
              <a:rPr lang="en-US" sz="2400" dirty="0" smtClean="0"/>
              <a:t>International Cooperation in Criminal Matters Act</a:t>
            </a:r>
          </a:p>
          <a:p>
            <a:r>
              <a:rPr lang="en-US" sz="2400" dirty="0" smtClean="0"/>
              <a:t>Labor Protection Act</a:t>
            </a:r>
          </a:p>
          <a:p>
            <a:r>
              <a:rPr lang="en-US" sz="2400" dirty="0" smtClean="0"/>
              <a:t>(Draft Anti Organized Crime Act)</a:t>
            </a:r>
          </a:p>
          <a:p>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60648"/>
            <a:ext cx="7419924" cy="1080120"/>
          </a:xfrm>
        </p:spPr>
        <p:txBody>
          <a:bodyPr>
            <a:normAutofit/>
          </a:bodyPr>
          <a:lstStyle/>
          <a:p>
            <a:pPr algn="l"/>
            <a:r>
              <a:rPr lang="en-US" sz="3200" dirty="0" smtClean="0">
                <a:solidFill>
                  <a:srgbClr val="0070C0"/>
                </a:solidFill>
              </a:rPr>
              <a:t>The trend of TIP in modern day</a:t>
            </a:r>
            <a:endParaRPr lang="th-TH" sz="3200" b="1" dirty="0">
              <a:solidFill>
                <a:srgbClr val="0070C0"/>
              </a:solidFill>
            </a:endParaRPr>
          </a:p>
        </p:txBody>
      </p:sp>
      <p:sp>
        <p:nvSpPr>
          <p:cNvPr id="3" name="Content Placeholder 2"/>
          <p:cNvSpPr>
            <a:spLocks noGrp="1"/>
          </p:cNvSpPr>
          <p:nvPr>
            <p:ph idx="1"/>
          </p:nvPr>
        </p:nvSpPr>
        <p:spPr>
          <a:xfrm>
            <a:off x="755576" y="1484784"/>
            <a:ext cx="7931224" cy="4752528"/>
          </a:xfrm>
        </p:spPr>
        <p:txBody>
          <a:bodyPr>
            <a:noAutofit/>
          </a:bodyPr>
          <a:lstStyle/>
          <a:p>
            <a:r>
              <a:rPr lang="en-US" sz="2400" dirty="0" smtClean="0"/>
              <a:t>UN Trafficking protocol:</a:t>
            </a:r>
          </a:p>
          <a:p>
            <a:r>
              <a:rPr lang="en-US" sz="2400" dirty="0" smtClean="0"/>
              <a:t>Contains substantive and procedural elements to fight human trafficking;</a:t>
            </a:r>
          </a:p>
          <a:p>
            <a:r>
              <a:rPr lang="en-US" sz="2400" dirty="0" smtClean="0"/>
              <a:t>Provides definitions of human trafficking and other related terms; i.e. exploitation, forced labor or service, and organized criminal group;</a:t>
            </a:r>
            <a:r>
              <a:rPr lang="en-US" dirty="0" smtClean="0"/>
              <a:t> </a:t>
            </a:r>
          </a:p>
          <a:p>
            <a:r>
              <a:rPr lang="en-US" sz="2400" dirty="0" smtClean="0"/>
              <a:t>Focuses on protection of and giving assistance to victims while providing proportionate penalties for traffickers and those who take part in trafficking</a:t>
            </a:r>
          </a:p>
          <a:p>
            <a:r>
              <a:rPr lang="en-US" sz="2400" dirty="0" smtClean="0"/>
              <a:t>Provides for measures to fight trafficking in several forms</a:t>
            </a:r>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w bauhaus 1 design template">
  <a:themeElements>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1325</TotalTime>
  <Words>1337</Words>
  <Application>Microsoft Office PowerPoint</Application>
  <PresentationFormat>นำเสนอทางหน้าจอ (4:3)</PresentationFormat>
  <Paragraphs>147</Paragraphs>
  <Slides>24</Slides>
  <Notes>1</Notes>
  <HiddenSlides>0</HiddenSlides>
  <MMClips>0</MMClips>
  <ScaleCrop>false</ScaleCrop>
  <HeadingPairs>
    <vt:vector size="4" baseType="variant">
      <vt:variant>
        <vt:lpstr>ชุดรูปแบบ</vt:lpstr>
      </vt:variant>
      <vt:variant>
        <vt:i4>1</vt:i4>
      </vt:variant>
      <vt:variant>
        <vt:lpstr>ชื่อเรื่องภาพนิ่ง</vt:lpstr>
      </vt:variant>
      <vt:variant>
        <vt:i4>24</vt:i4>
      </vt:variant>
    </vt:vector>
  </HeadingPairs>
  <TitlesOfParts>
    <vt:vector size="25" baseType="lpstr">
      <vt:lpstr>New bauhaus 1 design template</vt:lpstr>
      <vt:lpstr>Transnational Trafficking in Persons</vt:lpstr>
      <vt:lpstr>Situation of trafficking in the region </vt:lpstr>
      <vt:lpstr>Types of trafficking found in the region </vt:lpstr>
      <vt:lpstr>International instruments on TIP: </vt:lpstr>
      <vt:lpstr>Protocol on Prevention and Suppression of Trafficking in Human, Especially Women and Children : Definitions</vt:lpstr>
      <vt:lpstr>Protocol on Prevention and Suppression of Trafficking in Human, Especially Women and Children: Definitions</vt:lpstr>
      <vt:lpstr>International instruments on TIP: </vt:lpstr>
      <vt:lpstr>Thai laws used to fight against TIP</vt:lpstr>
      <vt:lpstr>The trend of TIP in modern day</vt:lpstr>
      <vt:lpstr>Thai Anti – Trafficking in Persons Act  Substantive law</vt:lpstr>
      <vt:lpstr>Thai Anti – Trafficking in Persons Act  Substantive law</vt:lpstr>
      <vt:lpstr>Thai Anti – Trafficking in Persons Act  Substantive law</vt:lpstr>
      <vt:lpstr>Thai Anti – Trafficking in Persons Act  Substantive law</vt:lpstr>
      <vt:lpstr>Thai Anti – Trafficking in Persons Act  Substantive law</vt:lpstr>
      <vt:lpstr>Thai Anti – Trafficking in Persons Act  Substantive law</vt:lpstr>
      <vt:lpstr>Thai Anti – Trafficking in Persons Act  Substantive law</vt:lpstr>
      <vt:lpstr>VICTIM SUPPORT under the Protocol</vt:lpstr>
      <vt:lpstr>VICTIM SUPPORT under the Protocol</vt:lpstr>
      <vt:lpstr>Roles of Governments </vt:lpstr>
      <vt:lpstr>What had been done</vt:lpstr>
      <vt:lpstr>Complication of TIP </vt:lpstr>
      <vt:lpstr>Complication of transnational TIP </vt:lpstr>
      <vt:lpstr>Seminar workshop is the key</vt:lpstr>
      <vt:lpstr>Thank you</vt:lpstr>
    </vt:vector>
  </TitlesOfParts>
  <Company>Comseven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Trafficking presented in Paro Bhutan 9 Oct 2009</dc:title>
  <dc:creator>DiGiTaLz</dc:creator>
  <cp:lastModifiedBy>COM03</cp:lastModifiedBy>
  <cp:revision>87</cp:revision>
  <dcterms:created xsi:type="dcterms:W3CDTF">2009-10-09T10:19:57Z</dcterms:created>
  <dcterms:modified xsi:type="dcterms:W3CDTF">2011-08-18T05:09:56Z</dcterms:modified>
</cp:coreProperties>
</file>