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80" r:id="rId11"/>
    <p:sldId id="281" r:id="rId12"/>
    <p:sldId id="267" r:id="rId13"/>
    <p:sldId id="283" r:id="rId14"/>
    <p:sldId id="269" r:id="rId15"/>
    <p:sldId id="284" r:id="rId16"/>
    <p:sldId id="270" r:id="rId17"/>
    <p:sldId id="271" r:id="rId18"/>
    <p:sldId id="273" r:id="rId19"/>
    <p:sldId id="272" r:id="rId20"/>
    <p:sldId id="274" r:id="rId21"/>
    <p:sldId id="276" r:id="rId22"/>
    <p:sldId id="278" r:id="rId23"/>
    <p:sldId id="279" r:id="rId24"/>
  </p:sldIdLst>
  <p:sldSz cx="9144000" cy="6858000" type="screen4x3"/>
  <p:notesSz cx="9866313" cy="673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2" autoAdjust="0"/>
    <p:restoredTop sz="94660"/>
  </p:normalViewPr>
  <p:slideViewPr>
    <p:cSldViewPr>
      <p:cViewPr>
        <p:scale>
          <a:sx n="100" d="100"/>
          <a:sy n="100" d="100"/>
        </p:scale>
        <p:origin x="-5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275403" cy="336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588627" y="0"/>
            <a:ext cx="4275403" cy="336788"/>
          </a:xfrm>
          <a:prstGeom prst="rect">
            <a:avLst/>
          </a:prstGeom>
        </p:spPr>
        <p:txBody>
          <a:bodyPr vert="horz" lIns="91440" tIns="45720" rIns="91440" bIns="45720" rtlCol="0"/>
          <a:lstStyle>
            <a:lvl1pPr algn="r">
              <a:defRPr sz="1200"/>
            </a:lvl1pPr>
          </a:lstStyle>
          <a:p>
            <a:fld id="{24855CDA-25AF-43A0-BF73-D3538264533F}" type="datetimeFigureOut">
              <a:rPr lang="en-US" smtClean="0"/>
              <a:pPr/>
              <a:t>8/21/2012</a:t>
            </a:fld>
            <a:endParaRPr lang="en-GB"/>
          </a:p>
        </p:txBody>
      </p:sp>
      <p:sp>
        <p:nvSpPr>
          <p:cNvPr id="4" name="Footer Placeholder 3"/>
          <p:cNvSpPr>
            <a:spLocks noGrp="1"/>
          </p:cNvSpPr>
          <p:nvPr>
            <p:ph type="ftr" sz="quarter" idx="2"/>
          </p:nvPr>
        </p:nvSpPr>
        <p:spPr>
          <a:xfrm>
            <a:off x="1" y="6397806"/>
            <a:ext cx="4275403" cy="3367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588627" y="6397806"/>
            <a:ext cx="4275403" cy="336788"/>
          </a:xfrm>
          <a:prstGeom prst="rect">
            <a:avLst/>
          </a:prstGeom>
        </p:spPr>
        <p:txBody>
          <a:bodyPr vert="horz" lIns="91440" tIns="45720" rIns="91440" bIns="45720" rtlCol="0" anchor="b"/>
          <a:lstStyle>
            <a:lvl1pPr algn="r">
              <a:defRPr sz="1200"/>
            </a:lvl1pPr>
          </a:lstStyle>
          <a:p>
            <a:fld id="{295CA0E7-16D4-4969-903C-CD9E0199B9FC}" type="slidenum">
              <a:rPr lang="en-GB" smtClean="0"/>
              <a:pPr/>
              <a:t>‹#›</a:t>
            </a:fld>
            <a:endParaRPr lang="en-GB"/>
          </a:p>
        </p:txBody>
      </p:sp>
    </p:spTree>
    <p:extLst>
      <p:ext uri="{BB962C8B-B14F-4D97-AF65-F5344CB8AC3E}">
        <p14:creationId xmlns="" xmlns:p14="http://schemas.microsoft.com/office/powerpoint/2010/main" val="1726984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275403" cy="336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588627" y="0"/>
            <a:ext cx="4275403" cy="336788"/>
          </a:xfrm>
          <a:prstGeom prst="rect">
            <a:avLst/>
          </a:prstGeom>
        </p:spPr>
        <p:txBody>
          <a:bodyPr vert="horz" lIns="91440" tIns="45720" rIns="91440" bIns="45720" rtlCol="0"/>
          <a:lstStyle>
            <a:lvl1pPr algn="r">
              <a:defRPr sz="1200"/>
            </a:lvl1pPr>
          </a:lstStyle>
          <a:p>
            <a:fld id="{E81EE7C6-309E-4F92-BEF2-D8EB15D87DF9}" type="datetimeFigureOut">
              <a:rPr lang="en-US" smtClean="0"/>
              <a:pPr/>
              <a:t>8/21/2012</a:t>
            </a:fld>
            <a:endParaRPr lang="en-GB"/>
          </a:p>
        </p:txBody>
      </p:sp>
      <p:sp>
        <p:nvSpPr>
          <p:cNvPr id="4" name="Slide Image Placeholder 3"/>
          <p:cNvSpPr>
            <a:spLocks noGrp="1" noRot="1" noChangeAspect="1"/>
          </p:cNvSpPr>
          <p:nvPr>
            <p:ph type="sldImg" idx="2"/>
          </p:nvPr>
        </p:nvSpPr>
        <p:spPr>
          <a:xfrm>
            <a:off x="3248025" y="504825"/>
            <a:ext cx="3370263" cy="25273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86632" y="3199488"/>
            <a:ext cx="7893050" cy="303109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6397806"/>
            <a:ext cx="4275403" cy="3367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588627" y="6397806"/>
            <a:ext cx="4275403" cy="336788"/>
          </a:xfrm>
          <a:prstGeom prst="rect">
            <a:avLst/>
          </a:prstGeom>
        </p:spPr>
        <p:txBody>
          <a:bodyPr vert="horz" lIns="91440" tIns="45720" rIns="91440" bIns="45720" rtlCol="0" anchor="b"/>
          <a:lstStyle>
            <a:lvl1pPr algn="r">
              <a:defRPr sz="1200"/>
            </a:lvl1pPr>
          </a:lstStyle>
          <a:p>
            <a:fld id="{4A85447E-6E5D-4FA5-B416-8947EA538AAF}" type="slidenum">
              <a:rPr lang="en-GB" smtClean="0"/>
              <a:pPr/>
              <a:t>‹#›</a:t>
            </a:fld>
            <a:endParaRPr lang="en-GB"/>
          </a:p>
        </p:txBody>
      </p:sp>
    </p:spTree>
    <p:extLst>
      <p:ext uri="{BB962C8B-B14F-4D97-AF65-F5344CB8AC3E}">
        <p14:creationId xmlns="" xmlns:p14="http://schemas.microsoft.com/office/powerpoint/2010/main" val="3051171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8/21/2012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8/21/2012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8/21/2012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8/21/2012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458200" cy="2590800"/>
          </a:xfrm>
        </p:spPr>
        <p:txBody>
          <a:bodyPr>
            <a:normAutofit fontScale="90000"/>
          </a:bodyPr>
          <a:lstStyle/>
          <a:p>
            <a:pPr algn="ctr"/>
            <a:r>
              <a:rPr lang="en-US" dirty="0" smtClean="0"/>
              <a:t/>
            </a:r>
            <a:br>
              <a:rPr lang="en-US" dirty="0" smtClean="0"/>
            </a:br>
            <a:r>
              <a:rPr lang="en-US" altLang="ja-JP" sz="4400" b="1" dirty="0" smtClean="0">
                <a:ln w="10541" cmpd="sng">
                  <a:solidFill>
                    <a:schemeClr val="accent1">
                      <a:shade val="88000"/>
                      <a:satMod val="110000"/>
                    </a:schemeClr>
                  </a:solidFill>
                  <a:prstDash val="solid"/>
                </a:ln>
                <a:solidFill>
                  <a:srgbClr val="FFC000"/>
                </a:solidFill>
                <a:effectLst>
                  <a:outerShdw blurRad="50800" dist="38100" algn="l" rotWithShape="0">
                    <a:prstClr val="black">
                      <a:alpha val="40000"/>
                    </a:prstClr>
                  </a:outerShdw>
                </a:effectLst>
                <a:latin typeface="Times New Roman" pitchFamily="18" charset="0"/>
                <a:ea typeface="MS PGothic" pitchFamily="34" charset="-128"/>
              </a:rPr>
              <a:t>Presentation</a:t>
            </a:r>
            <a:r>
              <a:rPr lang="en-US" altLang="ja-JP" b="1" dirty="0" smtClean="0">
                <a:ln w="10541" cmpd="sng">
                  <a:solidFill>
                    <a:schemeClr val="accent1">
                      <a:shade val="88000"/>
                      <a:satMod val="110000"/>
                    </a:schemeClr>
                  </a:solidFill>
                  <a:prstDash val="solid"/>
                </a:ln>
                <a:solidFill>
                  <a:srgbClr val="FFC000"/>
                </a:solidFill>
                <a:effectLst>
                  <a:outerShdw blurRad="50800" dist="38100" algn="l" rotWithShape="0">
                    <a:prstClr val="black">
                      <a:alpha val="40000"/>
                    </a:prstClr>
                  </a:outerShdw>
                </a:effectLst>
                <a:latin typeface="Times New Roman" pitchFamily="18" charset="0"/>
                <a:ea typeface="MS PGothic" pitchFamily="34" charset="-128"/>
              </a:rPr>
              <a:t> on  the Return , Repatriation and Reintegration of Trafficked Persons in Myanmar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
            </a:r>
            <a:b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br>
            <a:endParaRPr lang="en-GB" dirty="0"/>
          </a:p>
        </p:txBody>
      </p:sp>
      <p:sp>
        <p:nvSpPr>
          <p:cNvPr id="3" name="Content Placeholder 2"/>
          <p:cNvSpPr>
            <a:spLocks noGrp="1"/>
          </p:cNvSpPr>
          <p:nvPr>
            <p:ph idx="1"/>
          </p:nvPr>
        </p:nvSpPr>
        <p:spPr>
          <a:xfrm>
            <a:off x="1981200" y="4724400"/>
            <a:ext cx="7162800" cy="2286000"/>
          </a:xfrm>
        </p:spPr>
        <p:txBody>
          <a:bodyPr>
            <a:noAutofit/>
          </a:bodyPr>
          <a:lstStyle/>
          <a:p>
            <a:pPr>
              <a:buFont typeface="Wingdings 2" pitchFamily="18" charset="2"/>
              <a:buNone/>
            </a:pPr>
            <a:r>
              <a:rPr lang="en-US" sz="2400" b="1" dirty="0" smtClean="0">
                <a:solidFill>
                  <a:schemeClr val="accent3"/>
                </a:solidFill>
                <a:latin typeface="Times New Roman" pitchFamily="18" charset="0"/>
              </a:rPr>
              <a:t> </a:t>
            </a:r>
            <a:r>
              <a:rPr lang="en-US" sz="2400" b="1" dirty="0" smtClean="0">
                <a:solidFill>
                  <a:srgbClr val="FFC000"/>
                </a:solidFill>
                <a:latin typeface="Times New Roman" pitchFamily="18" charset="0"/>
              </a:rPr>
              <a:t>By Mr. </a:t>
            </a:r>
            <a:r>
              <a:rPr lang="en-US" sz="2400" b="1" dirty="0" err="1" smtClean="0">
                <a:solidFill>
                  <a:srgbClr val="FFC000"/>
                </a:solidFill>
                <a:latin typeface="Times New Roman" pitchFamily="18" charset="0"/>
              </a:rPr>
              <a:t>Tha</a:t>
            </a:r>
            <a:r>
              <a:rPr lang="en-US" sz="2400" b="1" dirty="0" smtClean="0">
                <a:solidFill>
                  <a:srgbClr val="FFC000"/>
                </a:solidFill>
                <a:latin typeface="Times New Roman" pitchFamily="18" charset="0"/>
              </a:rPr>
              <a:t> </a:t>
            </a:r>
            <a:r>
              <a:rPr lang="en-US" sz="2400" b="1" dirty="0" err="1" smtClean="0">
                <a:solidFill>
                  <a:srgbClr val="FFC000"/>
                </a:solidFill>
                <a:latin typeface="Times New Roman" pitchFamily="18" charset="0"/>
              </a:rPr>
              <a:t>Tun</a:t>
            </a:r>
            <a:r>
              <a:rPr lang="en-US" sz="2400" b="1" dirty="0" smtClean="0">
                <a:solidFill>
                  <a:srgbClr val="FFC000"/>
                </a:solidFill>
                <a:latin typeface="Times New Roman" pitchFamily="18" charset="0"/>
              </a:rPr>
              <a:t> </a:t>
            </a:r>
          </a:p>
          <a:p>
            <a:pPr>
              <a:buFont typeface="Wingdings 2" pitchFamily="18" charset="2"/>
              <a:buNone/>
            </a:pPr>
            <a:r>
              <a:rPr lang="en-US" sz="2400" b="1" dirty="0" smtClean="0">
                <a:solidFill>
                  <a:srgbClr val="FFC000"/>
                </a:solidFill>
                <a:latin typeface="Times New Roman" pitchFamily="18" charset="0"/>
              </a:rPr>
              <a:t> Deputy Director</a:t>
            </a:r>
          </a:p>
          <a:p>
            <a:pPr>
              <a:buFont typeface="Wingdings 2" pitchFamily="18" charset="2"/>
              <a:buNone/>
            </a:pPr>
            <a:r>
              <a:rPr lang="en-US" sz="2400" b="1" dirty="0" smtClean="0">
                <a:solidFill>
                  <a:srgbClr val="FFC000"/>
                </a:solidFill>
                <a:latin typeface="Times New Roman" pitchFamily="18" charset="0"/>
              </a:rPr>
              <a:t> Department of Social Welfare</a:t>
            </a:r>
          </a:p>
          <a:p>
            <a:pPr>
              <a:buFont typeface="Wingdings 2" pitchFamily="18" charset="2"/>
              <a:buNone/>
            </a:pPr>
            <a:r>
              <a:rPr lang="en-US" sz="2400" b="1" dirty="0" smtClean="0">
                <a:solidFill>
                  <a:srgbClr val="FFC000"/>
                </a:solidFill>
                <a:latin typeface="Times New Roman" pitchFamily="18" charset="0"/>
              </a:rPr>
              <a:t> Ministry of Social  Welfare ,Relief and Resettlement</a:t>
            </a:r>
          </a:p>
          <a:p>
            <a:endParaRPr lang="en-US" sz="2400" b="1" dirty="0" smtClean="0">
              <a:latin typeface="Times New Roman" pitchFamily="18" charset="0"/>
            </a:endParaRPr>
          </a:p>
          <a:p>
            <a:endParaRPr lang="en-GB"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ormAutofit fontScale="90000"/>
          </a:bodyPr>
          <a:lstStyle/>
          <a:p>
            <a:r>
              <a:rPr lang="en-US" sz="36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Pre- return  Services</a:t>
            </a:r>
            <a:br>
              <a:rPr lang="en-US" sz="36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371600"/>
            <a:ext cx="8534400" cy="5334000"/>
          </a:xfrm>
        </p:spPr>
        <p:txBody>
          <a:bodyPr>
            <a:normAutofit/>
          </a:bodyPr>
          <a:lstStyle/>
          <a:p>
            <a:pPr algn="just">
              <a:buClr>
                <a:schemeClr val="accent2"/>
              </a:buClr>
              <a:buFont typeface="Wingdings" pitchFamily="2" charset="2"/>
              <a:buChar char="§"/>
            </a:pPr>
            <a:r>
              <a:rPr lang="en-US" sz="24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Sending the Myanmar social worker to work directly </a:t>
            </a:r>
          </a:p>
          <a:p>
            <a:pPr marL="114300" lvl="1" algn="just">
              <a:buNone/>
            </a:pPr>
            <a:r>
              <a:rPr lang="en-US" sz="2200" dirty="0" smtClean="0">
                <a:latin typeface="Times New Roman" pitchFamily="18" charset="0"/>
                <a:cs typeface="Times New Roman" pitchFamily="18" charset="0"/>
              </a:rPr>
              <a:t>     with victims and to collect the victims’ addresses and     </a:t>
            </a:r>
          </a:p>
          <a:p>
            <a:pPr marL="114300" lvl="1" algn="just">
              <a:buNone/>
            </a:pPr>
            <a:r>
              <a:rPr lang="en-US" sz="2200" dirty="0" smtClean="0">
                <a:latin typeface="Times New Roman" pitchFamily="18" charset="0"/>
                <a:cs typeface="Times New Roman" pitchFamily="18" charset="0"/>
              </a:rPr>
              <a:t>     personal data in order to repatriate them quickly.</a:t>
            </a:r>
          </a:p>
          <a:p>
            <a:pPr marL="114300" lvl="1" algn="just">
              <a:buNone/>
            </a:pPr>
            <a:endParaRPr lang="en-US" sz="2200" dirty="0" smtClean="0">
              <a:latin typeface="Times New Roman" pitchFamily="18" charset="0"/>
              <a:cs typeface="Times New Roman" pitchFamily="18" charset="0"/>
            </a:endParaRPr>
          </a:p>
          <a:p>
            <a:pPr marL="114300" lvl="1" algn="just">
              <a:buClr>
                <a:schemeClr val="accent2"/>
              </a:buClr>
              <a:buFont typeface="Wingdings" pitchFamily="2" charset="2"/>
              <a:buChar char="§"/>
            </a:pPr>
            <a:r>
              <a:rPr lang="en-US" sz="2200" dirty="0" smtClean="0">
                <a:latin typeface="Times New Roman" pitchFamily="18" charset="0"/>
                <a:cs typeface="Times New Roman" pitchFamily="18" charset="0"/>
              </a:rPr>
              <a:t> Informing Immigration and National Registration     </a:t>
            </a:r>
          </a:p>
          <a:p>
            <a:pPr marL="114300" lvl="1" algn="just">
              <a:buNone/>
            </a:pPr>
            <a:r>
              <a:rPr lang="en-US" sz="2200" dirty="0" smtClean="0">
                <a:latin typeface="Times New Roman" pitchFamily="18" charset="0"/>
                <a:cs typeface="Times New Roman" pitchFamily="18" charset="0"/>
              </a:rPr>
              <a:t>     Department for Nationality confirmation of victims</a:t>
            </a:r>
          </a:p>
          <a:p>
            <a:pPr marL="114300" lvl="1" algn="just">
              <a:buFont typeface="Wingdings" pitchFamily="2" charset="2"/>
              <a:buChar char="§"/>
            </a:pPr>
            <a:endParaRPr lang="en-US" sz="2200" dirty="0" smtClean="0">
              <a:latin typeface="Times New Roman" pitchFamily="18" charset="0"/>
              <a:cs typeface="Times New Roman" pitchFamily="18" charset="0"/>
            </a:endParaRPr>
          </a:p>
          <a:p>
            <a:pPr marL="114300" lvl="1" algn="just">
              <a:buClr>
                <a:schemeClr val="accent2"/>
              </a:buClr>
              <a:buFont typeface="Wingdings" pitchFamily="2" charset="2"/>
              <a:buChar char="§"/>
            </a:pPr>
            <a:r>
              <a:rPr lang="en-US" sz="2200" dirty="0" smtClean="0">
                <a:latin typeface="Times New Roman" pitchFamily="18" charset="0"/>
                <a:cs typeface="Times New Roman" pitchFamily="18" charset="0"/>
              </a:rPr>
              <a:t> Family Tracing / Assessment</a:t>
            </a:r>
          </a:p>
          <a:p>
            <a:pPr algn="just">
              <a:buNone/>
            </a:pPr>
            <a:r>
              <a:rPr lang="en-US" sz="2200" dirty="0" smtClean="0">
                <a:latin typeface="Times New Roman" pitchFamily="18" charset="0"/>
                <a:cs typeface="Times New Roman" pitchFamily="18" charset="0"/>
              </a:rPr>
              <a:t>     (done by DSW,MWAF,WV,SC,IOM )</a:t>
            </a:r>
          </a:p>
          <a:p>
            <a:pPr algn="just">
              <a:buFont typeface="Wingdings" pitchFamily="2" charset="2"/>
              <a:buChar char="§"/>
            </a:pPr>
            <a:endParaRPr lang="en-US" sz="2200" dirty="0" smtClean="0">
              <a:latin typeface="Times New Roman" pitchFamily="18" charset="0"/>
              <a:cs typeface="Times New Roman" pitchFamily="18" charset="0"/>
            </a:endParaRPr>
          </a:p>
          <a:p>
            <a:pPr algn="just">
              <a:buClr>
                <a:schemeClr val="accent2"/>
              </a:buClr>
              <a:buFont typeface="Wingdings" pitchFamily="2" charset="2"/>
              <a:buChar char="§"/>
            </a:pPr>
            <a:r>
              <a:rPr lang="en-US" sz="2200" dirty="0" smtClean="0">
                <a:latin typeface="Times New Roman" pitchFamily="18" charset="0"/>
                <a:cs typeface="Times New Roman" pitchFamily="18" charset="0"/>
              </a:rPr>
              <a:t> Discussing  with BATWC from Thailand  at the  </a:t>
            </a:r>
          </a:p>
          <a:p>
            <a:pPr algn="just">
              <a:buClr>
                <a:schemeClr val="accent2"/>
              </a:buClr>
              <a:buNone/>
            </a:pPr>
            <a:r>
              <a:rPr lang="en-US" sz="2200" dirty="0" smtClean="0">
                <a:latin typeface="Times New Roman" pitchFamily="18" charset="0"/>
                <a:cs typeface="Times New Roman" pitchFamily="18" charset="0"/>
              </a:rPr>
              <a:t>     Myanmar – Thai Case Management Meeting    </a:t>
            </a:r>
          </a:p>
          <a:p>
            <a:pPr algn="just">
              <a:buClr>
                <a:schemeClr val="accent2"/>
              </a:buClr>
              <a:buNone/>
            </a:pPr>
            <a:r>
              <a:rPr lang="en-US" sz="2200" dirty="0" smtClean="0">
                <a:latin typeface="Times New Roman" pitchFamily="18" charset="0"/>
                <a:cs typeface="Times New Roman" pitchFamily="18" charset="0"/>
              </a:rPr>
              <a:t>     regarding the victims .</a:t>
            </a:r>
            <a:endParaRPr lang="en-US"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normAutofit fontScale="90000"/>
          </a:bodyPr>
          <a:lstStyle/>
          <a:p>
            <a:r>
              <a:rPr lang="en-US" sz="36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Repatriation Services</a:t>
            </a:r>
            <a:br>
              <a:rPr lang="en-US" sz="36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382000" cy="5181600"/>
          </a:xfrm>
        </p:spPr>
        <p:txBody>
          <a:bodyPr>
            <a:normAutofit fontScale="92500"/>
          </a:bodyPr>
          <a:lstStyle/>
          <a:p>
            <a:pPr marL="115888" lvl="1" indent="-1588">
              <a:spcBef>
                <a:spcPct val="50000"/>
              </a:spcBef>
              <a:buFont typeface="Wingdings" pitchFamily="2" charset="2"/>
              <a:buNone/>
            </a:pPr>
            <a:r>
              <a:rPr lang="en-US" dirty="0" smtClean="0">
                <a:latin typeface="Times New Roman" pitchFamily="18" charset="0"/>
                <a:cs typeface="Times New Roman" pitchFamily="18" charset="0"/>
              </a:rPr>
              <a:t>To repatriate  the victims of returnees, DSW</a:t>
            </a:r>
          </a:p>
          <a:p>
            <a:pPr>
              <a:spcBef>
                <a:spcPct val="50000"/>
              </a:spcBef>
              <a:buNone/>
            </a:pPr>
            <a:r>
              <a:rPr lang="en-US" sz="2400" dirty="0" smtClean="0">
                <a:latin typeface="Times New Roman" pitchFamily="18" charset="0"/>
                <a:cs typeface="Times New Roman" pitchFamily="18" charset="0"/>
              </a:rPr>
              <a:t>  offered the following services;</a:t>
            </a:r>
          </a:p>
          <a:p>
            <a:pPr marL="115888" lvl="1" indent="-1588" algn="just">
              <a:spcBef>
                <a:spcPct val="50000"/>
              </a:spcBef>
              <a:buClr>
                <a:schemeClr val="accent2"/>
              </a:buClr>
            </a:pPr>
            <a:r>
              <a:rPr lang="en-US" dirty="0" smtClean="0">
                <a:latin typeface="Times New Roman" pitchFamily="18" charset="0"/>
                <a:cs typeface="Times New Roman" pitchFamily="18" charset="0"/>
              </a:rPr>
              <a:t>         After confirming their Nationality, DSW discuss with</a:t>
            </a:r>
          </a:p>
          <a:p>
            <a:pPr marL="115888" lvl="1" indent="-1588" algn="just">
              <a:spcBef>
                <a:spcPct val="50000"/>
              </a:spcBef>
              <a:buClr>
                <a:schemeClr val="accent2"/>
              </a:buClr>
              <a:buNone/>
            </a:pPr>
            <a:r>
              <a:rPr lang="en-US" dirty="0" smtClean="0">
                <a:latin typeface="Times New Roman" pitchFamily="18" charset="0"/>
                <a:cs typeface="Times New Roman" pitchFamily="18" charset="0"/>
              </a:rPr>
              <a:t>           Thailand DSDW to setup the date, time and place between</a:t>
            </a:r>
          </a:p>
          <a:p>
            <a:pPr marL="115888" lvl="1" indent="-1588" algn="just">
              <a:spcBef>
                <a:spcPct val="50000"/>
              </a:spcBef>
              <a:buClr>
                <a:schemeClr val="accent2"/>
              </a:buClr>
              <a:buNone/>
            </a:pPr>
            <a:r>
              <a:rPr lang="en-US" dirty="0" smtClean="0">
                <a:latin typeface="Times New Roman" pitchFamily="18" charset="0"/>
                <a:cs typeface="Times New Roman" pitchFamily="18" charset="0"/>
              </a:rPr>
              <a:t>           the two sides for repatriation</a:t>
            </a:r>
          </a:p>
          <a:p>
            <a:pPr marL="115888" lvl="1" indent="-1588" algn="just">
              <a:spcBef>
                <a:spcPct val="50000"/>
              </a:spcBef>
              <a:buClr>
                <a:schemeClr val="accent2"/>
              </a:buClr>
            </a:pPr>
            <a:r>
              <a:rPr lang="en-US" dirty="0" smtClean="0">
                <a:latin typeface="Times New Roman" pitchFamily="18" charset="0"/>
                <a:cs typeface="Times New Roman" pitchFamily="18" charset="0"/>
              </a:rPr>
              <a:t>         Transferring the victims at </a:t>
            </a:r>
            <a:r>
              <a:rPr lang="en-US" dirty="0" err="1" smtClean="0">
                <a:latin typeface="Times New Roman" pitchFamily="18" charset="0"/>
                <a:cs typeface="Times New Roman" pitchFamily="18" charset="0"/>
              </a:rPr>
              <a:t>Myawaddy-Maesok</a:t>
            </a:r>
            <a:r>
              <a:rPr lang="en-US" dirty="0" smtClean="0">
                <a:latin typeface="Times New Roman" pitchFamily="18" charset="0"/>
                <a:cs typeface="Times New Roman" pitchFamily="18" charset="0"/>
              </a:rPr>
              <a:t> checkpoint      </a:t>
            </a:r>
          </a:p>
          <a:p>
            <a:pPr marL="115888" lvl="1" indent="-1588" algn="just">
              <a:spcBef>
                <a:spcPct val="50000"/>
              </a:spcBef>
              <a:buClr>
                <a:schemeClr val="accent2"/>
              </a:buClr>
              <a:buNone/>
            </a:pPr>
            <a:r>
              <a:rPr lang="en-US" dirty="0" smtClean="0">
                <a:latin typeface="Times New Roman" pitchFamily="18" charset="0"/>
                <a:cs typeface="Times New Roman" pitchFamily="18" charset="0"/>
              </a:rPr>
              <a:t>           by both sides accompanied with local authorities, </a:t>
            </a:r>
            <a:r>
              <a:rPr lang="en-US" dirty="0" err="1" smtClean="0">
                <a:latin typeface="Times New Roman" pitchFamily="18" charset="0"/>
                <a:cs typeface="Times New Roman" pitchFamily="18" charset="0"/>
              </a:rPr>
              <a:t>Tachilick</a:t>
            </a:r>
            <a:r>
              <a:rPr lang="en-US" dirty="0" smtClean="0">
                <a:latin typeface="Times New Roman" pitchFamily="18" charset="0"/>
                <a:cs typeface="Times New Roman" pitchFamily="18" charset="0"/>
              </a:rPr>
              <a:t>,      </a:t>
            </a:r>
          </a:p>
          <a:p>
            <a:pPr marL="115888" lvl="1" indent="-1588" algn="just">
              <a:spcBef>
                <a:spcPct val="50000"/>
              </a:spcBef>
              <a:buClr>
                <a:schemeClr val="accent2"/>
              </a:buCl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Maisai</a:t>
            </a:r>
            <a:r>
              <a:rPr lang="en-US" dirty="0" smtClean="0">
                <a:latin typeface="Times New Roman" pitchFamily="18" charset="0"/>
                <a:cs typeface="Times New Roman" pitchFamily="18" charset="0"/>
              </a:rPr>
              <a:t> Check Point</a:t>
            </a:r>
          </a:p>
          <a:p>
            <a:pPr marL="115888" lvl="1" indent="-1588" algn="just">
              <a:spcBef>
                <a:spcPct val="50000"/>
              </a:spcBef>
              <a:buClr>
                <a:schemeClr val="accent2"/>
              </a:buClr>
              <a:buNone/>
            </a:pPr>
            <a:r>
              <a:rPr lang="en-US" dirty="0" smtClean="0">
                <a:latin typeface="Times New Roman" pitchFamily="18" charset="0"/>
                <a:cs typeface="Times New Roman" pitchFamily="18" charset="0"/>
              </a:rPr>
              <a:t>           MWAF, UNICEF, W.V, SC, IOM and other related    </a:t>
            </a:r>
          </a:p>
          <a:p>
            <a:pPr marL="115888" lvl="1" indent="-1588" algn="just">
              <a:spcBef>
                <a:spcPct val="50000"/>
              </a:spcBef>
              <a:buClr>
                <a:schemeClr val="accent2"/>
              </a:buClr>
              <a:buNone/>
            </a:pPr>
            <a:r>
              <a:rPr lang="en-US" dirty="0" smtClean="0">
                <a:latin typeface="Times New Roman" pitchFamily="18" charset="0"/>
                <a:cs typeface="Times New Roman" pitchFamily="18" charset="0"/>
              </a:rPr>
              <a:t>           organizations.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85800"/>
            <a:ext cx="8991600" cy="1200329"/>
          </a:xfrm>
          <a:prstGeom prst="rect">
            <a:avLst/>
          </a:prstGeom>
        </p:spPr>
        <p:txBody>
          <a:bodyPr wrap="square">
            <a:spAutoFit/>
          </a:bodyPr>
          <a:lstStyle/>
          <a:p>
            <a:pPr algn="ctr"/>
            <a:r>
              <a:rPr lang="en-US" sz="36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Temporary Shelter Stay Services to Trafficked Victims</a:t>
            </a:r>
            <a:endParaRPr lang="en-GB" sz="3600" b="1" i="1" dirty="0">
              <a:solidFill>
                <a:schemeClr val="tx2">
                  <a:lumMod val="50000"/>
                </a:schemeClr>
              </a:solidFill>
              <a:effectLst>
                <a:outerShdw blurRad="38100" dist="38100" dir="2700000" algn="tl">
                  <a:srgbClr val="000000">
                    <a:alpha val="43137"/>
                  </a:srgbClr>
                </a:outerShdw>
              </a:effectLst>
            </a:endParaRPr>
          </a:p>
        </p:txBody>
      </p:sp>
      <p:sp>
        <p:nvSpPr>
          <p:cNvPr id="3" name="Rectangle 2"/>
          <p:cNvSpPr/>
          <p:nvPr/>
        </p:nvSpPr>
        <p:spPr>
          <a:xfrm>
            <a:off x="228600" y="2286000"/>
            <a:ext cx="8686800" cy="3621441"/>
          </a:xfrm>
          <a:prstGeom prst="rect">
            <a:avLst/>
          </a:prstGeom>
        </p:spPr>
        <p:txBody>
          <a:bodyPr wrap="square">
            <a:spAutoFit/>
          </a:bodyPr>
          <a:lstStyle/>
          <a:p>
            <a:pPr marL="747713" indent="-512763">
              <a:lnSpc>
                <a:spcPct val="150000"/>
              </a:lnSpc>
              <a:buFont typeface="Wingdings" pitchFamily="2" charset="2"/>
              <a:buChar char="§"/>
            </a:pPr>
            <a:r>
              <a:rPr lang="en-US" sz="2600" dirty="0" smtClean="0">
                <a:latin typeface="Times New Roman" pitchFamily="18" charset="0"/>
                <a:cs typeface="Times New Roman" pitchFamily="18" charset="0"/>
              </a:rPr>
              <a:t>Vocational Training Centers for Women in Yangon,                  Mandalay </a:t>
            </a:r>
            <a:r>
              <a:rPr lang="en-US" sz="2600" dirty="0" err="1" smtClean="0">
                <a:latin typeface="Times New Roman" pitchFamily="18" charset="0"/>
                <a:cs typeface="Times New Roman" pitchFamily="18" charset="0"/>
              </a:rPr>
              <a:t>Mawlamyine</a:t>
            </a:r>
            <a:r>
              <a:rPr lang="en-US" sz="2600" dirty="0" smtClean="0">
                <a:latin typeface="Times New Roman" pitchFamily="18" charset="0"/>
                <a:cs typeface="Times New Roman" pitchFamily="18" charset="0"/>
              </a:rPr>
              <a:t> and </a:t>
            </a:r>
            <a:r>
              <a:rPr lang="en-US" sz="2600" dirty="0" err="1" smtClean="0">
                <a:latin typeface="Times New Roman" pitchFamily="18" charset="0"/>
                <a:cs typeface="Times New Roman" pitchFamily="18" charset="0"/>
              </a:rPr>
              <a:t>Kyainge</a:t>
            </a:r>
            <a:r>
              <a:rPr lang="en-US" sz="2600" dirty="0" smtClean="0">
                <a:latin typeface="Times New Roman" pitchFamily="18" charset="0"/>
                <a:cs typeface="Times New Roman" pitchFamily="18" charset="0"/>
              </a:rPr>
              <a:t> Tong</a:t>
            </a:r>
          </a:p>
          <a:p>
            <a:pPr marL="747713" indent="-512763">
              <a:lnSpc>
                <a:spcPct val="150000"/>
              </a:lnSpc>
              <a:buFont typeface="Wingdings" pitchFamily="2" charset="2"/>
              <a:buChar char="§"/>
            </a:pPr>
            <a:r>
              <a:rPr lang="en-US" sz="2600" dirty="0" smtClean="0">
                <a:latin typeface="Times New Roman" pitchFamily="18" charset="0"/>
                <a:cs typeface="Times New Roman" pitchFamily="18" charset="0"/>
              </a:rPr>
              <a:t>Temporary Shelter in Muse for Trafficked Victims from China</a:t>
            </a:r>
          </a:p>
          <a:p>
            <a:pPr marL="747713" indent="-512763">
              <a:lnSpc>
                <a:spcPct val="150000"/>
              </a:lnSpc>
              <a:buFont typeface="Wingdings" pitchFamily="2" charset="2"/>
              <a:buChar char="§"/>
            </a:pPr>
            <a:r>
              <a:rPr lang="en-US" sz="2600" dirty="0" smtClean="0">
                <a:latin typeface="Times New Roman" pitchFamily="18" charset="0"/>
                <a:cs typeface="Times New Roman" pitchFamily="18" charset="0"/>
              </a:rPr>
              <a:t>Provide for basic needs-shelter, food, medical and psycho-social support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r>
              <a:rPr lang="en-US" sz="36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Rehabilitation  Services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752600"/>
            <a:ext cx="8610600" cy="5105400"/>
          </a:xfrm>
        </p:spPr>
        <p:txBody>
          <a:bodyPr>
            <a:normAutofit/>
          </a:bodyPr>
          <a:lstStyle/>
          <a:p>
            <a:pPr>
              <a:buNone/>
            </a:pPr>
            <a:r>
              <a:rPr lang="en-US" sz="2200" dirty="0" smtClean="0"/>
              <a:t>    Taking care of them at DSW shelter to provide knowledge and skills by respective organization including;</a:t>
            </a:r>
          </a:p>
          <a:p>
            <a:pPr>
              <a:buFont typeface="Wingdings" pitchFamily="2" charset="2"/>
              <a:buChar char="§"/>
            </a:pPr>
            <a:r>
              <a:rPr lang="en-US" sz="2200" dirty="0" smtClean="0"/>
              <a:t>Knowledge about trafficking in persons by Anti-trafficking Task Force</a:t>
            </a:r>
          </a:p>
          <a:p>
            <a:pPr>
              <a:buFont typeface="Wingdings" pitchFamily="2" charset="2"/>
              <a:buChar char="§"/>
            </a:pPr>
            <a:r>
              <a:rPr lang="en-US" sz="2200" dirty="0" smtClean="0"/>
              <a:t>Social counseling and solving social problem by DSW</a:t>
            </a:r>
          </a:p>
          <a:p>
            <a:pPr>
              <a:buFont typeface="Wingdings" pitchFamily="2" charset="2"/>
              <a:buChar char="§"/>
            </a:pPr>
            <a:r>
              <a:rPr lang="en-US" sz="2200" dirty="0" smtClean="0"/>
              <a:t>Knowledge about Myanmar’s traditional culture by MWAF</a:t>
            </a:r>
          </a:p>
          <a:p>
            <a:pPr>
              <a:buFont typeface="Wingdings" pitchFamily="2" charset="2"/>
              <a:buChar char="§"/>
            </a:pPr>
            <a:r>
              <a:rPr lang="en-US" sz="2200" dirty="0" smtClean="0"/>
              <a:t>Vocational training by DSW</a:t>
            </a:r>
          </a:p>
          <a:p>
            <a:pPr>
              <a:buFont typeface="Wingdings" pitchFamily="2" charset="2"/>
              <a:buChar char="§"/>
            </a:pPr>
            <a:r>
              <a:rPr lang="en-US" sz="2200" dirty="0" smtClean="0"/>
              <a:t>To issue National Registration Card for needy victims,</a:t>
            </a:r>
          </a:p>
          <a:p>
            <a:pPr>
              <a:buFont typeface="Wingdings" pitchFamily="2" charset="2"/>
              <a:buChar char="§"/>
            </a:pPr>
            <a:r>
              <a:rPr lang="en-US" sz="2200" dirty="0" smtClean="0"/>
              <a:t>Knowledge about Immigration Law &amp; Regulation by Department of Immigration and Registration.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828800"/>
            <a:ext cx="8686800" cy="2893100"/>
          </a:xfrm>
          <a:prstGeom prst="rect">
            <a:avLst/>
          </a:prstGeom>
        </p:spPr>
        <p:txBody>
          <a:bodyPr wrap="square">
            <a:spAutoFit/>
          </a:bodyPr>
          <a:lstStyle/>
          <a:p>
            <a:pPr marL="914400" indent="-457200" algn="just">
              <a:spcBef>
                <a:spcPct val="50000"/>
              </a:spcBef>
              <a:buFont typeface="Wingdings" pitchFamily="2" charset="2"/>
              <a:buChar char="v"/>
            </a:pPr>
            <a:r>
              <a:rPr lang="en-US" sz="2600" dirty="0" smtClean="0">
                <a:latin typeface="Times New Roman" pitchFamily="18" charset="0"/>
                <a:cs typeface="Times New Roman" pitchFamily="18" charset="0"/>
              </a:rPr>
              <a:t>knowledge about labor Law by Department of Labor</a:t>
            </a:r>
          </a:p>
          <a:p>
            <a:pPr marL="914400" indent="-457200" algn="just">
              <a:spcBef>
                <a:spcPct val="50000"/>
              </a:spcBef>
              <a:buFont typeface="Wingdings" pitchFamily="2" charset="2"/>
              <a:buChar char="v"/>
            </a:pPr>
            <a:r>
              <a:rPr lang="en-US" sz="2600" dirty="0" smtClean="0">
                <a:latin typeface="Times New Roman" pitchFamily="18" charset="0"/>
                <a:cs typeface="Times New Roman" pitchFamily="18" charset="0"/>
              </a:rPr>
              <a:t>Medical Check-up and HIV testing by the consent of victims by Department of Health</a:t>
            </a:r>
          </a:p>
          <a:p>
            <a:pPr marL="914400" indent="-457200" algn="just">
              <a:spcBef>
                <a:spcPct val="50000"/>
              </a:spcBef>
              <a:buFont typeface="Wingdings" pitchFamily="2" charset="2"/>
              <a:buChar char="v"/>
            </a:pPr>
            <a:r>
              <a:rPr lang="en-US" sz="2600" dirty="0" smtClean="0">
                <a:latin typeface="Times New Roman" pitchFamily="18" charset="0"/>
                <a:cs typeface="Times New Roman" pitchFamily="18" charset="0"/>
              </a:rPr>
              <a:t>While the victims received temporary care at the training schools DSW staffs and concerned agencies confirmed  their address and tried  to contact their family</a:t>
            </a:r>
            <a:endParaRPr lang="en-GB"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743712"/>
          </a:xfrm>
        </p:spPr>
        <p:txBody>
          <a:bodyPr>
            <a:normAutofit/>
          </a:bodyPr>
          <a:lstStyle/>
          <a:p>
            <a:r>
              <a:rPr lang="en-GB" sz="36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R&amp;R CHALLENGES IN MYANMAR</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534400" cy="4724400"/>
          </a:xfrm>
        </p:spPr>
        <p:txBody>
          <a:bodyPr>
            <a:normAutofit/>
          </a:bodyPr>
          <a:lstStyle/>
          <a:p>
            <a:pPr>
              <a:buNone/>
            </a:pPr>
            <a:r>
              <a:rPr lang="en-US" sz="2400" dirty="0" smtClean="0">
                <a:latin typeface="Times New Roman" pitchFamily="18" charset="0"/>
                <a:cs typeface="Times New Roman" pitchFamily="18" charset="0"/>
              </a:rPr>
              <a:t>The main R&amp;R challenge remains successful reintegration.</a:t>
            </a:r>
          </a:p>
          <a:p>
            <a:pPr>
              <a:buNone/>
            </a:pPr>
            <a:r>
              <a:rPr lang="en-US" sz="2400" dirty="0" smtClean="0">
                <a:latin typeface="Times New Roman" pitchFamily="18" charset="0"/>
                <a:cs typeface="Times New Roman" pitchFamily="18" charset="0"/>
              </a:rPr>
              <a:t>Challenges include;</a:t>
            </a:r>
          </a:p>
          <a:p>
            <a:pPr>
              <a:buFont typeface="Wingdings" pitchFamily="2" charset="2"/>
              <a:buChar char="§"/>
            </a:pPr>
            <a:r>
              <a:rPr lang="en-US" sz="2400" dirty="0" smtClean="0">
                <a:solidFill>
                  <a:schemeClr val="tx2">
                    <a:lumMod val="50000"/>
                  </a:schemeClr>
                </a:solidFill>
                <a:latin typeface="Times New Roman" pitchFamily="18" charset="0"/>
                <a:cs typeface="Times New Roman" pitchFamily="18" charset="0"/>
              </a:rPr>
              <a:t>Geography:</a:t>
            </a:r>
            <a:r>
              <a:rPr lang="en-US" sz="2400" dirty="0" smtClean="0">
                <a:latin typeface="Times New Roman" pitchFamily="18" charset="0"/>
                <a:cs typeface="Times New Roman" pitchFamily="18" charset="0"/>
              </a:rPr>
              <a:t> The spread and remoteness of victims’ home villages in Myanmar means that many victims return home without full reintegration support.</a:t>
            </a:r>
          </a:p>
          <a:p>
            <a:pPr>
              <a:buFont typeface="Wingdings" pitchFamily="2" charset="2"/>
              <a:buChar char="§"/>
            </a:pPr>
            <a:r>
              <a:rPr lang="en-US" sz="2400" dirty="0" smtClean="0">
                <a:solidFill>
                  <a:schemeClr val="tx2">
                    <a:lumMod val="50000"/>
                  </a:schemeClr>
                </a:solidFill>
                <a:latin typeface="Times New Roman" pitchFamily="18" charset="0"/>
                <a:cs typeface="Times New Roman" pitchFamily="18" charset="0"/>
              </a:rPr>
              <a:t>Financial Resources: </a:t>
            </a:r>
            <a:r>
              <a:rPr lang="en-US" sz="2400" dirty="0" smtClean="0">
                <a:latin typeface="Times New Roman" pitchFamily="18" charset="0"/>
                <a:cs typeface="Times New Roman" pitchFamily="18" charset="0"/>
              </a:rPr>
              <a:t>While financial resources for reintegration support are available, they are generally insufficient to meet the needs of All returnees. Funding sometimes comes with geographic restrictions on where it can be spent.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90600"/>
            <a:ext cx="8763000" cy="4139595"/>
          </a:xfrm>
          <a:prstGeom prst="rect">
            <a:avLst/>
          </a:prstGeom>
        </p:spPr>
        <p:txBody>
          <a:bodyPr wrap="square">
            <a:spAutoFit/>
          </a:bodyPr>
          <a:lstStyle/>
          <a:p>
            <a:pPr marL="517525" indent="-517525" algn="ctr">
              <a:spcBef>
                <a:spcPct val="50000"/>
              </a:spcBef>
            </a:pPr>
            <a:r>
              <a:rPr lang="en-US" sz="3600" b="1" i="1" dirty="0" smtClean="0">
                <a:solidFill>
                  <a:schemeClr val="tx2">
                    <a:lumMod val="50000"/>
                  </a:schemeClr>
                </a:solidFill>
                <a:latin typeface="Times New Roman" pitchFamily="18" charset="0"/>
                <a:cs typeface="Times New Roman" pitchFamily="18" charset="0"/>
              </a:rPr>
              <a:t>Reintegration Services</a:t>
            </a:r>
          </a:p>
          <a:p>
            <a:pPr marL="517525" indent="-517525">
              <a:spcBef>
                <a:spcPct val="50000"/>
              </a:spcBef>
            </a:pPr>
            <a:endParaRPr lang="en-US" sz="2800" dirty="0" smtClean="0">
              <a:latin typeface="Times New Roman" pitchFamily="18" charset="0"/>
              <a:cs typeface="Times New Roman" pitchFamily="18" charset="0"/>
            </a:endParaRPr>
          </a:p>
          <a:p>
            <a:pPr marL="517525" indent="-517525" algn="just">
              <a:spcBef>
                <a:spcPct val="50000"/>
              </a:spcBef>
              <a:buFont typeface="Wingdings" pitchFamily="2" charset="2"/>
              <a:buChar char="§"/>
            </a:pPr>
            <a:r>
              <a:rPr lang="en-US" sz="2600" dirty="0" smtClean="0">
                <a:latin typeface="Times New Roman" pitchFamily="18" charset="0"/>
                <a:cs typeface="Times New Roman" pitchFamily="18" charset="0"/>
              </a:rPr>
              <a:t>Temporary stay in DSW shelter, victims were repatriated to their families with the collaboration of Department of Social Welfare, Myanmar Women Affairs Federation INGOs and local authorities.</a:t>
            </a:r>
          </a:p>
          <a:p>
            <a:pPr marL="517525" indent="-517525" algn="just">
              <a:spcBef>
                <a:spcPct val="50000"/>
              </a:spcBef>
              <a:buFont typeface="Wingdings" pitchFamily="2" charset="2"/>
              <a:buChar char="§"/>
            </a:pPr>
            <a:r>
              <a:rPr lang="en-US" sz="2600" dirty="0" smtClean="0">
                <a:latin typeface="Times New Roman" pitchFamily="18" charset="0"/>
                <a:cs typeface="Times New Roman" pitchFamily="18" charset="0"/>
              </a:rPr>
              <a:t>Victims were provided some financial support and material by MWAF, local authorities and UN,INGOs.</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686800" cy="5601533"/>
          </a:xfrm>
          <a:prstGeom prst="rect">
            <a:avLst/>
          </a:prstGeom>
        </p:spPr>
        <p:txBody>
          <a:bodyPr wrap="square">
            <a:spAutoFit/>
          </a:bodyPr>
          <a:lstStyle/>
          <a:p>
            <a:pPr marL="808038" indent="-808038" algn="ctr">
              <a:spcBef>
                <a:spcPct val="50000"/>
              </a:spcBef>
            </a:pPr>
            <a:r>
              <a:rPr lang="en-US" sz="36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Government Departments</a:t>
            </a:r>
          </a:p>
          <a:p>
            <a:pPr marL="808038" indent="-808038">
              <a:spcBef>
                <a:spcPct val="50000"/>
              </a:spcBef>
            </a:pPr>
            <a:endParaRPr lang="en-US" sz="2800" dirty="0" smtClean="0">
              <a:latin typeface="Times New Roman" pitchFamily="18" charset="0"/>
              <a:cs typeface="Times New Roman" pitchFamily="18" charset="0"/>
            </a:endParaRPr>
          </a:p>
          <a:p>
            <a:pPr marL="808038" indent="-808038">
              <a:spcBef>
                <a:spcPct val="50000"/>
              </a:spcBef>
            </a:pPr>
            <a:r>
              <a:rPr lang="en-US" sz="2800" dirty="0" smtClean="0">
                <a:latin typeface="Times New Roman" pitchFamily="18" charset="0"/>
                <a:cs typeface="Times New Roman" pitchFamily="18" charset="0"/>
              </a:rPr>
              <a:t>Collaborate with DSW in Protecting trafficked victims;</a:t>
            </a:r>
          </a:p>
          <a:p>
            <a:pPr marL="808038" indent="-808038">
              <a:spcBef>
                <a:spcPct val="50000"/>
              </a:spcBef>
              <a:buFont typeface="Wingdings" pitchFamily="2" charset="2"/>
              <a:buChar char="§"/>
            </a:pPr>
            <a:r>
              <a:rPr lang="en-US" sz="2800" dirty="0" smtClean="0">
                <a:latin typeface="Times New Roman" pitchFamily="18" charset="0"/>
                <a:cs typeface="Times New Roman" pitchFamily="18" charset="0"/>
              </a:rPr>
              <a:t> Ministry of Home Affairs</a:t>
            </a:r>
          </a:p>
          <a:p>
            <a:pPr marL="808038" indent="-808038">
              <a:spcBef>
                <a:spcPct val="50000"/>
              </a:spcBef>
              <a:buFont typeface="Wingdings" pitchFamily="2" charset="2"/>
              <a:buChar char="§"/>
            </a:pPr>
            <a:r>
              <a:rPr lang="en-US" sz="2800" dirty="0" smtClean="0">
                <a:latin typeface="Times New Roman" pitchFamily="18" charset="0"/>
                <a:cs typeface="Times New Roman" pitchFamily="18" charset="0"/>
              </a:rPr>
              <a:t> Ministry of Foreign Affairs</a:t>
            </a:r>
          </a:p>
          <a:p>
            <a:pPr marL="808038" indent="-808038">
              <a:spcBef>
                <a:spcPct val="50000"/>
              </a:spcBef>
              <a:buFont typeface="Wingdings" pitchFamily="2" charset="2"/>
              <a:buChar char="§"/>
            </a:pPr>
            <a:r>
              <a:rPr lang="en-US" sz="2800" dirty="0" smtClean="0">
                <a:latin typeface="Times New Roman" pitchFamily="18" charset="0"/>
                <a:cs typeface="Times New Roman" pitchFamily="18" charset="0"/>
              </a:rPr>
              <a:t>Department of Immigration and National  Registration</a:t>
            </a:r>
          </a:p>
          <a:p>
            <a:pPr marL="808038" indent="-808038">
              <a:spcBef>
                <a:spcPct val="50000"/>
              </a:spcBef>
              <a:buFont typeface="Wingdings" pitchFamily="2" charset="2"/>
              <a:buChar char="§"/>
            </a:pPr>
            <a:r>
              <a:rPr lang="en-US" sz="2800" dirty="0" smtClean="0">
                <a:latin typeface="Times New Roman" pitchFamily="18" charset="0"/>
                <a:cs typeface="Times New Roman" pitchFamily="18" charset="0"/>
              </a:rPr>
              <a:t>General Administration Department</a:t>
            </a:r>
          </a:p>
          <a:p>
            <a:pPr marL="808038" indent="-808038">
              <a:spcBef>
                <a:spcPct val="50000"/>
              </a:spcBef>
              <a:buFont typeface="Wingdings" pitchFamily="2" charset="2"/>
              <a:buChar char="§"/>
            </a:pPr>
            <a:r>
              <a:rPr lang="en-US" sz="2800" dirty="0" smtClean="0">
                <a:latin typeface="Times New Roman" pitchFamily="18" charset="0"/>
                <a:cs typeface="Times New Roman" pitchFamily="18" charset="0"/>
              </a:rPr>
              <a:t>Department of Health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839200" cy="1262653"/>
          </a:xfrm>
          <a:prstGeom prst="rect">
            <a:avLst/>
          </a:prstGeom>
        </p:spPr>
        <p:txBody>
          <a:bodyPr wrap="square">
            <a:spAutoFit/>
          </a:bodyPr>
          <a:lstStyle/>
          <a:p>
            <a:pPr marL="625475" indent="-625475">
              <a:spcBef>
                <a:spcPct val="50000"/>
              </a:spcBef>
            </a:pPr>
            <a:endParaRPr lang="en-US" sz="36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marL="625475" indent="-625475">
              <a:lnSpc>
                <a:spcPct val="150000"/>
              </a:lnSpc>
              <a:spcBef>
                <a:spcPct val="50000"/>
              </a:spcBef>
              <a:buFont typeface="Wingdings" pitchFamily="2" charset="2"/>
              <a:buChar char="v"/>
            </a:pPr>
            <a:endParaRPr lang="en-GB"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14400"/>
          </a:xfrm>
        </p:spPr>
        <p:txBody>
          <a:bodyPr>
            <a:normAutofit/>
          </a:bodyPr>
          <a:lstStyle/>
          <a:p>
            <a:r>
              <a:rPr lang="en-GB" sz="36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“R&amp;R ACHIEVEMENTS IN MYANMAR”</a:t>
            </a:r>
            <a:r>
              <a:rPr lang="en-US" sz="36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t>
            </a:r>
            <a:endParaRPr lang="en-GB" sz="3600" b="1" i="1" dirty="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382000" cy="5181600"/>
          </a:xfrm>
        </p:spPr>
        <p:txBody>
          <a:bodyPr>
            <a:normAutofit fontScale="32500" lnSpcReduction="20000"/>
          </a:bodyPr>
          <a:lstStyle/>
          <a:p>
            <a:pPr marL="625475" indent="-625475">
              <a:spcBef>
                <a:spcPct val="50000"/>
              </a:spcBef>
            </a:pPr>
            <a:endParaRPr lang="en-US" dirty="0" smtClean="0"/>
          </a:p>
          <a:p>
            <a:pPr algn="just">
              <a:lnSpc>
                <a:spcPct val="150000"/>
              </a:lnSpc>
              <a:spcBef>
                <a:spcPct val="0"/>
              </a:spcBef>
              <a:buNone/>
            </a:pPr>
            <a:r>
              <a:rPr lang="en-GB" sz="3800" dirty="0" smtClean="0">
                <a:latin typeface="Times New Roman" pitchFamily="18" charset="0"/>
                <a:cs typeface="Times New Roman" pitchFamily="18" charset="0"/>
              </a:rPr>
              <a:t>	</a:t>
            </a:r>
            <a:r>
              <a:rPr lang="en-GB" sz="6800" dirty="0" smtClean="0">
                <a:latin typeface="Times New Roman" pitchFamily="18" charset="0"/>
                <a:cs typeface="Times New Roman" pitchFamily="18" charset="0"/>
              </a:rPr>
              <a:t>Overall, the main achievement has been the improved efficiency of the return (</a:t>
            </a:r>
            <a:r>
              <a:rPr lang="en-GB" sz="6800" i="1" dirty="0" smtClean="0">
                <a:latin typeface="Times New Roman" pitchFamily="18" charset="0"/>
                <a:cs typeface="Times New Roman" pitchFamily="18" charset="0"/>
              </a:rPr>
              <a:t>transportation</a:t>
            </a:r>
            <a:r>
              <a:rPr lang="en-GB" sz="6800" dirty="0" smtClean="0">
                <a:latin typeface="Times New Roman" pitchFamily="18" charset="0"/>
                <a:cs typeface="Times New Roman" pitchFamily="18" charset="0"/>
              </a:rPr>
              <a:t>) process.</a:t>
            </a:r>
          </a:p>
          <a:p>
            <a:pPr algn="just">
              <a:lnSpc>
                <a:spcPct val="150000"/>
              </a:lnSpc>
              <a:spcBef>
                <a:spcPct val="0"/>
              </a:spcBef>
              <a:buFontTx/>
              <a:buNone/>
            </a:pPr>
            <a:r>
              <a:rPr lang="en-GB" sz="6800" dirty="0" smtClean="0">
                <a:latin typeface="Times New Roman" pitchFamily="18" charset="0"/>
                <a:cs typeface="Times New Roman" pitchFamily="18" charset="0"/>
              </a:rPr>
              <a:t> </a:t>
            </a:r>
            <a:r>
              <a:rPr lang="en-GB" sz="6800" b="1" dirty="0" smtClean="0">
                <a:solidFill>
                  <a:schemeClr val="tx2">
                    <a:lumMod val="50000"/>
                  </a:schemeClr>
                </a:solidFill>
                <a:latin typeface="Times New Roman" pitchFamily="18" charset="0"/>
                <a:cs typeface="Times New Roman" pitchFamily="18" charset="0"/>
              </a:rPr>
              <a:t>Improved bilateral coordination with Thailand: </a:t>
            </a:r>
          </a:p>
          <a:p>
            <a:pPr algn="just">
              <a:lnSpc>
                <a:spcPct val="150000"/>
              </a:lnSpc>
              <a:spcBef>
                <a:spcPct val="0"/>
              </a:spcBef>
              <a:buFont typeface="Wingdings" pitchFamily="2" charset="2"/>
              <a:buChar char="v"/>
            </a:pPr>
            <a:r>
              <a:rPr lang="en-GB" sz="6800" dirty="0" smtClean="0">
                <a:latin typeface="Times New Roman" pitchFamily="18" charset="0"/>
                <a:cs typeface="Times New Roman" pitchFamily="18" charset="0"/>
              </a:rPr>
              <a:t>12 successful bilateral Case Management Meetings between      </a:t>
            </a:r>
          </a:p>
          <a:p>
            <a:pPr algn="just">
              <a:lnSpc>
                <a:spcPct val="150000"/>
              </a:lnSpc>
              <a:spcBef>
                <a:spcPct val="0"/>
              </a:spcBef>
              <a:buNone/>
            </a:pPr>
            <a:r>
              <a:rPr lang="en-GB" sz="6800" dirty="0" smtClean="0">
                <a:latin typeface="Times New Roman" pitchFamily="18" charset="0"/>
                <a:cs typeface="Times New Roman" pitchFamily="18" charset="0"/>
              </a:rPr>
              <a:t>	Myanmar and Thailand. </a:t>
            </a:r>
          </a:p>
          <a:p>
            <a:pPr algn="just">
              <a:lnSpc>
                <a:spcPct val="150000"/>
              </a:lnSpc>
              <a:spcBef>
                <a:spcPct val="0"/>
              </a:spcBef>
              <a:buFont typeface="Wingdings" pitchFamily="2" charset="2"/>
              <a:buChar char="v"/>
            </a:pPr>
            <a:r>
              <a:rPr lang="en-GB" sz="6800" dirty="0" smtClean="0">
                <a:latin typeface="Times New Roman" pitchFamily="18" charset="0"/>
                <a:cs typeface="Times New Roman" pitchFamily="18" charset="0"/>
              </a:rPr>
              <a:t>Regular “Case Worker Visits” organised with Thailand to meet Thai social workers and support victims during the pre-return phase.</a:t>
            </a:r>
          </a:p>
          <a:p>
            <a:pPr algn="just">
              <a:lnSpc>
                <a:spcPct val="150000"/>
              </a:lnSpc>
              <a:spcBef>
                <a:spcPct val="0"/>
              </a:spcBef>
              <a:buFont typeface="Wingdings" pitchFamily="2" charset="2"/>
              <a:buChar char="v"/>
            </a:pPr>
            <a:r>
              <a:rPr lang="en-GB" sz="6800" dirty="0" smtClean="0">
                <a:latin typeface="Times New Roman" pitchFamily="18" charset="0"/>
                <a:cs typeface="Times New Roman" pitchFamily="18" charset="0"/>
              </a:rPr>
              <a:t>Regular “R&amp;R Operational Meetings” between DSW and agencies/orgs to plan for each repatriation.  </a:t>
            </a:r>
          </a:p>
          <a:p>
            <a:pPr algn="just">
              <a:lnSpc>
                <a:spcPct val="150000"/>
              </a:lnSpc>
              <a:spcBef>
                <a:spcPct val="0"/>
              </a:spcBef>
              <a:buFont typeface="Wingdings" pitchFamily="2" charset="2"/>
              <a:buChar char="v"/>
            </a:pPr>
            <a:r>
              <a:rPr lang="en-GB" sz="6800" dirty="0" smtClean="0">
                <a:latin typeface="Times New Roman" pitchFamily="18" charset="0"/>
                <a:cs typeface="Times New Roman" pitchFamily="18" charset="0"/>
              </a:rPr>
              <a:t>Returns from Thailand occurring more regularly and faster. </a:t>
            </a:r>
          </a:p>
          <a:p>
            <a:endParaRPr lang="en-GB" sz="6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ja-JP" b="1" i="1" dirty="0" smtClean="0">
                <a:solidFill>
                  <a:schemeClr val="accent3"/>
                </a:solidFill>
                <a:effectLst>
                  <a:outerShdw blurRad="38100" dist="38100" dir="2700000" algn="tl">
                    <a:srgbClr val="000000">
                      <a:alpha val="43137"/>
                    </a:srgbClr>
                  </a:outerShdw>
                </a:effectLst>
                <a:latin typeface="Times New Roman" pitchFamily="18" charset="0"/>
                <a:ea typeface="MS PGothic" pitchFamily="34" charset="-128"/>
              </a:rPr>
              <a:t>Law </a:t>
            </a:r>
            <a:r>
              <a:rPr lang="en-US" altLang="ja-JP" sz="4000" b="1" i="1" dirty="0" smtClean="0">
                <a:solidFill>
                  <a:schemeClr val="accent3"/>
                </a:solidFill>
                <a:effectLst>
                  <a:outerShdw blurRad="38100" dist="38100" dir="2700000" algn="tl">
                    <a:srgbClr val="000000">
                      <a:alpha val="43137"/>
                    </a:srgbClr>
                  </a:outerShdw>
                </a:effectLst>
                <a:latin typeface="Times New Roman" pitchFamily="18" charset="0"/>
                <a:ea typeface="MS PGothic" pitchFamily="34" charset="-128"/>
              </a:rPr>
              <a:t>and</a:t>
            </a:r>
            <a:r>
              <a:rPr lang="en-US" altLang="ja-JP" b="1" i="1" dirty="0" smtClean="0">
                <a:solidFill>
                  <a:schemeClr val="accent3"/>
                </a:solidFill>
                <a:effectLst>
                  <a:outerShdw blurRad="38100" dist="38100" dir="2700000" algn="tl">
                    <a:srgbClr val="000000">
                      <a:alpha val="43137"/>
                    </a:srgbClr>
                  </a:outerShdw>
                </a:effectLst>
                <a:latin typeface="Times New Roman" pitchFamily="18" charset="0"/>
                <a:ea typeface="MS PGothic" pitchFamily="34" charset="-128"/>
              </a:rPr>
              <a:t> Mechanism</a:t>
            </a:r>
            <a:r>
              <a:rPr lang="en-US" altLang="ja-JP" dirty="0" smtClean="0">
                <a:latin typeface="Times New Roman" pitchFamily="18" charset="0"/>
                <a:ea typeface="MS PGothic" pitchFamily="34" charset="-128"/>
              </a:rPr>
              <a:t/>
            </a:r>
            <a:br>
              <a:rPr lang="en-US" altLang="ja-JP" dirty="0" smtClean="0">
                <a:latin typeface="Times New Roman" pitchFamily="18" charset="0"/>
                <a:ea typeface="MS PGothic" pitchFamily="34" charset="-128"/>
              </a:rPr>
            </a:br>
            <a:endParaRPr lang="en-GB" dirty="0"/>
          </a:p>
        </p:txBody>
      </p:sp>
      <p:sp>
        <p:nvSpPr>
          <p:cNvPr id="3" name="Content Placeholder 2"/>
          <p:cNvSpPr>
            <a:spLocks noGrp="1"/>
          </p:cNvSpPr>
          <p:nvPr>
            <p:ph idx="1"/>
          </p:nvPr>
        </p:nvSpPr>
        <p:spPr>
          <a:xfrm>
            <a:off x="304800" y="1935480"/>
            <a:ext cx="8382000" cy="4389120"/>
          </a:xfrm>
        </p:spPr>
        <p:txBody>
          <a:bodyPr>
            <a:noAutofit/>
          </a:bodyPr>
          <a:lstStyle/>
          <a:p>
            <a:pPr>
              <a:buFont typeface="Wingdings 2" pitchFamily="18" charset="2"/>
              <a:buNone/>
            </a:pPr>
            <a:r>
              <a:rPr lang="en-US" altLang="ja-JP" sz="2400" dirty="0" smtClean="0">
                <a:latin typeface="Times New Roman" pitchFamily="18" charset="0"/>
                <a:ea typeface="MS PGothic" pitchFamily="34" charset="-128"/>
              </a:rPr>
              <a:t>	Trafficking in Persons Law (TIP ) was promulgated on September 13</a:t>
            </a:r>
            <a:r>
              <a:rPr lang="en-US" altLang="ja-JP" sz="2400" baseline="30000" dirty="0" smtClean="0">
                <a:latin typeface="Times New Roman" pitchFamily="18" charset="0"/>
                <a:ea typeface="MS PGothic" pitchFamily="34" charset="-128"/>
              </a:rPr>
              <a:t>th</a:t>
            </a:r>
            <a:r>
              <a:rPr lang="en-US" altLang="ja-JP" sz="2400" dirty="0" smtClean="0">
                <a:latin typeface="Times New Roman" pitchFamily="18" charset="0"/>
                <a:ea typeface="MS PGothic" pitchFamily="34" charset="-128"/>
              </a:rPr>
              <a:t> 2005.</a:t>
            </a:r>
          </a:p>
          <a:p>
            <a:pPr>
              <a:buFont typeface="Wingdings" pitchFamily="2" charset="2"/>
              <a:buChar char="ü"/>
            </a:pPr>
            <a:r>
              <a:rPr lang="en-US" altLang="ja-JP" sz="2400" dirty="0" smtClean="0">
                <a:latin typeface="Times New Roman" pitchFamily="18" charset="0"/>
                <a:ea typeface="MS PGothic" pitchFamily="34" charset="-128"/>
              </a:rPr>
              <a:t>According to TIP Law, Central Body including the following           three Working Groups was formed ;</a:t>
            </a:r>
          </a:p>
          <a:p>
            <a:pPr>
              <a:buFont typeface="Arial" pitchFamily="34" charset="0"/>
              <a:buChar char="•"/>
            </a:pPr>
            <a:r>
              <a:rPr lang="en-US" altLang="ja-JP" sz="2400" dirty="0" smtClean="0">
                <a:latin typeface="Times New Roman" pitchFamily="18" charset="0"/>
                <a:ea typeface="MS PGothic" pitchFamily="34" charset="-128"/>
              </a:rPr>
              <a:t>	Working  group on Prevention of Trafficking in Person  </a:t>
            </a:r>
          </a:p>
          <a:p>
            <a:pPr>
              <a:buNone/>
            </a:pPr>
            <a:r>
              <a:rPr lang="en-US" altLang="ja-JP" sz="2400" dirty="0" smtClean="0">
                <a:latin typeface="Times New Roman" pitchFamily="18" charset="0"/>
                <a:ea typeface="MS PGothic" pitchFamily="34" charset="-128"/>
              </a:rPr>
              <a:t>            and protection of Trafficked Victims 	</a:t>
            </a:r>
          </a:p>
          <a:p>
            <a:pPr>
              <a:buFont typeface="Arial" pitchFamily="34" charset="0"/>
              <a:buChar char="•"/>
            </a:pPr>
            <a:r>
              <a:rPr lang="en-US" altLang="ja-JP" sz="2400" dirty="0" smtClean="0">
                <a:latin typeface="Times New Roman" pitchFamily="18" charset="0"/>
                <a:ea typeface="MS PGothic" pitchFamily="34" charset="-128"/>
              </a:rPr>
              <a:t>	Working  group on Legal Framework and Prosecuting     </a:t>
            </a:r>
          </a:p>
          <a:p>
            <a:pPr>
              <a:buNone/>
            </a:pPr>
            <a:r>
              <a:rPr lang="en-US" altLang="ja-JP" sz="2400" dirty="0" smtClean="0">
                <a:latin typeface="Times New Roman" pitchFamily="18" charset="0"/>
                <a:ea typeface="MS PGothic" pitchFamily="34" charset="-128"/>
              </a:rPr>
              <a:t>             Measures </a:t>
            </a:r>
          </a:p>
          <a:p>
            <a:pPr>
              <a:buFont typeface="Arial" pitchFamily="34" charset="0"/>
              <a:buChar char="•"/>
            </a:pPr>
            <a:r>
              <a:rPr lang="en-US" altLang="ja-JP" sz="2400" dirty="0" smtClean="0">
                <a:latin typeface="Times New Roman" pitchFamily="18" charset="0"/>
                <a:ea typeface="MS PGothic" pitchFamily="34" charset="-128"/>
              </a:rPr>
              <a:t>	Working  group on Repatriation ,Reintegration and </a:t>
            </a:r>
          </a:p>
          <a:p>
            <a:pPr>
              <a:buNone/>
            </a:pPr>
            <a:r>
              <a:rPr lang="en-US" altLang="ja-JP" sz="2400" dirty="0" smtClean="0">
                <a:latin typeface="Times New Roman" pitchFamily="18" charset="0"/>
                <a:ea typeface="MS PGothic" pitchFamily="34" charset="-128"/>
              </a:rPr>
              <a:t>             Rehabilitation of Trafficked Victims </a:t>
            </a:r>
          </a:p>
          <a:p>
            <a:pPr algn="just"/>
            <a:endParaRPr lang="en-US" altLang="ja-JP" sz="2400" dirty="0" smtClean="0">
              <a:latin typeface="Times New Roman" pitchFamily="18" charset="0"/>
              <a:ea typeface="MS PGothic" pitchFamily="34" charset="-128"/>
            </a:endParaRPr>
          </a:p>
          <a:p>
            <a:endParaRPr lang="en-GB"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27888"/>
          </a:xfrm>
        </p:spPr>
        <p:txBody>
          <a:bodyPr>
            <a:normAutofit fontScale="90000"/>
          </a:bodyPr>
          <a:lstStyle/>
          <a:p>
            <a:r>
              <a:rPr lang="en-GB" sz="40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“R&amp;R ACHIEVEMENTS IN MYANMAR”</a:t>
            </a:r>
            <a:endParaRPr lang="en-GB" b="1" i="1" dirty="0">
              <a:solidFill>
                <a:schemeClr val="tx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76400"/>
            <a:ext cx="8305800" cy="5029200"/>
          </a:xfrm>
        </p:spPr>
        <p:txBody>
          <a:bodyPr>
            <a:noAutofit/>
          </a:bodyPr>
          <a:lstStyle/>
          <a:p>
            <a:pPr marL="0" lvl="1" indent="0" algn="just">
              <a:lnSpc>
                <a:spcPct val="150000"/>
              </a:lnSpc>
              <a:spcBef>
                <a:spcPts val="0"/>
              </a:spcBef>
              <a:defRPr/>
            </a:pPr>
            <a:r>
              <a:rPr lang="en-GB" sz="2200" dirty="0" smtClean="0">
                <a:latin typeface="Times New Roman" pitchFamily="18" charset="0"/>
                <a:cs typeface="Times New Roman" pitchFamily="18" charset="0"/>
              </a:rPr>
              <a:t>    Nationality Confirmation is now  more efficient and timely manner </a:t>
            </a:r>
          </a:p>
          <a:p>
            <a:pPr marL="0" lvl="1" indent="0" algn="just">
              <a:lnSpc>
                <a:spcPct val="150000"/>
              </a:lnSpc>
              <a:spcBef>
                <a:spcPts val="0"/>
              </a:spcBef>
              <a:defRPr/>
            </a:pPr>
            <a:r>
              <a:rPr lang="en-GB" sz="2200" dirty="0" smtClean="0">
                <a:latin typeface="Times New Roman" pitchFamily="18" charset="0"/>
                <a:cs typeface="Times New Roman" pitchFamily="18" charset="0"/>
              </a:rPr>
              <a:t>    Improved bilateral information exchange with Thailand’s DSDW,                                  </a:t>
            </a:r>
          </a:p>
          <a:p>
            <a:pPr marL="0" lvl="1" indent="0" algn="just">
              <a:lnSpc>
                <a:spcPct val="150000"/>
              </a:lnSpc>
              <a:spcBef>
                <a:spcPts val="0"/>
              </a:spcBef>
              <a:buNone/>
              <a:defRPr/>
            </a:pPr>
            <a:r>
              <a:rPr lang="en-GB" sz="2200" dirty="0" smtClean="0">
                <a:latin typeface="Times New Roman" pitchFamily="18" charset="0"/>
                <a:cs typeface="Times New Roman" pitchFamily="18" charset="0"/>
              </a:rPr>
              <a:t>      incl. operationalisation of a “Matrix of Bilateral Victim Data”. </a:t>
            </a:r>
          </a:p>
          <a:p>
            <a:pPr marL="0" lvl="1" indent="0" algn="just">
              <a:lnSpc>
                <a:spcPct val="150000"/>
              </a:lnSpc>
              <a:spcBef>
                <a:spcPts val="0"/>
              </a:spcBef>
              <a:defRPr/>
            </a:pPr>
            <a:r>
              <a:rPr lang="en-GB" sz="2200" dirty="0" smtClean="0">
                <a:latin typeface="Times New Roman" pitchFamily="18" charset="0"/>
                <a:cs typeface="Times New Roman" pitchFamily="18" charset="0"/>
              </a:rPr>
              <a:t>    Formed national SOP committee and agreed on way forward for the        </a:t>
            </a:r>
          </a:p>
          <a:p>
            <a:pPr marL="0" lvl="1" indent="0" algn="just">
              <a:lnSpc>
                <a:spcPct val="150000"/>
              </a:lnSpc>
              <a:spcBef>
                <a:spcPts val="0"/>
              </a:spcBef>
              <a:buNone/>
              <a:defRPr/>
            </a:pPr>
            <a:r>
              <a:rPr lang="en-GB" sz="2200" dirty="0" smtClean="0">
                <a:latin typeface="Times New Roman" pitchFamily="18" charset="0"/>
                <a:cs typeface="Times New Roman" pitchFamily="18" charset="0"/>
              </a:rPr>
              <a:t>      developing of bilateral SOP</a:t>
            </a:r>
          </a:p>
          <a:p>
            <a:pPr algn="just">
              <a:lnSpc>
                <a:spcPct val="150000"/>
              </a:lnSpc>
              <a:spcBef>
                <a:spcPts val="0"/>
              </a:spcBef>
              <a:defRPr/>
            </a:pPr>
            <a:r>
              <a:rPr lang="en-GB" sz="2200" b="1" dirty="0" smtClean="0">
                <a:solidFill>
                  <a:schemeClr val="tx2">
                    <a:lumMod val="50000"/>
                  </a:schemeClr>
                </a:solidFill>
                <a:latin typeface="Times New Roman" pitchFamily="18" charset="0"/>
                <a:cs typeface="Times New Roman" pitchFamily="18" charset="0"/>
              </a:rPr>
              <a:t>Improved bilateral coordination with China: </a:t>
            </a:r>
          </a:p>
          <a:p>
            <a:pPr algn="just">
              <a:lnSpc>
                <a:spcPct val="150000"/>
              </a:lnSpc>
              <a:spcBef>
                <a:spcPts val="0"/>
              </a:spcBef>
              <a:buNone/>
              <a:defRPr/>
            </a:pPr>
            <a:r>
              <a:rPr lang="en-GB" sz="2200" dirty="0" smtClean="0">
                <a:latin typeface="Times New Roman" pitchFamily="18" charset="0"/>
                <a:cs typeface="Times New Roman" pitchFamily="18" charset="0"/>
              </a:rPr>
              <a:t>    Establishment of a border reception shelter and placement of DSW staff in Muse to support victims of trafficking returned from China.</a:t>
            </a:r>
          </a:p>
          <a:p>
            <a:pPr>
              <a:buNone/>
            </a:pPr>
            <a:endParaRPr lang="en-GB" sz="2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GB" sz="36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R&amp;R CHALLENGES IN MYANMAR</a:t>
            </a:r>
            <a:endParaRPr lang="en-GB" sz="3600" b="1" i="1" dirty="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2057400"/>
            <a:ext cx="8229600" cy="4389120"/>
          </a:xfrm>
        </p:spPr>
        <p:txBody>
          <a:bodyPr>
            <a:normAutofit fontScale="25000" lnSpcReduction="20000"/>
          </a:bodyPr>
          <a:lstStyle/>
          <a:p>
            <a:pPr marL="0" indent="0" algn="just">
              <a:lnSpc>
                <a:spcPct val="170000"/>
              </a:lnSpc>
              <a:spcBef>
                <a:spcPts val="0"/>
              </a:spcBef>
              <a:defRPr/>
            </a:pPr>
            <a:r>
              <a:rPr lang="en-GB" sz="9600" b="1" dirty="0" smtClean="0">
                <a:latin typeface="Times New Roman" pitchFamily="18" charset="0"/>
                <a:cs typeface="Times New Roman" pitchFamily="18" charset="0"/>
              </a:rPr>
              <a:t> </a:t>
            </a:r>
            <a:r>
              <a:rPr lang="en-GB" sz="9600" b="1" dirty="0" smtClean="0">
                <a:solidFill>
                  <a:schemeClr val="tx2">
                    <a:lumMod val="50000"/>
                  </a:schemeClr>
                </a:solidFill>
                <a:latin typeface="Times New Roman" pitchFamily="18" charset="0"/>
                <a:cs typeface="Times New Roman" pitchFamily="18" charset="0"/>
              </a:rPr>
              <a:t>Human resources:</a:t>
            </a:r>
            <a:r>
              <a:rPr lang="en-GB" sz="9600" dirty="0" smtClean="0">
                <a:solidFill>
                  <a:schemeClr val="tx2">
                    <a:lumMod val="50000"/>
                  </a:schemeClr>
                </a:solidFill>
                <a:latin typeface="Times New Roman" pitchFamily="18" charset="0"/>
                <a:cs typeface="Times New Roman" pitchFamily="18" charset="0"/>
              </a:rPr>
              <a:t> </a:t>
            </a:r>
            <a:r>
              <a:rPr lang="en-GB" sz="9600" dirty="0" smtClean="0">
                <a:latin typeface="Times New Roman" pitchFamily="18" charset="0"/>
                <a:cs typeface="Times New Roman" pitchFamily="18" charset="0"/>
              </a:rPr>
              <a:t>There is a lack of trained and dedicated   </a:t>
            </a:r>
          </a:p>
          <a:p>
            <a:pPr marL="0" indent="0" algn="just">
              <a:lnSpc>
                <a:spcPct val="170000"/>
              </a:lnSpc>
              <a:spcBef>
                <a:spcPts val="0"/>
              </a:spcBef>
              <a:buNone/>
              <a:defRPr/>
            </a:pPr>
            <a:r>
              <a:rPr lang="en-GB" sz="9600" dirty="0" smtClean="0">
                <a:latin typeface="Times New Roman" pitchFamily="18" charset="0"/>
                <a:cs typeface="Times New Roman" pitchFamily="18" charset="0"/>
              </a:rPr>
              <a:t>    case workers to meet the reintegration needs of all returnees   </a:t>
            </a:r>
          </a:p>
          <a:p>
            <a:pPr marL="0" indent="0" algn="just">
              <a:lnSpc>
                <a:spcPct val="170000"/>
              </a:lnSpc>
              <a:spcBef>
                <a:spcPts val="0"/>
              </a:spcBef>
              <a:buNone/>
              <a:defRPr/>
            </a:pPr>
            <a:r>
              <a:rPr lang="en-GB" sz="9600" dirty="0" smtClean="0">
                <a:latin typeface="Times New Roman" pitchFamily="18" charset="0"/>
                <a:cs typeface="Times New Roman" pitchFamily="18" charset="0"/>
              </a:rPr>
              <a:t>    following their return to Myanmar.</a:t>
            </a:r>
          </a:p>
          <a:p>
            <a:pPr marL="0" indent="0" algn="just">
              <a:lnSpc>
                <a:spcPct val="170000"/>
              </a:lnSpc>
              <a:spcBef>
                <a:spcPts val="0"/>
              </a:spcBef>
              <a:defRPr/>
            </a:pPr>
            <a:r>
              <a:rPr lang="en-GB" sz="9600" b="1" dirty="0" smtClean="0">
                <a:latin typeface="Times New Roman" pitchFamily="18" charset="0"/>
                <a:cs typeface="Times New Roman" pitchFamily="18" charset="0"/>
              </a:rPr>
              <a:t> </a:t>
            </a:r>
            <a:r>
              <a:rPr lang="en-GB" sz="9600" b="1" dirty="0" smtClean="0">
                <a:solidFill>
                  <a:schemeClr val="tx2">
                    <a:lumMod val="50000"/>
                  </a:schemeClr>
                </a:solidFill>
                <a:latin typeface="Times New Roman" pitchFamily="18" charset="0"/>
                <a:cs typeface="Times New Roman" pitchFamily="18" charset="0"/>
              </a:rPr>
              <a:t>Great variety of victims’ experiences of exploitation:</a:t>
            </a:r>
            <a:r>
              <a:rPr lang="en-GB" sz="9600" dirty="0" smtClean="0">
                <a:solidFill>
                  <a:schemeClr val="tx2">
                    <a:lumMod val="50000"/>
                  </a:schemeClr>
                </a:solidFill>
                <a:latin typeface="Times New Roman" pitchFamily="18" charset="0"/>
                <a:cs typeface="Times New Roman" pitchFamily="18" charset="0"/>
              </a:rPr>
              <a:t> </a:t>
            </a:r>
            <a:r>
              <a:rPr lang="en-GB" sz="9600" dirty="0" smtClean="0">
                <a:latin typeface="Times New Roman" pitchFamily="18" charset="0"/>
                <a:cs typeface="Times New Roman" pitchFamily="18" charset="0"/>
              </a:rPr>
              <a:t>This  </a:t>
            </a:r>
          </a:p>
          <a:p>
            <a:pPr marL="0" indent="0" algn="just">
              <a:lnSpc>
                <a:spcPct val="170000"/>
              </a:lnSpc>
              <a:spcBef>
                <a:spcPts val="0"/>
              </a:spcBef>
              <a:buNone/>
              <a:defRPr/>
            </a:pPr>
            <a:r>
              <a:rPr lang="en-GB" sz="9600" dirty="0" smtClean="0">
                <a:latin typeface="Times New Roman" pitchFamily="18" charset="0"/>
                <a:cs typeface="Times New Roman" pitchFamily="18" charset="0"/>
              </a:rPr>
              <a:t>    makes it a challenge to offer individualised care to each victim.  </a:t>
            </a:r>
          </a:p>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8229600" cy="762000"/>
          </a:xfrm>
        </p:spPr>
        <p:txBody>
          <a:bodyPr>
            <a:normAutofit/>
          </a:bodyPr>
          <a:lstStyle/>
          <a:p>
            <a:r>
              <a:rPr lang="en-GB" sz="36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R&amp;R CHALLENGES IN MYANMAR</a:t>
            </a:r>
            <a:endParaRPr lang="en-GB" sz="3600" b="1" i="1" dirty="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marL="0" indent="0" algn="just">
              <a:spcBef>
                <a:spcPts val="0"/>
              </a:spcBef>
              <a:defRPr/>
            </a:pPr>
            <a:r>
              <a:rPr lang="en-GB" b="1" dirty="0" smtClean="0">
                <a:latin typeface="Times New Roman" pitchFamily="18" charset="0"/>
                <a:cs typeface="Times New Roman" pitchFamily="18" charset="0"/>
              </a:rPr>
              <a:t> </a:t>
            </a:r>
            <a:r>
              <a:rPr lang="en-GB" b="1" dirty="0" smtClean="0">
                <a:solidFill>
                  <a:schemeClr val="tx2">
                    <a:lumMod val="50000"/>
                  </a:schemeClr>
                </a:solidFill>
                <a:latin typeface="Times New Roman" pitchFamily="18" charset="0"/>
                <a:cs typeface="Times New Roman" pitchFamily="18" charset="0"/>
              </a:rPr>
              <a:t>Challenge of assisting male victims: </a:t>
            </a:r>
            <a:r>
              <a:rPr lang="en-GB" dirty="0" smtClean="0">
                <a:latin typeface="Times New Roman" pitchFamily="18" charset="0"/>
                <a:cs typeface="Times New Roman" pitchFamily="18" charset="0"/>
              </a:rPr>
              <a:t>Increase in the number   </a:t>
            </a:r>
          </a:p>
          <a:p>
            <a:pPr marL="0" indent="0" algn="just">
              <a:spcBef>
                <a:spcPts val="0"/>
              </a:spcBef>
              <a:buNone/>
              <a:defRPr/>
            </a:pPr>
            <a:r>
              <a:rPr lang="en-GB" dirty="0" smtClean="0">
                <a:latin typeface="Times New Roman" pitchFamily="18" charset="0"/>
                <a:cs typeface="Times New Roman" pitchFamily="18" charset="0"/>
              </a:rPr>
              <a:t>    of adult male victims returned to Myanmar in the context of a   </a:t>
            </a:r>
          </a:p>
          <a:p>
            <a:pPr marL="0" indent="0" algn="just">
              <a:spcBef>
                <a:spcPts val="0"/>
              </a:spcBef>
              <a:buNone/>
              <a:defRPr/>
            </a:pPr>
            <a:r>
              <a:rPr lang="en-GB" dirty="0" smtClean="0">
                <a:latin typeface="Times New Roman" pitchFamily="18" charset="0"/>
                <a:cs typeface="Times New Roman" pitchFamily="18" charset="0"/>
              </a:rPr>
              <a:t>    R&amp;R system between Myanmar and Thailand that has until    </a:t>
            </a:r>
          </a:p>
          <a:p>
            <a:pPr marL="0" indent="0" algn="just">
              <a:spcBef>
                <a:spcPts val="0"/>
              </a:spcBef>
              <a:buNone/>
              <a:defRPr/>
            </a:pPr>
            <a:r>
              <a:rPr lang="en-GB" dirty="0" smtClean="0">
                <a:latin typeface="Times New Roman" pitchFamily="18" charset="0"/>
                <a:cs typeface="Times New Roman" pitchFamily="18" charset="0"/>
              </a:rPr>
              <a:t>    now been designed to protect and assist primarily </a:t>
            </a:r>
            <a:r>
              <a:rPr lang="en-GB" i="1" dirty="0" smtClean="0">
                <a:latin typeface="Times New Roman" pitchFamily="18" charset="0"/>
                <a:cs typeface="Times New Roman" pitchFamily="18" charset="0"/>
              </a:rPr>
              <a:t>adult male </a:t>
            </a:r>
          </a:p>
          <a:p>
            <a:pPr marL="0" indent="0" algn="just">
              <a:spcBef>
                <a:spcPts val="0"/>
              </a:spcBef>
              <a:buNone/>
              <a:defRPr/>
            </a:pPr>
            <a:r>
              <a:rPr lang="en-GB" i="1" dirty="0" smtClean="0">
                <a:latin typeface="Times New Roman" pitchFamily="18" charset="0"/>
                <a:cs typeface="Times New Roman" pitchFamily="18" charset="0"/>
              </a:rPr>
              <a:t>    victims.</a:t>
            </a:r>
            <a:endParaRPr lang="en-GB" b="1" dirty="0" smtClean="0">
              <a:latin typeface="Times New Roman" pitchFamily="18" charset="0"/>
              <a:cs typeface="Times New Roman" pitchFamily="18" charset="0"/>
            </a:endParaRPr>
          </a:p>
          <a:p>
            <a:pPr marL="0" indent="0" algn="just">
              <a:spcBef>
                <a:spcPts val="0"/>
              </a:spcBef>
              <a:buNone/>
              <a:defRPr/>
            </a:pPr>
            <a:endParaRPr lang="en-GB" b="1" dirty="0" smtClean="0">
              <a:latin typeface="Times New Roman" pitchFamily="18" charset="0"/>
              <a:cs typeface="Times New Roman" pitchFamily="18" charset="0"/>
            </a:endParaRPr>
          </a:p>
          <a:p>
            <a:pPr marL="0" indent="0" algn="just">
              <a:spcBef>
                <a:spcPts val="0"/>
              </a:spcBef>
              <a:defRPr/>
            </a:pPr>
            <a:r>
              <a:rPr lang="en-GB" b="1" dirty="0" smtClean="0">
                <a:latin typeface="Times New Roman" pitchFamily="18" charset="0"/>
                <a:cs typeface="Times New Roman" pitchFamily="18" charset="0"/>
              </a:rPr>
              <a:t>  </a:t>
            </a:r>
            <a:r>
              <a:rPr lang="en-GB" b="1" dirty="0" smtClean="0">
                <a:solidFill>
                  <a:schemeClr val="tx2">
                    <a:lumMod val="50000"/>
                  </a:schemeClr>
                </a:solidFill>
                <a:latin typeface="Times New Roman" pitchFamily="18" charset="0"/>
                <a:cs typeface="Times New Roman" pitchFamily="18" charset="0"/>
              </a:rPr>
              <a:t>No pre-return contact with Chinese R&amp;R counterparts:      </a:t>
            </a:r>
          </a:p>
          <a:p>
            <a:pPr marL="0" indent="0" algn="just">
              <a:spcBef>
                <a:spcPts val="0"/>
              </a:spcBef>
              <a:buNone/>
              <a:defRPr/>
            </a:pPr>
            <a:r>
              <a:rPr lang="en-GB" b="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There is presently no contact with social welfare officials or </a:t>
            </a:r>
          </a:p>
          <a:p>
            <a:pPr marL="0" indent="0" algn="just">
              <a:spcBef>
                <a:spcPts val="0"/>
              </a:spcBef>
              <a:buNone/>
              <a:defRPr/>
            </a:pPr>
            <a:r>
              <a:rPr lang="en-GB" dirty="0" smtClean="0">
                <a:latin typeface="Times New Roman" pitchFamily="18" charset="0"/>
                <a:cs typeface="Times New Roman" pitchFamily="18" charset="0"/>
              </a:rPr>
              <a:t>     victim support agencies operating in </a:t>
            </a:r>
            <a:r>
              <a:rPr lang="en-GB" dirty="0" err="1" smtClean="0">
                <a:latin typeface="Times New Roman" pitchFamily="18" charset="0"/>
                <a:cs typeface="Times New Roman" pitchFamily="18" charset="0"/>
              </a:rPr>
              <a:t>Yunan</a:t>
            </a:r>
            <a:r>
              <a:rPr lang="en-GB" dirty="0" smtClean="0">
                <a:latin typeface="Times New Roman" pitchFamily="18" charset="0"/>
                <a:cs typeface="Times New Roman" pitchFamily="18" charset="0"/>
              </a:rPr>
              <a:t> province and   </a:t>
            </a:r>
          </a:p>
          <a:p>
            <a:pPr marL="0" indent="0" algn="just">
              <a:spcBef>
                <a:spcPts val="0"/>
              </a:spcBef>
              <a:buNone/>
              <a:defRPr/>
            </a:pPr>
            <a:r>
              <a:rPr lang="en-GB" dirty="0" smtClean="0">
                <a:latin typeface="Times New Roman" pitchFamily="18" charset="0"/>
                <a:cs typeface="Times New Roman" pitchFamily="18" charset="0"/>
              </a:rPr>
              <a:t>     elsewhere in China on assistance to victims prior to their </a:t>
            </a:r>
          </a:p>
          <a:p>
            <a:pPr marL="0" indent="0" algn="just">
              <a:spcBef>
                <a:spcPts val="0"/>
              </a:spcBef>
              <a:buNone/>
              <a:defRPr/>
            </a:pPr>
            <a:r>
              <a:rPr lang="en-GB" dirty="0" smtClean="0">
                <a:latin typeface="Times New Roman" pitchFamily="18" charset="0"/>
                <a:cs typeface="Times New Roman" pitchFamily="18" charset="0"/>
              </a:rPr>
              <a:t>     return.</a:t>
            </a:r>
            <a:endParaRPr lang="en-US" dirty="0" smtClean="0">
              <a:latin typeface="Times New Roman" pitchFamily="18" charset="0"/>
              <a:cs typeface="Times New Roman" pitchFamily="18" charset="0"/>
            </a:endParaRPr>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895600"/>
            <a:ext cx="8229600" cy="769441"/>
          </a:xfrm>
          <a:prstGeom prst="rect">
            <a:avLst/>
          </a:prstGeom>
        </p:spPr>
        <p:txBody>
          <a:bodyPr wrap="square">
            <a:spAutoFit/>
          </a:bodyPr>
          <a:lstStyle/>
          <a:p>
            <a:pPr algn="ctr">
              <a:spcBef>
                <a:spcPct val="50000"/>
              </a:spcBef>
            </a:pPr>
            <a:r>
              <a:rPr lang="en-US" sz="44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Thank you For your Attention</a:t>
            </a:r>
            <a:endParaRPr lang="en-US" sz="4400" b="1" i="1" dirty="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ja-JP" dirty="0" smtClean="0">
                <a:latin typeface="Times New Roman" pitchFamily="18" charset="0"/>
                <a:ea typeface="MS PGothic" pitchFamily="34" charset="-128"/>
              </a:rPr>
              <a:t/>
            </a:r>
            <a:br>
              <a:rPr lang="en-US" altLang="ja-JP" dirty="0" smtClean="0">
                <a:latin typeface="Times New Roman" pitchFamily="18" charset="0"/>
                <a:ea typeface="MS PGothic" pitchFamily="34" charset="-128"/>
              </a:rPr>
            </a:br>
            <a:r>
              <a:rPr lang="en-US" altLang="ja-JP" b="1" i="1" dirty="0" smtClean="0">
                <a:solidFill>
                  <a:srgbClr val="FFC000"/>
                </a:solidFill>
                <a:effectLst>
                  <a:outerShdw blurRad="38100" dist="38100" dir="2700000" algn="tl">
                    <a:srgbClr val="000000">
                      <a:alpha val="43137"/>
                    </a:srgbClr>
                  </a:outerShdw>
                </a:effectLst>
                <a:latin typeface="Times New Roman" pitchFamily="18" charset="0"/>
                <a:ea typeface="MS PGothic" pitchFamily="34" charset="-128"/>
              </a:rPr>
              <a:t>Law  </a:t>
            </a:r>
            <a:r>
              <a:rPr lang="en-US" altLang="ja-JP" sz="4000" b="1" i="1" dirty="0" smtClean="0">
                <a:solidFill>
                  <a:srgbClr val="FFC000"/>
                </a:solidFill>
                <a:effectLst>
                  <a:outerShdw blurRad="38100" dist="38100" dir="2700000" algn="tl">
                    <a:srgbClr val="000000">
                      <a:alpha val="43137"/>
                    </a:srgbClr>
                  </a:outerShdw>
                </a:effectLst>
                <a:latin typeface="Times New Roman" pitchFamily="18" charset="0"/>
                <a:ea typeface="MS PGothic" pitchFamily="34" charset="-128"/>
              </a:rPr>
              <a:t>and</a:t>
            </a:r>
            <a:r>
              <a:rPr lang="en-US" altLang="ja-JP" b="1" i="1" dirty="0" smtClean="0">
                <a:solidFill>
                  <a:srgbClr val="FFC000"/>
                </a:solidFill>
                <a:effectLst>
                  <a:outerShdw blurRad="38100" dist="38100" dir="2700000" algn="tl">
                    <a:srgbClr val="000000">
                      <a:alpha val="43137"/>
                    </a:srgbClr>
                  </a:outerShdw>
                </a:effectLst>
                <a:latin typeface="Times New Roman" pitchFamily="18" charset="0"/>
                <a:ea typeface="MS PGothic" pitchFamily="34" charset="-128"/>
              </a:rPr>
              <a:t> Mechanism (</a:t>
            </a:r>
            <a:r>
              <a:rPr lang="en-US" altLang="ja-JP" b="1" i="1" dirty="0" err="1" smtClean="0">
                <a:solidFill>
                  <a:srgbClr val="FFC000"/>
                </a:solidFill>
                <a:effectLst>
                  <a:outerShdw blurRad="38100" dist="38100" dir="2700000" algn="tl">
                    <a:srgbClr val="000000">
                      <a:alpha val="43137"/>
                    </a:srgbClr>
                  </a:outerShdw>
                </a:effectLst>
                <a:latin typeface="Times New Roman" pitchFamily="18" charset="0"/>
                <a:ea typeface="MS PGothic" pitchFamily="34" charset="-128"/>
              </a:rPr>
              <a:t>Contd</a:t>
            </a:r>
            <a:r>
              <a:rPr lang="en-US" altLang="ja-JP" b="1" i="1" dirty="0" smtClean="0">
                <a:solidFill>
                  <a:srgbClr val="FFC000"/>
                </a:solidFill>
                <a:effectLst>
                  <a:outerShdw blurRad="38100" dist="38100" dir="2700000" algn="tl">
                    <a:srgbClr val="000000">
                      <a:alpha val="43137"/>
                    </a:srgbClr>
                  </a:outerShdw>
                </a:effectLst>
                <a:latin typeface="Times New Roman" pitchFamily="18" charset="0"/>
                <a:ea typeface="MS PGothic" pitchFamily="34" charset="-128"/>
              </a:rPr>
              <a:t>;)</a:t>
            </a:r>
            <a:r>
              <a:rPr lang="en-US" b="1" i="1" dirty="0" smtClean="0">
                <a:solidFill>
                  <a:srgbClr val="FFC000"/>
                </a:solidFill>
                <a:effectLst>
                  <a:outerShdw blurRad="38100" dist="38100" dir="2700000" algn="tl">
                    <a:srgbClr val="000000">
                      <a:alpha val="43137"/>
                    </a:srgbClr>
                  </a:outerShdw>
                </a:effectLst>
                <a:latin typeface="Times New Roman" pitchFamily="18" charset="0"/>
                <a:ea typeface="MS PGothic" pitchFamily="34" charset="-128"/>
              </a:rPr>
              <a:t/>
            </a:r>
            <a:br>
              <a:rPr lang="en-US" b="1" i="1" dirty="0" smtClean="0">
                <a:solidFill>
                  <a:srgbClr val="FFC000"/>
                </a:solidFill>
                <a:effectLst>
                  <a:outerShdw blurRad="38100" dist="38100" dir="2700000" algn="tl">
                    <a:srgbClr val="000000">
                      <a:alpha val="43137"/>
                    </a:srgbClr>
                  </a:outerShdw>
                </a:effectLst>
                <a:latin typeface="Times New Roman" pitchFamily="18" charset="0"/>
                <a:ea typeface="MS PGothic" pitchFamily="34" charset="-128"/>
              </a:rPr>
            </a:br>
            <a:endParaRPr lang="en-GB" b="1" i="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798638"/>
            <a:ext cx="8229600" cy="4525963"/>
          </a:xfrm>
        </p:spPr>
        <p:txBody>
          <a:bodyPr>
            <a:noAutofit/>
          </a:bodyPr>
          <a:lstStyle/>
          <a:p>
            <a:pPr algn="just">
              <a:buFont typeface="Wingdings 2" pitchFamily="18" charset="2"/>
              <a:buNone/>
            </a:pPr>
            <a:r>
              <a:rPr lang="en-US" altLang="ja-JP" sz="2400" dirty="0" smtClean="0">
                <a:latin typeface="Times New Roman" pitchFamily="18" charset="0"/>
                <a:ea typeface="MS PGothic" pitchFamily="34" charset="-128"/>
              </a:rPr>
              <a:t>	TIP Law contains 10 chapters. The acts to protect the victims are;</a:t>
            </a:r>
          </a:p>
          <a:p>
            <a:r>
              <a:rPr lang="en-US" altLang="ja-JP" sz="2400" dirty="0" smtClean="0">
                <a:latin typeface="Times New Roman" pitchFamily="18" charset="0"/>
                <a:ea typeface="MS PGothic" pitchFamily="34" charset="-128"/>
              </a:rPr>
              <a:t>Chapter  (5)    Safeguarding the Rights of Trafficked    </a:t>
            </a:r>
          </a:p>
          <a:p>
            <a:pPr>
              <a:buFont typeface="Wingdings 2" pitchFamily="18" charset="2"/>
              <a:buNone/>
            </a:pPr>
            <a:r>
              <a:rPr lang="en-US" altLang="ja-JP" sz="2400" dirty="0" smtClean="0">
                <a:latin typeface="Times New Roman" pitchFamily="18" charset="0"/>
                <a:ea typeface="MS PGothic" pitchFamily="34" charset="-128"/>
              </a:rPr>
              <a:t>                           victims </a:t>
            </a:r>
          </a:p>
          <a:p>
            <a:r>
              <a:rPr lang="en-US" altLang="ja-JP" sz="2400" dirty="0" smtClean="0">
                <a:latin typeface="Times New Roman" pitchFamily="18" charset="0"/>
                <a:ea typeface="MS PGothic" pitchFamily="34" charset="-128"/>
              </a:rPr>
              <a:t>Chapter (6)     Special Protection of  Trafficked victims,     </a:t>
            </a:r>
          </a:p>
          <a:p>
            <a:pPr>
              <a:buFont typeface="Wingdings 2" pitchFamily="18" charset="2"/>
              <a:buNone/>
            </a:pPr>
            <a:r>
              <a:rPr lang="en-US" altLang="ja-JP" sz="2400" dirty="0" smtClean="0">
                <a:latin typeface="Times New Roman" pitchFamily="18" charset="0"/>
                <a:ea typeface="MS PGothic" pitchFamily="34" charset="-128"/>
              </a:rPr>
              <a:t>                           Women, Children and Youth </a:t>
            </a:r>
          </a:p>
          <a:p>
            <a:r>
              <a:rPr lang="en-US" altLang="ja-JP" sz="2400" dirty="0" smtClean="0">
                <a:latin typeface="Times New Roman" pitchFamily="18" charset="0"/>
                <a:ea typeface="MS PGothic" pitchFamily="34" charset="-128"/>
              </a:rPr>
              <a:t>Chapter (7)     Repatriation,  Reintegration and    </a:t>
            </a:r>
          </a:p>
          <a:p>
            <a:pPr>
              <a:buFont typeface="Wingdings 2" pitchFamily="18" charset="2"/>
              <a:buNone/>
            </a:pPr>
            <a:r>
              <a:rPr lang="en-US" altLang="ja-JP" sz="2400" dirty="0" smtClean="0">
                <a:latin typeface="Times New Roman" pitchFamily="18" charset="0"/>
                <a:ea typeface="MS PGothic" pitchFamily="34" charset="-128"/>
              </a:rPr>
              <a:t>                            Rehabilitation </a:t>
            </a:r>
          </a:p>
          <a:p>
            <a:r>
              <a:rPr lang="en-US" altLang="ja-JP" sz="2400" dirty="0" smtClean="0">
                <a:latin typeface="Times New Roman" pitchFamily="18" charset="0"/>
                <a:ea typeface="MS PGothic" pitchFamily="34" charset="-128"/>
              </a:rPr>
              <a:t>Chapter (8)     Establishment of the fund </a:t>
            </a:r>
          </a:p>
          <a:p>
            <a:endParaRPr lang="en-GB"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3600" b="1" i="1"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Plan and Strategy</a:t>
            </a:r>
            <a:endParaRPr lang="en-GB" sz="3600" b="1" i="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468880"/>
            <a:ext cx="8229600" cy="4389120"/>
          </a:xfrm>
        </p:spPr>
        <p:txBody>
          <a:bodyPr>
            <a:noAutofit/>
          </a:bodyPr>
          <a:lstStyle/>
          <a:p>
            <a:pPr>
              <a:lnSpc>
                <a:spcPct val="90000"/>
              </a:lnSpc>
              <a:tabLst>
                <a:tab pos="465138" algn="l"/>
              </a:tabLst>
            </a:pPr>
            <a:r>
              <a:rPr lang="en-US" sz="2400" dirty="0" smtClean="0">
                <a:latin typeface="Times New Roman" pitchFamily="18" charset="0"/>
                <a:cs typeface="Times New Roman" pitchFamily="18" charset="0"/>
              </a:rPr>
              <a:t>National Plan of Actions (2007-2011)was implemented </a:t>
            </a:r>
          </a:p>
          <a:p>
            <a:pPr>
              <a:lnSpc>
                <a:spcPct val="90000"/>
              </a:lnSpc>
              <a:tabLst>
                <a:tab pos="465138" algn="l"/>
              </a:tabLst>
            </a:pPr>
            <a:r>
              <a:rPr lang="en-US" sz="2400" dirty="0" smtClean="0">
                <a:latin typeface="Times New Roman" pitchFamily="18" charset="0"/>
                <a:cs typeface="Times New Roman" pitchFamily="18" charset="0"/>
              </a:rPr>
              <a:t>National Plan of Actions (2012-2016) has been formulated and followed by Annul work plan </a:t>
            </a:r>
            <a:endParaRPr lang="en-US" sz="2400" i="1" dirty="0" smtClean="0">
              <a:latin typeface="Times New Roman" pitchFamily="18" charset="0"/>
              <a:cs typeface="Times New Roman" pitchFamily="18" charset="0"/>
            </a:endParaRPr>
          </a:p>
          <a:p>
            <a:pPr>
              <a:lnSpc>
                <a:spcPct val="90000"/>
              </a:lnSpc>
              <a:buFont typeface="Wingdings 2" pitchFamily="18" charset="2"/>
              <a:buNone/>
              <a:tabLst>
                <a:tab pos="465138" algn="l"/>
              </a:tabLst>
            </a:pPr>
            <a:r>
              <a:rPr lang="en-US" sz="2400" i="1" dirty="0" smtClean="0">
                <a:solidFill>
                  <a:srgbClr val="000000"/>
                </a:solidFill>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endParaRPr lang="en-GB"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56488"/>
          </a:xfrm>
        </p:spPr>
        <p:txBody>
          <a:bodyPr>
            <a:normAutofit/>
          </a:bodyPr>
          <a:lstStyle/>
          <a:p>
            <a:r>
              <a:rPr lang="en-US" sz="3600" b="1" i="1"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Plan and Strategy</a:t>
            </a:r>
            <a:endParaRPr lang="en-GB" sz="3600" b="1" i="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905000"/>
            <a:ext cx="8229600" cy="4648200"/>
          </a:xfrm>
        </p:spPr>
        <p:txBody>
          <a:bodyPr>
            <a:noAutofit/>
          </a:bodyPr>
          <a:lstStyle/>
          <a:p>
            <a:pPr>
              <a:lnSpc>
                <a:spcPct val="90000"/>
              </a:lnSpc>
              <a:buFont typeface="Wingdings" pitchFamily="2" charset="2"/>
              <a:buChar char="§"/>
              <a:tabLst>
                <a:tab pos="465138" algn="l"/>
              </a:tabLst>
            </a:pPr>
            <a:r>
              <a:rPr lang="en-US" sz="2400" dirty="0" smtClean="0">
                <a:latin typeface="Times New Roman" pitchFamily="18" charset="0"/>
                <a:cs typeface="Times New Roman" pitchFamily="18" charset="0"/>
              </a:rPr>
              <a:t>National Plan of Actions (2012-2016)</a:t>
            </a:r>
            <a:endParaRPr lang="en-US" sz="2400" i="1" dirty="0" smtClean="0">
              <a:latin typeface="Times New Roman" pitchFamily="18" charset="0"/>
              <a:cs typeface="Times New Roman" pitchFamily="18" charset="0"/>
            </a:endParaRPr>
          </a:p>
          <a:p>
            <a:pPr>
              <a:lnSpc>
                <a:spcPct val="90000"/>
              </a:lnSpc>
              <a:buFont typeface="Wingdings 2" pitchFamily="18" charset="2"/>
              <a:buNone/>
              <a:tabLst>
                <a:tab pos="465138" algn="l"/>
              </a:tabLst>
            </a:pPr>
            <a:r>
              <a:rPr lang="en-US" sz="2400" dirty="0" smtClean="0">
                <a:solidFill>
                  <a:schemeClr val="bg1"/>
                </a:solidFill>
                <a:latin typeface="Times New Roman" pitchFamily="18" charset="0"/>
                <a:cs typeface="Times New Roman" pitchFamily="18" charset="0"/>
              </a:rPr>
              <a:t>    </a:t>
            </a:r>
            <a:r>
              <a:rPr lang="en-US" sz="2400" b="1" i="1" dirty="0" smtClean="0">
                <a:solidFill>
                  <a:schemeClr val="tx2">
                    <a:lumMod val="50000"/>
                  </a:schemeClr>
                </a:solidFill>
                <a:latin typeface="Times New Roman" pitchFamily="18" charset="0"/>
                <a:cs typeface="Times New Roman" pitchFamily="18" charset="0"/>
              </a:rPr>
              <a:t>Five Components</a:t>
            </a:r>
          </a:p>
          <a:p>
            <a:pPr>
              <a:lnSpc>
                <a:spcPct val="90000"/>
              </a:lnSpc>
              <a:buFont typeface="Wingdings 2" pitchFamily="18" charset="2"/>
              <a:buNone/>
              <a:tabLst>
                <a:tab pos="465138" algn="l"/>
              </a:tabLst>
            </a:pPr>
            <a:r>
              <a:rPr lang="en-US" sz="2400" dirty="0" smtClean="0">
                <a:latin typeface="Times New Roman" pitchFamily="18" charset="0"/>
                <a:cs typeface="Times New Roman" pitchFamily="18" charset="0"/>
              </a:rPr>
              <a:t>     -Policy and Cooperation</a:t>
            </a:r>
          </a:p>
          <a:p>
            <a:pPr>
              <a:lnSpc>
                <a:spcPct val="150000"/>
              </a:lnSpc>
              <a:buFont typeface="Wingdings 2" pitchFamily="18" charset="2"/>
              <a:buNone/>
              <a:tabLst>
                <a:tab pos="465138" algn="l"/>
              </a:tabLst>
            </a:pPr>
            <a:r>
              <a:rPr lang="en-US" sz="2400" dirty="0" smtClean="0">
                <a:latin typeface="Times New Roman" pitchFamily="18" charset="0"/>
                <a:cs typeface="Times New Roman" pitchFamily="18" charset="0"/>
              </a:rPr>
              <a:t>     -Prevention</a:t>
            </a:r>
          </a:p>
          <a:p>
            <a:pPr>
              <a:lnSpc>
                <a:spcPct val="150000"/>
              </a:lnSpc>
              <a:buFont typeface="Wingdings 2" pitchFamily="18" charset="2"/>
              <a:buNone/>
              <a:tabLst>
                <a:tab pos="465138" algn="l"/>
              </a:tabLst>
            </a:pPr>
            <a:r>
              <a:rPr lang="en-US" sz="2400" dirty="0" smtClean="0">
                <a:latin typeface="Times New Roman" pitchFamily="18" charset="0"/>
                <a:cs typeface="Times New Roman" pitchFamily="18" charset="0"/>
              </a:rPr>
              <a:t>     -Prosecution</a:t>
            </a:r>
          </a:p>
          <a:p>
            <a:pPr>
              <a:lnSpc>
                <a:spcPct val="150000"/>
              </a:lnSpc>
              <a:buFont typeface="Wingdings 2" pitchFamily="18" charset="2"/>
              <a:buNone/>
              <a:tabLst>
                <a:tab pos="465138" algn="l"/>
              </a:tabLst>
            </a:pPr>
            <a:r>
              <a:rPr lang="en-US" sz="2400" dirty="0" smtClean="0">
                <a:latin typeface="Times New Roman" pitchFamily="18" charset="0"/>
                <a:cs typeface="Times New Roman" pitchFamily="18" charset="0"/>
              </a:rPr>
              <a:t>     -Protection</a:t>
            </a:r>
          </a:p>
          <a:p>
            <a:pPr>
              <a:lnSpc>
                <a:spcPct val="150000"/>
              </a:lnSpc>
              <a:buFont typeface="Wingdings 2" pitchFamily="18" charset="2"/>
              <a:buNone/>
              <a:tabLst>
                <a:tab pos="465138" algn="l"/>
              </a:tabLst>
            </a:pPr>
            <a:r>
              <a:rPr lang="en-US" sz="2400" dirty="0" smtClean="0">
                <a:latin typeface="Times New Roman" pitchFamily="18" charset="0"/>
                <a:cs typeface="Times New Roman" pitchFamily="18" charset="0"/>
              </a:rPr>
              <a:t>     -Capacity Building</a:t>
            </a:r>
          </a:p>
          <a:p>
            <a:pPr>
              <a:lnSpc>
                <a:spcPct val="90000"/>
              </a:lnSpc>
              <a:buClr>
                <a:srgbClr val="FFC000"/>
              </a:buClr>
              <a:buFont typeface="Wingdings" pitchFamily="2" charset="2"/>
              <a:buChar char="§"/>
              <a:tabLst>
                <a:tab pos="465138" algn="l"/>
              </a:tabLst>
            </a:pPr>
            <a:r>
              <a:rPr lang="en-US" sz="2400" dirty="0" smtClean="0">
                <a:latin typeface="Times New Roman" pitchFamily="18" charset="0"/>
                <a:cs typeface="Times New Roman" pitchFamily="18" charset="0"/>
              </a:rPr>
              <a:t>It has been followed by Annul work plan  in 2012 </a:t>
            </a:r>
            <a:endParaRPr lang="en-US" sz="2400" i="1" dirty="0" smtClean="0">
              <a:latin typeface="Times New Roman" pitchFamily="18" charset="0"/>
              <a:cs typeface="Times New Roman" pitchFamily="18" charset="0"/>
            </a:endParaRPr>
          </a:p>
          <a:p>
            <a:pPr>
              <a:lnSpc>
                <a:spcPct val="90000"/>
              </a:lnSpc>
              <a:buFont typeface="Wingdings 2" pitchFamily="18" charset="2"/>
              <a:buNone/>
              <a:tabLst>
                <a:tab pos="465138" algn="l"/>
              </a:tabLst>
            </a:pPr>
            <a:r>
              <a:rPr lang="en-US" sz="2400" i="1" dirty="0" smtClean="0">
                <a:solidFill>
                  <a:srgbClr val="00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p>
          <a:p>
            <a:pPr>
              <a:lnSpc>
                <a:spcPct val="150000"/>
              </a:lnSpc>
              <a:buFont typeface="Wingdings 2" pitchFamily="18" charset="2"/>
              <a:buNone/>
              <a:tabLst>
                <a:tab pos="465138" algn="l"/>
              </a:tabLst>
            </a:pPr>
            <a:r>
              <a:rPr lang="en-US" sz="2400" dirty="0" smtClean="0">
                <a:latin typeface="Times New Roman" pitchFamily="18" charset="0"/>
                <a:cs typeface="Times New Roman" pitchFamily="18" charset="0"/>
              </a:rPr>
              <a:t>	</a:t>
            </a:r>
          </a:p>
          <a:p>
            <a:pPr>
              <a:lnSpc>
                <a:spcPct val="150000"/>
              </a:lnSpc>
              <a:buFont typeface="Wingdings 2" pitchFamily="18" charset="2"/>
              <a:buNone/>
              <a:tabLst>
                <a:tab pos="465138" algn="l"/>
              </a:tabLst>
            </a:pPr>
            <a:endParaRPr lang="en-US" sz="2400" dirty="0" smtClean="0">
              <a:latin typeface="Times New Roman" pitchFamily="18" charset="0"/>
              <a:cs typeface="Times New Roman" pitchFamily="18" charset="0"/>
            </a:endParaRPr>
          </a:p>
          <a:p>
            <a:pPr>
              <a:lnSpc>
                <a:spcPct val="90000"/>
              </a:lnSpc>
              <a:buFont typeface="Wingdings 2" pitchFamily="18" charset="2"/>
              <a:buNone/>
              <a:tabLst>
                <a:tab pos="465138" algn="l"/>
              </a:tabLst>
            </a:pPr>
            <a:endParaRPr lang="en-US" sz="2400" dirty="0" smtClean="0">
              <a:latin typeface="Times New Roman" pitchFamily="18" charset="0"/>
              <a:cs typeface="Times New Roman" pitchFamily="18" charset="0"/>
            </a:endParaRPr>
          </a:p>
          <a:p>
            <a:pPr>
              <a:lnSpc>
                <a:spcPct val="90000"/>
              </a:lnSpc>
              <a:buFont typeface="Wingdings 2" pitchFamily="18" charset="2"/>
              <a:buNone/>
              <a:tabLst>
                <a:tab pos="465138" algn="l"/>
              </a:tabLst>
            </a:pPr>
            <a:endParaRPr lang="en-US" sz="2400" dirty="0" smtClean="0">
              <a:latin typeface="Times New Roman" pitchFamily="18" charset="0"/>
              <a:cs typeface="Times New Roman" pitchFamily="18" charset="0"/>
            </a:endParaRPr>
          </a:p>
          <a:p>
            <a:endParaRPr lang="en-GB"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80288"/>
          </a:xfrm>
        </p:spPr>
        <p:txBody>
          <a:bodyPr>
            <a:normAutofit/>
          </a:bodyPr>
          <a:lstStyle/>
          <a:p>
            <a:r>
              <a:rPr lang="en-US" sz="3600" b="1" i="1" dirty="0" err="1"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MoU</a:t>
            </a:r>
            <a:r>
              <a:rPr lang="en-US" sz="36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Regarding TIP</a:t>
            </a:r>
            <a:endParaRPr lang="en-GB" sz="3600" b="1" i="1" dirty="0">
              <a:solidFill>
                <a:schemeClr val="tx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nSpc>
                <a:spcPct val="150000"/>
              </a:lnSpc>
              <a:buFont typeface="Wingdings" pitchFamily="2" charset="2"/>
              <a:buChar char="§"/>
            </a:pPr>
            <a:r>
              <a:rPr lang="en-US" dirty="0" smtClean="0">
                <a:latin typeface="Times New Roman" pitchFamily="18" charset="0"/>
                <a:cs typeface="Times New Roman" pitchFamily="18" charset="0"/>
              </a:rPr>
              <a:t>   Regional </a:t>
            </a:r>
            <a:r>
              <a:rPr lang="en-US" dirty="0" err="1" smtClean="0">
                <a:latin typeface="Times New Roman" pitchFamily="18" charset="0"/>
                <a:cs typeface="Times New Roman" pitchFamily="18" charset="0"/>
              </a:rPr>
              <a:t>MoU</a:t>
            </a:r>
            <a:endParaRPr lang="en-US" dirty="0" smtClean="0">
              <a:latin typeface="Times New Roman" pitchFamily="18" charset="0"/>
              <a:cs typeface="Times New Roman" pitchFamily="18" charset="0"/>
            </a:endParaRPr>
          </a:p>
          <a:p>
            <a:pPr>
              <a:lnSpc>
                <a:spcPct val="150000"/>
              </a:lnSpc>
              <a:buNone/>
            </a:pPr>
            <a:r>
              <a:rPr lang="en-US" dirty="0" smtClean="0">
                <a:latin typeface="Times New Roman" pitchFamily="18" charset="0"/>
                <a:cs typeface="Times New Roman" pitchFamily="18" charset="0"/>
              </a:rPr>
              <a:t>    - COMMIT </a:t>
            </a:r>
            <a:r>
              <a:rPr lang="en-US" dirty="0" err="1" smtClean="0">
                <a:latin typeface="Times New Roman" pitchFamily="18" charset="0"/>
                <a:cs typeface="Times New Roman" pitchFamily="18" charset="0"/>
              </a:rPr>
              <a:t>MoU</a:t>
            </a:r>
            <a:r>
              <a:rPr lang="en-US" dirty="0" smtClean="0">
                <a:latin typeface="Times New Roman" pitchFamily="18" charset="0"/>
                <a:cs typeface="Times New Roman" pitchFamily="18" charset="0"/>
              </a:rPr>
              <a:t> in 2004 ,September</a:t>
            </a:r>
          </a:p>
          <a:p>
            <a:pPr>
              <a:lnSpc>
                <a:spcPct val="150000"/>
              </a:lnSpc>
              <a:buFont typeface="Wingdings" pitchFamily="2" charset="2"/>
              <a:buChar char="§"/>
            </a:pPr>
            <a:r>
              <a:rPr lang="en-US" dirty="0" smtClean="0">
                <a:latin typeface="Times New Roman" pitchFamily="18" charset="0"/>
                <a:cs typeface="Times New Roman" pitchFamily="18" charset="0"/>
              </a:rPr>
              <a:t>   Bilateral </a:t>
            </a:r>
            <a:r>
              <a:rPr lang="en-US" dirty="0" err="1" smtClean="0">
                <a:latin typeface="Times New Roman" pitchFamily="18" charset="0"/>
                <a:cs typeface="Times New Roman" pitchFamily="18" charset="0"/>
              </a:rPr>
              <a:t>MoU</a:t>
            </a:r>
            <a:endParaRPr lang="en-US" dirty="0" smtClean="0">
              <a:latin typeface="Times New Roman" pitchFamily="18" charset="0"/>
              <a:cs typeface="Times New Roman" pitchFamily="18" charset="0"/>
            </a:endParaRPr>
          </a:p>
          <a:p>
            <a:pPr>
              <a:lnSpc>
                <a:spcPct val="150000"/>
              </a:lnSpc>
              <a:buNone/>
            </a:pPr>
            <a:r>
              <a:rPr lang="en-US" dirty="0" smtClean="0">
                <a:latin typeface="Times New Roman" pitchFamily="18" charset="0"/>
                <a:cs typeface="Times New Roman" pitchFamily="18" charset="0"/>
              </a:rPr>
              <a:t>    - Myanmar-Thailand in 2009,April</a:t>
            </a:r>
          </a:p>
          <a:p>
            <a:pPr>
              <a:lnSpc>
                <a:spcPct val="150000"/>
              </a:lnSpc>
              <a:buNone/>
            </a:pPr>
            <a:r>
              <a:rPr lang="en-US" dirty="0" smtClean="0">
                <a:latin typeface="Times New Roman" pitchFamily="18" charset="0"/>
                <a:cs typeface="Times New Roman" pitchFamily="18" charset="0"/>
              </a:rPr>
              <a:t>    - Myanmar-China  in  2009,November</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36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Functions of  Department of Social Welfare</a:t>
            </a:r>
            <a:endParaRPr lang="en-GB" sz="3600" b="1" i="1" dirty="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228600" y="1981200"/>
            <a:ext cx="8763000" cy="4876800"/>
          </a:xfrm>
        </p:spPr>
        <p:txBody>
          <a:bodyPr>
            <a:normAutofit/>
          </a:bodyPr>
          <a:lstStyle/>
          <a:p>
            <a:pPr marL="692150" indent="-431800" algn="just">
              <a:buFont typeface="Wingdings" pitchFamily="2" charset="2"/>
              <a:buChar char="§"/>
            </a:pPr>
            <a:r>
              <a:rPr lang="en-US" sz="2400" dirty="0" smtClean="0">
                <a:latin typeface="Times New Roman" pitchFamily="18" charset="0"/>
                <a:cs typeface="Times New Roman" pitchFamily="18" charset="0"/>
              </a:rPr>
              <a:t>Focal Department at the working level for return reintegration of trafficked victims</a:t>
            </a:r>
          </a:p>
          <a:p>
            <a:pPr algn="just">
              <a:buFont typeface="Wingdings" pitchFamily="2" charset="2"/>
              <a:buChar char="§"/>
            </a:pPr>
            <a:r>
              <a:rPr lang="en-US" sz="2400" dirty="0" smtClean="0">
                <a:latin typeface="Times New Roman" pitchFamily="18" charset="0"/>
                <a:cs typeface="Times New Roman" pitchFamily="18" charset="0"/>
              </a:rPr>
              <a:t>     Focal point for communication with Thailand </a:t>
            </a:r>
          </a:p>
          <a:p>
            <a:pPr algn="just">
              <a:buNone/>
            </a:pPr>
            <a:r>
              <a:rPr lang="en-US" sz="2400" dirty="0" smtClean="0">
                <a:latin typeface="Times New Roman" pitchFamily="18" charset="0"/>
                <a:cs typeface="Times New Roman" pitchFamily="18" charset="0"/>
              </a:rPr>
              <a:t>         BATAWC concerning working level victim assistance</a:t>
            </a:r>
          </a:p>
          <a:p>
            <a:pPr algn="just">
              <a:buFont typeface="Wingdings" pitchFamily="2" charset="2"/>
              <a:buChar char="§"/>
            </a:pPr>
            <a:r>
              <a:rPr lang="en-US" sz="2400" dirty="0" smtClean="0">
                <a:latin typeface="Times New Roman" pitchFamily="18" charset="0"/>
                <a:cs typeface="Times New Roman" pitchFamily="18" charset="0"/>
              </a:rPr>
              <a:t>     Pre-repatriation planning with other Departments</a:t>
            </a:r>
          </a:p>
          <a:p>
            <a:pPr algn="just">
              <a:buFont typeface="Wingdings" pitchFamily="2" charset="2"/>
              <a:buChar char="§"/>
            </a:pPr>
            <a:r>
              <a:rPr lang="en-US" sz="2400" dirty="0" smtClean="0">
                <a:latin typeface="Times New Roman" pitchFamily="18" charset="0"/>
                <a:cs typeface="Times New Roman" pitchFamily="18" charset="0"/>
              </a:rPr>
              <a:t>     Short-term care in shelter following repatriation</a:t>
            </a:r>
          </a:p>
          <a:p>
            <a:pPr algn="just">
              <a:buFont typeface="Wingdings" pitchFamily="2" charset="2"/>
              <a:buChar char="§"/>
            </a:pPr>
            <a:r>
              <a:rPr lang="en-US" sz="2400" dirty="0" smtClean="0">
                <a:latin typeface="Times New Roman" pitchFamily="18" charset="0"/>
                <a:cs typeface="Times New Roman" pitchFamily="18" charset="0"/>
              </a:rPr>
              <a:t>     Liaison with higher levels of Government and other   </a:t>
            </a:r>
          </a:p>
          <a:p>
            <a:pPr algn="just">
              <a:buNone/>
            </a:pPr>
            <a:r>
              <a:rPr lang="en-US" sz="2400" dirty="0" smtClean="0">
                <a:latin typeface="Times New Roman" pitchFamily="18" charset="0"/>
                <a:cs typeface="Times New Roman" pitchFamily="18" charset="0"/>
              </a:rPr>
              <a:t>         government departments concerning R&amp;R</a:t>
            </a:r>
          </a:p>
          <a:p>
            <a:pPr algn="just">
              <a:buFont typeface="Wingdings" pitchFamily="2" charset="2"/>
              <a:buChar char="§"/>
            </a:pPr>
            <a:r>
              <a:rPr lang="en-US" sz="2400" dirty="0" smtClean="0">
                <a:latin typeface="Times New Roman" pitchFamily="18" charset="0"/>
                <a:cs typeface="Times New Roman" pitchFamily="18" charset="0"/>
              </a:rPr>
              <a:t>     Follow-up with victims repatriated from China (with support    </a:t>
            </a:r>
          </a:p>
          <a:p>
            <a:pPr algn="just">
              <a:buNone/>
            </a:pPr>
            <a:r>
              <a:rPr lang="en-US" sz="2400" dirty="0" smtClean="0">
                <a:latin typeface="Times New Roman" pitchFamily="18" charset="0"/>
                <a:cs typeface="Times New Roman" pitchFamily="18" charset="0"/>
              </a:rPr>
              <a:t>         from UNICEF)</a:t>
            </a:r>
          </a:p>
          <a:p>
            <a:pPr algn="just">
              <a:buFont typeface="Wingdings" pitchFamily="2" charset="2"/>
              <a:buChar char="§"/>
            </a:pPr>
            <a:r>
              <a:rPr lang="en-US" sz="2400" dirty="0" smtClean="0">
                <a:latin typeface="Times New Roman" pitchFamily="18" charset="0"/>
                <a:cs typeface="Times New Roman" pitchFamily="18" charset="0"/>
              </a:rPr>
              <a:t>     Secretary of  R &amp; R Group</a:t>
            </a:r>
          </a:p>
          <a:p>
            <a:pPr>
              <a:buFont typeface="Wingdings" pitchFamily="2" charset="2"/>
              <a:buChar char="§"/>
            </a:pPr>
            <a:endParaRPr lang="en-US" dirty="0" smtClean="0">
              <a:latin typeface="Times New Roman" pitchFamily="18" charset="0"/>
              <a:cs typeface="Times New Roman" pitchFamily="18" charset="0"/>
            </a:endParaRP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Autofit/>
          </a:bodyPr>
          <a:lstStyle/>
          <a:p>
            <a:r>
              <a:rPr lang="en-US" sz="36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Myanmar’s Victim Protection Structure</a:t>
            </a:r>
            <a:br>
              <a:rPr lang="en-US" sz="36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br>
            <a:endParaRPr lang="en-GB" sz="3600" b="1" i="1" dirty="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304800" y="1676400"/>
            <a:ext cx="8229600" cy="4525963"/>
          </a:xfrm>
        </p:spPr>
        <p:txBody>
          <a:bodyPr>
            <a:normAutofit/>
          </a:bodyPr>
          <a:lstStyle/>
          <a:p>
            <a:pPr algn="ctr">
              <a:buFont typeface="Wingdings" pitchFamily="2" charset="2"/>
              <a:buChar char="Ø"/>
            </a:pPr>
            <a:r>
              <a:rPr lang="en-US" b="1" dirty="0" smtClean="0"/>
              <a:t> Myanmar’s Victim Protection Structure</a:t>
            </a:r>
          </a:p>
          <a:p>
            <a:pPr algn="ctr"/>
            <a:endParaRPr lang="en-GB" dirty="0"/>
          </a:p>
        </p:txBody>
      </p:sp>
      <p:sp>
        <p:nvSpPr>
          <p:cNvPr id="4" name="AutoShape 9"/>
          <p:cNvSpPr>
            <a:spLocks noChangeArrowheads="1"/>
          </p:cNvSpPr>
          <p:nvPr/>
        </p:nvSpPr>
        <p:spPr bwMode="auto">
          <a:xfrm>
            <a:off x="4191000" y="2286000"/>
            <a:ext cx="761999" cy="914400"/>
          </a:xfrm>
          <a:prstGeom prst="downArrow">
            <a:avLst>
              <a:gd name="adj1" fmla="val 50000"/>
              <a:gd name="adj2" fmla="val 26152"/>
            </a:avLst>
          </a:prstGeom>
          <a:ln>
            <a:headEnd type="none" w="sm" len="sm"/>
            <a:tailEnd type="none" w="sm" len="sm"/>
          </a:ln>
        </p:spPr>
        <p:style>
          <a:lnRef idx="0">
            <a:schemeClr val="accent5"/>
          </a:lnRef>
          <a:fillRef idx="3">
            <a:schemeClr val="accent5"/>
          </a:fillRef>
          <a:effectRef idx="3">
            <a:schemeClr val="accent5"/>
          </a:effectRef>
          <a:fontRef idx="minor">
            <a:schemeClr val="lt1"/>
          </a:fontRef>
        </p:style>
        <p:txBody>
          <a:bodyPr vert="eaVert" wrap="none" anchor="ctr"/>
          <a:lstStyle/>
          <a:p>
            <a:endParaRPr lang="th-TH" sz="3600" dirty="0"/>
          </a:p>
        </p:txBody>
      </p:sp>
      <p:sp>
        <p:nvSpPr>
          <p:cNvPr id="5" name="Rectangle 4"/>
          <p:cNvSpPr/>
          <p:nvPr/>
        </p:nvSpPr>
        <p:spPr>
          <a:xfrm>
            <a:off x="2286000" y="3276601"/>
            <a:ext cx="4572000" cy="830997"/>
          </a:xfrm>
          <a:prstGeom prst="rect">
            <a:avLst/>
          </a:prstGeom>
        </p:spPr>
        <p:txBody>
          <a:bodyPr wrap="square">
            <a:spAutoFit/>
          </a:bodyPr>
          <a:lstStyle/>
          <a:p>
            <a:pPr algn="ctr">
              <a:spcBef>
                <a:spcPct val="50000"/>
              </a:spcBef>
            </a:pPr>
            <a:r>
              <a:rPr lang="en-US" sz="2400" b="1" dirty="0" smtClean="0"/>
              <a:t>Ministry of Social Welfare, Relief  &amp; Resettlement</a:t>
            </a:r>
            <a:endParaRPr lang="en-US" sz="2400" b="1" dirty="0"/>
          </a:p>
        </p:txBody>
      </p:sp>
      <p:sp>
        <p:nvSpPr>
          <p:cNvPr id="6" name="Line 12"/>
          <p:cNvSpPr>
            <a:spLocks noChangeShapeType="1"/>
          </p:cNvSpPr>
          <p:nvPr/>
        </p:nvSpPr>
        <p:spPr bwMode="auto">
          <a:xfrm>
            <a:off x="4572000" y="4191000"/>
            <a:ext cx="0" cy="360363"/>
          </a:xfrm>
          <a:prstGeom prst="line">
            <a:avLst/>
          </a:prstGeom>
          <a:noFill/>
          <a:ln w="38100" cap="sq">
            <a:solidFill>
              <a:schemeClr val="tx1"/>
            </a:solidFill>
            <a:round/>
            <a:headEnd type="none" w="sm" len="sm"/>
            <a:tailEnd type="none" w="sm" len="sm"/>
          </a:ln>
        </p:spPr>
        <p:txBody>
          <a:bodyPr/>
          <a:lstStyle/>
          <a:p>
            <a:endParaRPr lang="en-GB"/>
          </a:p>
        </p:txBody>
      </p:sp>
      <p:sp>
        <p:nvSpPr>
          <p:cNvPr id="7" name="Rectangle 6"/>
          <p:cNvSpPr/>
          <p:nvPr/>
        </p:nvSpPr>
        <p:spPr>
          <a:xfrm>
            <a:off x="3066107" y="4572001"/>
            <a:ext cx="3011787" cy="707886"/>
          </a:xfrm>
          <a:prstGeom prst="rect">
            <a:avLst/>
          </a:prstGeom>
        </p:spPr>
        <p:txBody>
          <a:bodyPr wrap="square">
            <a:spAutoFit/>
          </a:bodyPr>
          <a:lstStyle/>
          <a:p>
            <a:pPr algn="ctr">
              <a:spcBef>
                <a:spcPct val="50000"/>
              </a:spcBef>
            </a:pPr>
            <a:r>
              <a:rPr lang="en-US" sz="2000" b="1" dirty="0" smtClean="0"/>
              <a:t>Department of Social Welfare</a:t>
            </a:r>
            <a:endParaRPr lang="en-US" sz="2000" b="1" dirty="0"/>
          </a:p>
        </p:txBody>
      </p:sp>
      <p:sp>
        <p:nvSpPr>
          <p:cNvPr id="8" name="Line 18"/>
          <p:cNvSpPr>
            <a:spLocks noChangeShapeType="1"/>
          </p:cNvSpPr>
          <p:nvPr/>
        </p:nvSpPr>
        <p:spPr bwMode="auto">
          <a:xfrm>
            <a:off x="5029201" y="5334001"/>
            <a:ext cx="1219199" cy="380999"/>
          </a:xfrm>
          <a:prstGeom prst="line">
            <a:avLst/>
          </a:prstGeom>
          <a:noFill/>
          <a:ln w="38100" cap="sq">
            <a:solidFill>
              <a:schemeClr val="tx1"/>
            </a:solidFill>
            <a:round/>
            <a:headEnd type="none" w="sm" len="sm"/>
            <a:tailEnd type="none" w="sm" len="sm"/>
          </a:ln>
        </p:spPr>
        <p:txBody>
          <a:bodyPr/>
          <a:lstStyle/>
          <a:p>
            <a:endParaRPr lang="en-GB"/>
          </a:p>
        </p:txBody>
      </p:sp>
      <p:sp>
        <p:nvSpPr>
          <p:cNvPr id="9" name="Line 18"/>
          <p:cNvSpPr>
            <a:spLocks noChangeShapeType="1"/>
          </p:cNvSpPr>
          <p:nvPr/>
        </p:nvSpPr>
        <p:spPr bwMode="auto">
          <a:xfrm flipV="1">
            <a:off x="2971800" y="5334000"/>
            <a:ext cx="1219200" cy="457200"/>
          </a:xfrm>
          <a:prstGeom prst="line">
            <a:avLst/>
          </a:prstGeom>
          <a:noFill/>
          <a:ln w="38100" cap="sq">
            <a:solidFill>
              <a:schemeClr val="tx1"/>
            </a:solidFill>
            <a:round/>
            <a:headEnd type="none" w="sm" len="sm"/>
            <a:tailEnd type="none" w="sm" len="sm"/>
          </a:ln>
        </p:spPr>
        <p:txBody>
          <a:bodyPr/>
          <a:lstStyle/>
          <a:p>
            <a:endParaRPr lang="en-GB"/>
          </a:p>
        </p:txBody>
      </p:sp>
      <p:sp>
        <p:nvSpPr>
          <p:cNvPr id="13" name="Rectangle 12"/>
          <p:cNvSpPr/>
          <p:nvPr/>
        </p:nvSpPr>
        <p:spPr>
          <a:xfrm>
            <a:off x="1524000" y="5867400"/>
            <a:ext cx="2050048" cy="707886"/>
          </a:xfrm>
          <a:prstGeom prst="rect">
            <a:avLst/>
          </a:prstGeom>
        </p:spPr>
        <p:txBody>
          <a:bodyPr wrap="square">
            <a:spAutoFit/>
          </a:bodyPr>
          <a:lstStyle/>
          <a:p>
            <a:pPr algn="ctr">
              <a:spcBef>
                <a:spcPct val="50000"/>
              </a:spcBef>
            </a:pPr>
            <a:r>
              <a:rPr lang="en-US" sz="2000" b="1" dirty="0" smtClean="0">
                <a:latin typeface="Times New Roman" pitchFamily="18" charset="0"/>
                <a:cs typeface="Times New Roman" pitchFamily="18" charset="0"/>
              </a:rPr>
              <a:t>Other Departments</a:t>
            </a:r>
            <a:endParaRPr lang="en-US" sz="2000" b="1" dirty="0">
              <a:latin typeface="Times New Roman" pitchFamily="18" charset="0"/>
              <a:cs typeface="Times New Roman" pitchFamily="18" charset="0"/>
            </a:endParaRPr>
          </a:p>
        </p:txBody>
      </p:sp>
      <p:sp>
        <p:nvSpPr>
          <p:cNvPr id="14" name="Rectangle 13"/>
          <p:cNvSpPr/>
          <p:nvPr/>
        </p:nvSpPr>
        <p:spPr>
          <a:xfrm>
            <a:off x="3581400" y="5867400"/>
            <a:ext cx="1925464" cy="707886"/>
          </a:xfrm>
          <a:prstGeom prst="rect">
            <a:avLst/>
          </a:prstGeom>
        </p:spPr>
        <p:txBody>
          <a:bodyPr wrap="square">
            <a:spAutoFit/>
          </a:bodyPr>
          <a:lstStyle/>
          <a:p>
            <a:pPr algn="ctr">
              <a:spcBef>
                <a:spcPct val="50000"/>
              </a:spcBef>
            </a:pPr>
            <a:r>
              <a:rPr lang="en-US" sz="2000" b="1" dirty="0" smtClean="0">
                <a:latin typeface="Times New Roman" pitchFamily="18" charset="0"/>
                <a:cs typeface="Times New Roman" pitchFamily="18" charset="0"/>
              </a:rPr>
              <a:t>DSW Field Offices </a:t>
            </a:r>
            <a:endParaRPr lang="en-US" sz="2000" b="1" dirty="0">
              <a:latin typeface="Times New Roman" pitchFamily="18" charset="0"/>
              <a:cs typeface="Times New Roman" pitchFamily="18" charset="0"/>
            </a:endParaRPr>
          </a:p>
        </p:txBody>
      </p:sp>
      <p:sp>
        <p:nvSpPr>
          <p:cNvPr id="15" name="Rectangle 14"/>
          <p:cNvSpPr/>
          <p:nvPr/>
        </p:nvSpPr>
        <p:spPr>
          <a:xfrm>
            <a:off x="5943600" y="5867400"/>
            <a:ext cx="2071401" cy="707886"/>
          </a:xfrm>
          <a:prstGeom prst="rect">
            <a:avLst/>
          </a:prstGeom>
        </p:spPr>
        <p:txBody>
          <a:bodyPr wrap="square">
            <a:spAutoFit/>
          </a:bodyPr>
          <a:lstStyle/>
          <a:p>
            <a:pPr algn="ctr">
              <a:spcBef>
                <a:spcPct val="50000"/>
              </a:spcBef>
            </a:pPr>
            <a:r>
              <a:rPr lang="en-US" sz="2000" b="1" dirty="0" smtClean="0">
                <a:latin typeface="Times New Roman" pitchFamily="18" charset="0"/>
                <a:cs typeface="Times New Roman" pitchFamily="18" charset="0"/>
              </a:rPr>
              <a:t>UN &amp; NGOs &amp; INGOs</a:t>
            </a:r>
            <a:endParaRPr lang="en-US" sz="2000" b="1" dirty="0">
              <a:latin typeface="Times New Roman" pitchFamily="18" charset="0"/>
              <a:cs typeface="Times New Roman" pitchFamily="18" charset="0"/>
            </a:endParaRPr>
          </a:p>
        </p:txBody>
      </p:sp>
      <p:sp>
        <p:nvSpPr>
          <p:cNvPr id="16" name="Line 12"/>
          <p:cNvSpPr>
            <a:spLocks noChangeShapeType="1"/>
          </p:cNvSpPr>
          <p:nvPr/>
        </p:nvSpPr>
        <p:spPr bwMode="auto">
          <a:xfrm>
            <a:off x="4572000" y="5410200"/>
            <a:ext cx="0" cy="360363"/>
          </a:xfrm>
          <a:prstGeom prst="line">
            <a:avLst/>
          </a:prstGeom>
          <a:noFill/>
          <a:ln w="38100" cap="sq">
            <a:solidFill>
              <a:schemeClr val="tx1"/>
            </a:solidFill>
            <a:round/>
            <a:headEnd type="none" w="sm" len="sm"/>
            <a:tailEnd type="none" w="sm" len="sm"/>
          </a:ln>
        </p:spPr>
        <p:txBody>
          <a:bodyPr/>
          <a:lstStyle/>
          <a:p>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371600"/>
          </a:xfrm>
        </p:spPr>
        <p:txBody>
          <a:bodyPr>
            <a:normAutofit/>
          </a:bodyPr>
          <a:lstStyle/>
          <a:p>
            <a:pPr marL="571500" indent="-571500">
              <a:spcBef>
                <a:spcPct val="50000"/>
              </a:spcBef>
            </a:pPr>
            <a:r>
              <a:rPr lang="en-US" sz="40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Victims providing  services</a:t>
            </a:r>
            <a:r>
              <a:rPr lang="en-US" sz="4400" dirty="0" smtClean="0"/>
              <a:t/>
            </a:r>
            <a:br>
              <a:rPr lang="en-US" sz="4400" dirty="0" smtClean="0"/>
            </a:br>
            <a:endParaRPr lang="en-GB" sz="4400" dirty="0"/>
          </a:p>
        </p:txBody>
      </p:sp>
      <p:sp>
        <p:nvSpPr>
          <p:cNvPr id="3" name="Content Placeholder 2"/>
          <p:cNvSpPr>
            <a:spLocks noGrp="1"/>
          </p:cNvSpPr>
          <p:nvPr>
            <p:ph idx="1"/>
          </p:nvPr>
        </p:nvSpPr>
        <p:spPr/>
        <p:txBody>
          <a:bodyPr>
            <a:normAutofit/>
          </a:bodyPr>
          <a:lstStyle/>
          <a:p>
            <a:pPr>
              <a:lnSpc>
                <a:spcPct val="150000"/>
              </a:lnSpc>
              <a:buFont typeface="Wingdings" pitchFamily="2" charset="2"/>
              <a:buChar char="§"/>
            </a:pPr>
            <a:r>
              <a:rPr lang="en-US" dirty="0" smtClean="0"/>
              <a:t>In every time of repatriation of these victims we  provided  the following services;</a:t>
            </a:r>
            <a:br>
              <a:rPr lang="en-US" dirty="0" smtClean="0"/>
            </a:br>
            <a:r>
              <a:rPr lang="en-US" dirty="0" smtClean="0"/>
              <a:t>- Pre-return services</a:t>
            </a:r>
            <a:br>
              <a:rPr lang="en-US" dirty="0" smtClean="0"/>
            </a:br>
            <a:r>
              <a:rPr lang="en-US" dirty="0" smtClean="0"/>
              <a:t>- Repatriation services</a:t>
            </a:r>
            <a:br>
              <a:rPr lang="en-US" dirty="0" smtClean="0"/>
            </a:br>
            <a:r>
              <a:rPr lang="en-US" dirty="0" smtClean="0"/>
              <a:t>- Rehabilitation services      </a:t>
            </a:r>
            <a:br>
              <a:rPr lang="en-US" dirty="0" smtClean="0"/>
            </a:br>
            <a:r>
              <a:rPr lang="en-US" dirty="0" smtClean="0"/>
              <a:t>- Follow up services</a:t>
            </a:r>
            <a:br>
              <a:rPr lang="en-US" dirty="0" smtClean="0"/>
            </a:b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379</TotalTime>
  <Words>948</Words>
  <Application>Microsoft Office PowerPoint</Application>
  <PresentationFormat>On-screen Show (4:3)</PresentationFormat>
  <Paragraphs>159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 Presentation on  the Return , Repatriation and Reintegration of Trafficked Persons in Myanmar  </vt:lpstr>
      <vt:lpstr>Law and Mechanism </vt:lpstr>
      <vt:lpstr> Law  and Mechanism (Contd;) </vt:lpstr>
      <vt:lpstr>Plan and Strategy</vt:lpstr>
      <vt:lpstr>Plan and Strategy</vt:lpstr>
      <vt:lpstr>MoU Regarding TIP</vt:lpstr>
      <vt:lpstr>Functions of  Department of Social Welfare</vt:lpstr>
      <vt:lpstr>Myanmar’s Victim Protection Structure </vt:lpstr>
      <vt:lpstr>Victims providing  services </vt:lpstr>
      <vt:lpstr>Pre- return  Services </vt:lpstr>
      <vt:lpstr>Repatriation Services </vt:lpstr>
      <vt:lpstr>Slide 12</vt:lpstr>
      <vt:lpstr>Rehabilitation  Services</vt:lpstr>
      <vt:lpstr>Slide 14</vt:lpstr>
      <vt:lpstr>R&amp;R CHALLENGES IN MYANMAR</vt:lpstr>
      <vt:lpstr>Slide 16</vt:lpstr>
      <vt:lpstr>Slide 17</vt:lpstr>
      <vt:lpstr>Slide 18</vt:lpstr>
      <vt:lpstr>“R&amp;R ACHIEVEMENTS IN MYANMAR” </vt:lpstr>
      <vt:lpstr>“R&amp;R ACHIEVEMENTS IN MYANMAR”</vt:lpstr>
      <vt:lpstr>R&amp;R CHALLENGES IN MYANMAR</vt:lpstr>
      <vt:lpstr>R&amp;R CHALLENGES IN MYANMAR</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pong</cp:lastModifiedBy>
  <cp:revision>83</cp:revision>
  <dcterms:created xsi:type="dcterms:W3CDTF">2006-08-16T00:00:00Z</dcterms:created>
  <dcterms:modified xsi:type="dcterms:W3CDTF">2012-08-21T02:52:19Z</dcterms:modified>
</cp:coreProperties>
</file>