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8"/>
  </p:notesMasterIdLst>
  <p:handoutMasterIdLst>
    <p:handoutMasterId r:id="rId19"/>
  </p:handoutMasterIdLst>
  <p:sldIdLst>
    <p:sldId id="327" r:id="rId2"/>
    <p:sldId id="335" r:id="rId3"/>
    <p:sldId id="256" r:id="rId4"/>
    <p:sldId id="312" r:id="rId5"/>
    <p:sldId id="315" r:id="rId6"/>
    <p:sldId id="336" r:id="rId7"/>
    <p:sldId id="337" r:id="rId8"/>
    <p:sldId id="338" r:id="rId9"/>
    <p:sldId id="333" r:id="rId10"/>
    <p:sldId id="317" r:id="rId11"/>
    <p:sldId id="318" r:id="rId12"/>
    <p:sldId id="272" r:id="rId13"/>
    <p:sldId id="311" r:id="rId14"/>
    <p:sldId id="297" r:id="rId15"/>
    <p:sldId id="340" r:id="rId16"/>
    <p:sldId id="339" r:id="rId17"/>
  </p:sldIdLst>
  <p:sldSz cx="9144000" cy="6858000" type="screen4x3"/>
  <p:notesSz cx="6742113" cy="9872663"/>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4660"/>
  </p:normalViewPr>
  <p:slideViewPr>
    <p:cSldViewPr>
      <p:cViewPr varScale="1">
        <p:scale>
          <a:sx n="65" d="100"/>
          <a:sy n="65"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4721DEB7-4BA0-49B5-9E66-248703DFBFB0}" type="datetimeFigureOut">
              <a:rPr lang="th-TH" smtClean="0"/>
              <a:pPr/>
              <a:t>21/08/55</a:t>
            </a:fld>
            <a:endParaRPr lang="th-TH"/>
          </a:p>
        </p:txBody>
      </p:sp>
      <p:sp>
        <p:nvSpPr>
          <p:cNvPr id="4" name="Footer Placeholder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0B6C0A8E-BFA5-43AD-B41A-5698BF3BA216}" type="slidenum">
              <a:rPr lang="th-TH" smtClean="0"/>
              <a:pPr/>
              <a:t>‹#›</a:t>
            </a:fld>
            <a:endParaRPr lang="th-TH"/>
          </a:p>
        </p:txBody>
      </p:sp>
    </p:spTree>
    <p:extLst>
      <p:ext uri="{BB962C8B-B14F-4D97-AF65-F5344CB8AC3E}">
        <p14:creationId xmlns:p14="http://schemas.microsoft.com/office/powerpoint/2010/main" val="4145045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8EFE698A-0212-46D2-AFD2-508EE73AFFE0}" type="datetimeFigureOut">
              <a:rPr lang="en-US" smtClean="0"/>
              <a:pPr/>
              <a:t>8/21/2012</a:t>
            </a:fld>
            <a:endParaRPr lang="en-US"/>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ACF94C7E-186E-46E1-B1AA-A6F9C94BAC16}" type="slidenum">
              <a:rPr lang="en-US" smtClean="0"/>
              <a:pPr/>
              <a:t>‹#›</a:t>
            </a:fld>
            <a:endParaRPr lang="en-US"/>
          </a:p>
        </p:txBody>
      </p:sp>
    </p:spTree>
    <p:extLst>
      <p:ext uri="{BB962C8B-B14F-4D97-AF65-F5344CB8AC3E}">
        <p14:creationId xmlns:p14="http://schemas.microsoft.com/office/powerpoint/2010/main" val="4290802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37512D-D365-45CB-A62C-27C13C666C3E}" type="datetimeFigureOut">
              <a:rPr lang="th-TH" smtClean="0"/>
              <a:pPr/>
              <a:t>21/08/55</a:t>
            </a:fld>
            <a:endParaRPr lang="th-TH"/>
          </a:p>
        </p:txBody>
      </p:sp>
      <p:sp>
        <p:nvSpPr>
          <p:cNvPr id="19" name="Footer Placeholder 18"/>
          <p:cNvSpPr>
            <a:spLocks noGrp="1"/>
          </p:cNvSpPr>
          <p:nvPr>
            <p:ph type="ftr" sz="quarter" idx="11"/>
          </p:nvPr>
        </p:nvSpPr>
        <p:spPr/>
        <p:txBody>
          <a:bodyPr/>
          <a:lstStyle/>
          <a:p>
            <a:endParaRPr lang="th-TH"/>
          </a:p>
        </p:txBody>
      </p:sp>
      <p:sp>
        <p:nvSpPr>
          <p:cNvPr id="27" name="Slide Number Placeholder 26"/>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37512D-D365-45CB-A62C-27C13C666C3E}" type="datetimeFigureOut">
              <a:rPr lang="th-TH" smtClean="0"/>
              <a:pPr/>
              <a:t>21/08/55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37512D-D365-45CB-A62C-27C13C666C3E}" type="datetimeFigureOut">
              <a:rPr lang="th-TH" smtClean="0"/>
              <a:pPr/>
              <a:t>21/08/55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37512D-D365-45CB-A62C-27C13C666C3E}" type="datetimeFigureOut">
              <a:rPr lang="th-TH" smtClean="0"/>
              <a:pPr/>
              <a:t>21/08/55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37512D-D365-45CB-A62C-27C13C666C3E}" type="datetimeFigureOut">
              <a:rPr lang="th-TH" smtClean="0"/>
              <a:pPr/>
              <a:t>21/08/55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37512D-D365-45CB-A62C-27C13C666C3E}" type="datetimeFigureOut">
              <a:rPr lang="th-TH" smtClean="0"/>
              <a:pPr/>
              <a:t>21/08/55</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37512D-D365-45CB-A62C-27C13C666C3E}" type="datetimeFigureOut">
              <a:rPr lang="th-TH" smtClean="0"/>
              <a:pPr/>
              <a:t>21/08/55</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37512D-D365-45CB-A62C-27C13C666C3E}" type="datetimeFigureOut">
              <a:rPr lang="th-TH" smtClean="0"/>
              <a:pPr/>
              <a:t>21/08/55</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7512D-D365-45CB-A62C-27C13C666C3E}" type="datetimeFigureOut">
              <a:rPr lang="th-TH" smtClean="0"/>
              <a:pPr/>
              <a:t>21/08/55</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37512D-D365-45CB-A62C-27C13C666C3E}" type="datetimeFigureOut">
              <a:rPr lang="th-TH" smtClean="0"/>
              <a:pPr/>
              <a:t>21/08/55</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9069BA9-BF1B-44A4-9F02-E9E0E7563619}" type="slidenum">
              <a:rPr lang="th-TH" smtClean="0"/>
              <a:pPr/>
              <a:t>‹#›</a:t>
            </a:fld>
            <a:endParaRPr lang="th-TH"/>
          </a:p>
        </p:txBody>
      </p:sp>
    </p:spTree>
  </p:cSld>
  <p:clrMapOvr>
    <a:masterClrMapping/>
  </p:clrMapOvr>
  <p:transition spd="med">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37512D-D365-45CB-A62C-27C13C666C3E}" type="datetimeFigureOut">
              <a:rPr lang="th-TH" smtClean="0"/>
              <a:pPr/>
              <a:t>21/08/55</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a:xfrm>
            <a:off x="8077200" y="6356350"/>
            <a:ext cx="609600" cy="365125"/>
          </a:xfrm>
        </p:spPr>
        <p:txBody>
          <a:bodyPr/>
          <a:lstStyle/>
          <a:p>
            <a:fld id="{69069BA9-BF1B-44A4-9F02-E9E0E7563619}" type="slidenum">
              <a:rPr lang="th-TH" smtClean="0"/>
              <a:pPr/>
              <a:t>‹#›</a:t>
            </a:fld>
            <a:endParaRPr lang="th-T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37512D-D365-45CB-A62C-27C13C666C3E}" type="datetimeFigureOut">
              <a:rPr lang="th-TH" smtClean="0"/>
              <a:pPr/>
              <a:t>21/08/55</a:t>
            </a:fld>
            <a:endParaRPr lang="th-T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h-T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069BA9-BF1B-44A4-9F02-E9E0E7563619}" type="slidenum">
              <a:rPr lang="th-TH" smtClean="0"/>
              <a:pPr/>
              <a:t>‹#›</a:t>
            </a:fld>
            <a:endParaRPr lang="th-T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spd="med">
    <p:wipe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4389120"/>
          </a:xfrm>
        </p:spPr>
        <p:txBody>
          <a:bodyPr>
            <a:normAutofit/>
          </a:bodyPr>
          <a:lstStyle/>
          <a:p>
            <a:pPr marL="0" lvl="0" indent="0">
              <a:buNone/>
            </a:pPr>
            <a:endParaRPr lang="en-US" sz="28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endParaRPr>
          </a:p>
          <a:p>
            <a:pPr marL="0" indent="0" algn="ctr">
              <a:buNone/>
            </a:pPr>
            <a:r>
              <a:rPr lang="en-US" sz="4000" dirty="0" smtClean="0"/>
              <a:t>Overview </a:t>
            </a:r>
            <a:r>
              <a:rPr lang="en-US" sz="40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rPr>
              <a:t>on</a:t>
            </a:r>
          </a:p>
          <a:p>
            <a:pPr marL="0" lvl="0" indent="0" algn="ctr">
              <a:buNone/>
            </a:pPr>
            <a:endParaRPr lang="en-US" sz="36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endParaRPr>
          </a:p>
          <a:p>
            <a:pPr marL="0" lvl="0" indent="0" algn="ctr">
              <a:buNone/>
            </a:pPr>
            <a:r>
              <a:rPr lang="en-US" sz="36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rPr>
              <a:t>Situation of Human Trafficking</a:t>
            </a:r>
          </a:p>
          <a:p>
            <a:pPr marL="0" lvl="0" indent="0" algn="ctr">
              <a:buNone/>
            </a:pPr>
            <a:endParaRPr lang="en-US" sz="36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endParaRPr>
          </a:p>
          <a:p>
            <a:pPr marL="0" lvl="0" indent="0" algn="ctr">
              <a:buNone/>
            </a:pPr>
            <a:r>
              <a:rPr lang="en-US" sz="36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rPr>
              <a:t> in Lao PDR</a:t>
            </a:r>
            <a:endParaRPr lang="en-US" sz="3600" b="1" dirty="0">
              <a:effectLst>
                <a:outerShdw blurRad="38100" dist="25500" dir="5400000" algn="tl" rotWithShape="0">
                  <a:srgbClr val="000000">
                    <a:satMod val="180000"/>
                    <a:alpha val="75000"/>
                  </a:srgbClr>
                </a:outerShdw>
              </a:effectLst>
              <a:latin typeface="Saysettha OT" pitchFamily="34" charset="-34"/>
              <a:cs typeface="Saysettha OT" pitchFamily="34" charset="-34"/>
            </a:endParaRPr>
          </a:p>
          <a:p>
            <a:endParaRPr lang="en-US" dirty="0"/>
          </a:p>
        </p:txBody>
      </p:sp>
    </p:spTree>
    <p:extLst>
      <p:ext uri="{BB962C8B-B14F-4D97-AF65-F5344CB8AC3E}">
        <p14:creationId xmlns:p14="http://schemas.microsoft.com/office/powerpoint/2010/main" val="1740578778"/>
      </p:ext>
    </p:extLst>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Policy  Framework </a:t>
            </a:r>
            <a:endParaRPr lang="en-US" sz="3600" b="1" dirty="0"/>
          </a:p>
        </p:txBody>
      </p:sp>
      <p:sp>
        <p:nvSpPr>
          <p:cNvPr id="3" name="Content Placeholder 2"/>
          <p:cNvSpPr>
            <a:spLocks noGrp="1"/>
          </p:cNvSpPr>
          <p:nvPr>
            <p:ph idx="1"/>
          </p:nvPr>
        </p:nvSpPr>
        <p:spPr/>
        <p:txBody>
          <a:bodyPr>
            <a:normAutofit fontScale="70000" lnSpcReduction="20000"/>
          </a:bodyPr>
          <a:lstStyle/>
          <a:p>
            <a:pPr>
              <a:buNone/>
            </a:pPr>
            <a:r>
              <a:rPr lang="en-US" sz="2800" dirty="0" smtClean="0">
                <a:latin typeface="Saysettha OT" pitchFamily="34" charset="-34"/>
                <a:cs typeface="Saysettha OT" pitchFamily="34" charset="-34"/>
              </a:rPr>
              <a:t>  </a:t>
            </a:r>
          </a:p>
          <a:p>
            <a:pPr>
              <a:buNone/>
            </a:pPr>
            <a:r>
              <a:rPr lang="en-US" sz="2800" dirty="0" smtClean="0">
                <a:latin typeface="Saysettha OT" pitchFamily="34" charset="-34"/>
                <a:cs typeface="Saysettha OT" pitchFamily="34" charset="-34"/>
              </a:rPr>
              <a:t>   </a:t>
            </a:r>
            <a:r>
              <a:rPr lang="en-US" sz="2800" b="1" dirty="0" smtClean="0">
                <a:latin typeface="Saysettha OT" pitchFamily="34" charset="-34"/>
                <a:cs typeface="Saysettha OT" pitchFamily="34" charset="-34"/>
              </a:rPr>
              <a:t>- </a:t>
            </a:r>
            <a:r>
              <a:rPr lang="en-US" sz="3600" b="1" dirty="0" smtClean="0">
                <a:latin typeface="Saysettha OT" pitchFamily="34" charset="-34"/>
                <a:cs typeface="Saysettha OT" pitchFamily="34" charset="-34"/>
              </a:rPr>
              <a:t>Anti-human trafficking issue is in the National Plan, the strategy No </a:t>
            </a:r>
            <a:r>
              <a:rPr lang="lo-LA" sz="3600" b="1" dirty="0" smtClean="0">
                <a:latin typeface="Saysettha OT" pitchFamily="34" charset="-34"/>
                <a:cs typeface="Saysettha OT" pitchFamily="34" charset="-34"/>
              </a:rPr>
              <a:t>11</a:t>
            </a:r>
            <a:r>
              <a:rPr lang="en-US" sz="3600" b="1" dirty="0" smtClean="0">
                <a:latin typeface="Saysettha OT" pitchFamily="34" charset="-34"/>
                <a:cs typeface="Saysettha OT" pitchFamily="34" charset="-34"/>
              </a:rPr>
              <a:t> project </a:t>
            </a:r>
            <a:r>
              <a:rPr lang="en-US" sz="3600" b="1" dirty="0" err="1" smtClean="0">
                <a:latin typeface="Saysettha OT" pitchFamily="34" charset="-34"/>
                <a:cs typeface="Saysettha OT" pitchFamily="34" charset="-34"/>
              </a:rPr>
              <a:t>workplan</a:t>
            </a:r>
            <a:r>
              <a:rPr lang="en-US" sz="3600" b="1" dirty="0" smtClean="0">
                <a:latin typeface="Saysettha OT" pitchFamily="34" charset="-34"/>
                <a:cs typeface="Saysettha OT" pitchFamily="34" charset="-34"/>
              </a:rPr>
              <a:t> </a:t>
            </a:r>
            <a:r>
              <a:rPr lang="lo-LA" sz="3600" b="1" dirty="0" smtClean="0">
                <a:latin typeface="Saysettha OT" pitchFamily="34" charset="-34"/>
                <a:cs typeface="Saysettha OT" pitchFamily="34" charset="-34"/>
              </a:rPr>
              <a:t>111</a:t>
            </a:r>
            <a:r>
              <a:rPr lang="en-US" sz="3600" b="1" dirty="0" smtClean="0">
                <a:latin typeface="Saysettha OT" pitchFamily="34" charset="-34"/>
                <a:cs typeface="Saysettha OT" pitchFamily="34" charset="-34"/>
              </a:rPr>
              <a:t>.</a:t>
            </a:r>
          </a:p>
          <a:p>
            <a:endParaRPr lang="lo-LA" sz="3600" b="1" dirty="0" smtClean="0">
              <a:latin typeface="Saysettha OT" pitchFamily="34" charset="-34"/>
              <a:cs typeface="Saysettha OT" pitchFamily="34" charset="-34"/>
            </a:endParaRPr>
          </a:p>
          <a:p>
            <a:pPr>
              <a:buNone/>
            </a:pPr>
            <a:r>
              <a:rPr lang="lo-LA" sz="3600" b="1" dirty="0" smtClean="0">
                <a:latin typeface="Saysettha OT" pitchFamily="34" charset="-34"/>
                <a:cs typeface="Saysettha OT" pitchFamily="34" charset="-34"/>
              </a:rPr>
              <a:t>  -</a:t>
            </a:r>
            <a:r>
              <a:rPr lang="en-US" sz="3600" b="1" dirty="0" smtClean="0">
                <a:latin typeface="Saysettha OT" pitchFamily="34" charset="-34"/>
                <a:cs typeface="Saysettha OT" pitchFamily="34" charset="-34"/>
              </a:rPr>
              <a:t> Criminal law article 134 mentioned on punishment the traffickers;</a:t>
            </a:r>
          </a:p>
          <a:p>
            <a:pPr>
              <a:buNone/>
            </a:pPr>
            <a:r>
              <a:rPr lang="en-US" sz="3600" b="1" dirty="0" smtClean="0">
                <a:latin typeface="Saysettha OT" pitchFamily="34" charset="-34"/>
                <a:cs typeface="Saysettha OT" pitchFamily="34" charset="-34"/>
              </a:rPr>
              <a:t> </a:t>
            </a:r>
          </a:p>
          <a:p>
            <a:pPr>
              <a:buNone/>
            </a:pPr>
            <a:r>
              <a:rPr lang="en-US" sz="3600" b="1" dirty="0" smtClean="0">
                <a:latin typeface="Saysettha OT" pitchFamily="34" charset="-34"/>
                <a:cs typeface="Saysettha OT" pitchFamily="34" charset="-34"/>
              </a:rPr>
              <a:t>  - In </a:t>
            </a:r>
            <a:r>
              <a:rPr lang="lo-LA" sz="3600" b="1" dirty="0" smtClean="0">
                <a:latin typeface="Saysettha OT" pitchFamily="34" charset="-34"/>
                <a:cs typeface="Saysettha OT" pitchFamily="34" charset="-34"/>
              </a:rPr>
              <a:t>2005 </a:t>
            </a:r>
            <a:r>
              <a:rPr lang="en-US" sz="3600" b="1" dirty="0" smtClean="0">
                <a:latin typeface="Saysettha OT" pitchFamily="34" charset="-34"/>
                <a:cs typeface="Saysettha OT" pitchFamily="34" charset="-34"/>
              </a:rPr>
              <a:t>regulated law on development and protection of women and    </a:t>
            </a:r>
          </a:p>
          <a:p>
            <a:pPr>
              <a:buNone/>
            </a:pPr>
            <a:r>
              <a:rPr lang="en-US" sz="3600" b="1" dirty="0" smtClean="0">
                <a:latin typeface="Saysettha OT" pitchFamily="34" charset="-34"/>
                <a:cs typeface="Saysettha OT" pitchFamily="34" charset="-34"/>
              </a:rPr>
              <a:t>    children;</a:t>
            </a:r>
          </a:p>
          <a:p>
            <a:endParaRPr lang="en-US" sz="3600" dirty="0" smtClean="0">
              <a:latin typeface="Saysettha OT" pitchFamily="34" charset="-34"/>
              <a:cs typeface="Saysettha OT" pitchFamily="34" charset="-34"/>
            </a:endParaRPr>
          </a:p>
          <a:p>
            <a:pPr>
              <a:buNone/>
            </a:pPr>
            <a:r>
              <a:rPr lang="en-US" sz="3600" smtClean="0">
                <a:latin typeface="Saysettha OT" pitchFamily="34" charset="-34"/>
                <a:cs typeface="Saysettha OT" pitchFamily="34" charset="-34"/>
              </a:rPr>
              <a:t>  </a:t>
            </a:r>
            <a:endParaRPr lang="en-US" dirty="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a:bodyPr>
          <a:lstStyle/>
          <a:p>
            <a:pPr algn="ctr"/>
            <a:r>
              <a:rPr lang="en-US" sz="4000" dirty="0" smtClean="0"/>
              <a:t>  </a:t>
            </a:r>
            <a:r>
              <a:rPr lang="en-US" sz="3600" dirty="0" smtClean="0">
                <a:latin typeface="Saysettha OT" pitchFamily="34" charset="-34"/>
                <a:cs typeface="Saysettha OT" pitchFamily="34" charset="-34"/>
              </a:rPr>
              <a:t>Policy Framework</a:t>
            </a:r>
            <a:endParaRPr lang="en-US" sz="3600" dirty="0">
              <a:latin typeface="Saysettha OT" pitchFamily="34" charset="-34"/>
              <a:cs typeface="Saysettha OT" pitchFamily="34" charset="-34"/>
            </a:endParaRPr>
          </a:p>
        </p:txBody>
      </p:sp>
      <p:sp>
        <p:nvSpPr>
          <p:cNvPr id="3" name="Content Placeholder 2"/>
          <p:cNvSpPr>
            <a:spLocks noGrp="1"/>
          </p:cNvSpPr>
          <p:nvPr>
            <p:ph idx="1"/>
          </p:nvPr>
        </p:nvSpPr>
        <p:spPr>
          <a:xfrm>
            <a:off x="457200" y="1772816"/>
            <a:ext cx="8229600" cy="4551784"/>
          </a:xfrm>
        </p:spPr>
        <p:txBody>
          <a:bodyPr>
            <a:normAutofit fontScale="85000" lnSpcReduction="10000"/>
          </a:bodyPr>
          <a:lstStyle/>
          <a:p>
            <a:pPr>
              <a:buNone/>
            </a:pPr>
            <a:endParaRPr lang="en-US" sz="2800" dirty="0" smtClean="0">
              <a:latin typeface="Saysettha OT" pitchFamily="34" charset="-34"/>
              <a:cs typeface="Saysettha OT" pitchFamily="34" charset="-34"/>
            </a:endParaRPr>
          </a:p>
          <a:p>
            <a:pPr>
              <a:buNone/>
            </a:pPr>
            <a:r>
              <a:rPr lang="en-US" sz="2800" dirty="0" smtClean="0">
                <a:latin typeface="Saysettha OT" pitchFamily="34" charset="-34"/>
                <a:cs typeface="Saysettha OT" pitchFamily="34" charset="-34"/>
              </a:rPr>
              <a:t>  - </a:t>
            </a:r>
            <a:r>
              <a:rPr lang="en-US" sz="2800" b="1" dirty="0" smtClean="0">
                <a:latin typeface="Saysettha OT" pitchFamily="34" charset="-34"/>
                <a:cs typeface="Saysettha OT" pitchFamily="34" charset="-34"/>
              </a:rPr>
              <a:t>In </a:t>
            </a:r>
            <a:r>
              <a:rPr lang="lo-LA" sz="2800" b="1" dirty="0" smtClean="0">
                <a:latin typeface="Saysettha OT" pitchFamily="34" charset="-34"/>
                <a:cs typeface="Saysettha OT" pitchFamily="34" charset="-34"/>
              </a:rPr>
              <a:t>2006 </a:t>
            </a:r>
            <a:r>
              <a:rPr lang="en-US" sz="2800" b="1" dirty="0" smtClean="0">
                <a:latin typeface="Saysettha OT" pitchFamily="34" charset="-34"/>
                <a:cs typeface="Saysettha OT" pitchFamily="34" charset="-34"/>
              </a:rPr>
              <a:t>regulated law on the rights and interests </a:t>
            </a:r>
          </a:p>
          <a:p>
            <a:pPr>
              <a:buNone/>
            </a:pPr>
            <a:r>
              <a:rPr lang="en-US" sz="2800" b="1" dirty="0" smtClean="0">
                <a:latin typeface="Saysettha OT" pitchFamily="34" charset="-34"/>
                <a:cs typeface="Saysettha OT" pitchFamily="34" charset="-34"/>
              </a:rPr>
              <a:t>    of children;</a:t>
            </a:r>
          </a:p>
          <a:p>
            <a:pPr marL="0" indent="0">
              <a:buNone/>
            </a:pPr>
            <a:endParaRPr lang="en-US" sz="2800" b="1" dirty="0" smtClean="0">
              <a:latin typeface="Saysettha OT" pitchFamily="34" charset="-34"/>
              <a:cs typeface="Saysettha OT" pitchFamily="34" charset="-34"/>
            </a:endParaRPr>
          </a:p>
          <a:p>
            <a:pPr>
              <a:buNone/>
            </a:pPr>
            <a:r>
              <a:rPr lang="en-US" sz="2800" b="1" dirty="0" smtClean="0">
                <a:latin typeface="Saysettha OT" pitchFamily="34" charset="-34"/>
                <a:cs typeface="Saysettha OT" pitchFamily="34" charset="-34"/>
              </a:rPr>
              <a:t>  - in 2006  adjusted </a:t>
            </a:r>
            <a:r>
              <a:rPr lang="en-US" sz="2800" b="1" dirty="0" err="1" smtClean="0">
                <a:latin typeface="Saysettha OT" pitchFamily="34" charset="-34"/>
                <a:cs typeface="Saysettha OT" pitchFamily="34" charset="-34"/>
              </a:rPr>
              <a:t>lalour</a:t>
            </a:r>
            <a:r>
              <a:rPr lang="en-US" sz="2800" b="1" dirty="0" smtClean="0">
                <a:latin typeface="Saysettha OT" pitchFamily="34" charset="-34"/>
                <a:cs typeface="Saysettha OT" pitchFamily="34" charset="-34"/>
              </a:rPr>
              <a:t> low</a:t>
            </a:r>
          </a:p>
          <a:p>
            <a:endParaRPr lang="en-US" sz="2800" b="1" dirty="0" smtClean="0">
              <a:latin typeface="Saysettha OT" pitchFamily="34" charset="-34"/>
              <a:cs typeface="Saysettha OT" pitchFamily="34" charset="-34"/>
            </a:endParaRPr>
          </a:p>
          <a:p>
            <a:pPr>
              <a:buNone/>
            </a:pPr>
            <a:r>
              <a:rPr lang="en-US" sz="2800" b="1" dirty="0" smtClean="0">
                <a:latin typeface="Saysettha OT" pitchFamily="34" charset="-34"/>
                <a:cs typeface="Saysettha OT" pitchFamily="34" charset="-34"/>
              </a:rPr>
              <a:t>  - in 2007 Established National Plan of Action Against  </a:t>
            </a:r>
          </a:p>
          <a:p>
            <a:pPr>
              <a:buNone/>
            </a:pPr>
            <a:r>
              <a:rPr lang="en-US" sz="2800" b="1" dirty="0" smtClean="0">
                <a:latin typeface="Saysettha OT" pitchFamily="34" charset="-34"/>
                <a:cs typeface="Saysettha OT" pitchFamily="34" charset="-34"/>
              </a:rPr>
              <a:t>    Commercial Sexual Exploitation of Children</a:t>
            </a:r>
          </a:p>
          <a:p>
            <a:endParaRPr lang="en-US" sz="2800" b="1" dirty="0" smtClean="0">
              <a:latin typeface="Saysettha OT" pitchFamily="34" charset="-34"/>
              <a:cs typeface="Saysettha OT" pitchFamily="34" charset="-34"/>
            </a:endParaRPr>
          </a:p>
          <a:p>
            <a:pPr>
              <a:buNone/>
            </a:pPr>
            <a:r>
              <a:rPr lang="en-US" sz="2800" b="1" dirty="0" smtClean="0">
                <a:latin typeface="Saysettha OT" pitchFamily="34" charset="-34"/>
                <a:cs typeface="Saysettha OT" pitchFamily="34" charset="-34"/>
              </a:rPr>
              <a:t>  </a:t>
            </a:r>
            <a:r>
              <a:rPr lang="lo-LA" sz="2800" b="1" dirty="0" smtClean="0">
                <a:latin typeface="Saysettha OT" pitchFamily="34" charset="-34"/>
                <a:cs typeface="Saysettha OT" pitchFamily="34" charset="-34"/>
              </a:rPr>
              <a:t>- </a:t>
            </a:r>
            <a:r>
              <a:rPr lang="en-US" sz="2800" b="1" dirty="0" smtClean="0">
                <a:latin typeface="Saysettha OT" pitchFamily="34" charset="-34"/>
                <a:cs typeface="Saysettha OT" pitchFamily="34" charset="-34"/>
              </a:rPr>
              <a:t>In</a:t>
            </a:r>
            <a:r>
              <a:rPr lang="lo-LA" sz="2800" b="1" dirty="0" smtClean="0">
                <a:latin typeface="Saysettha OT" pitchFamily="34" charset="-34"/>
                <a:cs typeface="Saysettha OT" pitchFamily="34" charset="-34"/>
              </a:rPr>
              <a:t> 2008 </a:t>
            </a:r>
            <a:r>
              <a:rPr lang="en-US" sz="2800" b="1" dirty="0" smtClean="0">
                <a:latin typeface="Saysettha OT" pitchFamily="34" charset="-34"/>
                <a:cs typeface="Saysettha OT" pitchFamily="34" charset="-34"/>
              </a:rPr>
              <a:t>Drafted on Against Trafficking Plan</a:t>
            </a:r>
          </a:p>
          <a:p>
            <a:pPr>
              <a:buNone/>
            </a:pPr>
            <a:r>
              <a:rPr lang="en-US" sz="2800" b="1" dirty="0" smtClean="0">
                <a:latin typeface="Saysettha OT" pitchFamily="34" charset="-34"/>
                <a:cs typeface="Saysettha OT" pitchFamily="34" charset="-34"/>
              </a:rPr>
              <a:t>	</a:t>
            </a:r>
          </a:p>
          <a:p>
            <a:endParaRPr lang="en-US" b="1" dirty="0" smtClean="0"/>
          </a:p>
          <a:p>
            <a:endParaRPr lang="en-US" dirty="0"/>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214282" y="251948"/>
            <a:ext cx="8715436" cy="1143000"/>
          </a:xfrm>
        </p:spPr>
        <p:txBody>
          <a:bodyPr anchor="t">
            <a:noAutofit/>
          </a:bodyPr>
          <a:lstStyle/>
          <a:p>
            <a:pPr marL="742950" indent="-742950" algn="ctr"/>
            <a:r>
              <a:rPr lang="en-US" b="1" dirty="0" smtClean="0">
                <a:solidFill>
                  <a:schemeClr val="tx1"/>
                </a:solidFill>
                <a:latin typeface="Saysettha OT" pitchFamily="34" charset="-34"/>
                <a:cs typeface="Saysettha OT" pitchFamily="34" charset="-34"/>
              </a:rPr>
              <a:t>	</a:t>
            </a:r>
            <a:r>
              <a:rPr lang="en-US" sz="3600" dirty="0" smtClean="0">
                <a:latin typeface="Saysettha OT" pitchFamily="34" charset="-34"/>
                <a:cs typeface="Saysettha OT" pitchFamily="34" charset="-34"/>
              </a:rPr>
              <a:t>Policy Framework</a:t>
            </a:r>
            <a:r>
              <a:rPr lang="en-US" sz="3600" b="1" dirty="0" smtClean="0">
                <a:solidFill>
                  <a:schemeClr val="tx1"/>
                </a:solidFill>
                <a:latin typeface="Saysettha OT" pitchFamily="34" charset="-34"/>
                <a:cs typeface="Saysettha OT" pitchFamily="34" charset="-34"/>
              </a:rPr>
              <a:t> </a:t>
            </a:r>
            <a:r>
              <a:rPr lang="en-US" b="1" dirty="0" smtClean="0">
                <a:solidFill>
                  <a:schemeClr val="tx1"/>
                </a:solidFill>
                <a:latin typeface="Saysettha OT" pitchFamily="34" charset="-34"/>
                <a:cs typeface="Saysettha OT" pitchFamily="34" charset="-34"/>
              </a:rPr>
              <a:t/>
            </a:r>
            <a:br>
              <a:rPr lang="en-US" b="1" dirty="0" smtClean="0">
                <a:solidFill>
                  <a:schemeClr val="tx1"/>
                </a:solidFill>
                <a:latin typeface="Saysettha OT" pitchFamily="34" charset="-34"/>
                <a:cs typeface="Saysettha OT" pitchFamily="34" charset="-34"/>
              </a:rPr>
            </a:br>
            <a:r>
              <a:rPr lang="en-US" b="1" dirty="0" smtClean="0">
                <a:solidFill>
                  <a:schemeClr val="tx1"/>
                </a:solidFill>
                <a:latin typeface="Saysettha OT" pitchFamily="34" charset="-34"/>
                <a:cs typeface="Saysettha OT" pitchFamily="34" charset="-34"/>
              </a:rPr>
              <a:t/>
            </a:r>
            <a:br>
              <a:rPr lang="en-US" b="1" dirty="0" smtClean="0">
                <a:solidFill>
                  <a:schemeClr val="tx1"/>
                </a:solidFill>
                <a:latin typeface="Saysettha OT" pitchFamily="34" charset="-34"/>
                <a:cs typeface="Saysettha OT" pitchFamily="34" charset="-34"/>
              </a:rPr>
            </a:br>
            <a:endParaRPr lang="th-TH" b="1" dirty="0">
              <a:solidFill>
                <a:schemeClr val="tx1"/>
              </a:solidFill>
              <a:latin typeface="Saysettha OT" pitchFamily="34" charset="-34"/>
              <a:cs typeface="Saysettha OT" pitchFamily="34" charset="-34"/>
            </a:endParaRPr>
          </a:p>
        </p:txBody>
      </p:sp>
      <p:sp>
        <p:nvSpPr>
          <p:cNvPr id="16" name="Text Placeholder 2"/>
          <p:cNvSpPr>
            <a:spLocks noGrp="1"/>
          </p:cNvSpPr>
          <p:nvPr>
            <p:ph type="body" idx="1"/>
          </p:nvPr>
        </p:nvSpPr>
        <p:spPr>
          <a:xfrm>
            <a:off x="142844" y="1428736"/>
            <a:ext cx="8715435" cy="5000660"/>
          </a:xfrm>
        </p:spPr>
        <p:txBody>
          <a:bodyPr anchor="t">
            <a:normAutofit/>
          </a:bodyPr>
          <a:lstStyle/>
          <a:p>
            <a:endParaRPr lang="en-US" sz="2400" dirty="0" smtClean="0">
              <a:latin typeface="Saysettha OT" pitchFamily="34" charset="-34"/>
              <a:cs typeface="Saysettha OT" pitchFamily="34" charset="-34"/>
            </a:endParaRPr>
          </a:p>
          <a:p>
            <a:r>
              <a:rPr lang="lo-LA" sz="2400" dirty="0" smtClean="0">
                <a:latin typeface="Saysettha OT" pitchFamily="34" charset="-34"/>
                <a:cs typeface="Saysettha OT" pitchFamily="34" charset="-34"/>
              </a:rPr>
              <a:t> - </a:t>
            </a:r>
            <a:r>
              <a:rPr lang="en-US" dirty="0" smtClean="0">
                <a:solidFill>
                  <a:schemeClr val="tx1"/>
                </a:solidFill>
                <a:latin typeface="Saysettha OT" pitchFamily="34" charset="-34"/>
                <a:cs typeface="Saysettha OT" pitchFamily="34" charset="-34"/>
              </a:rPr>
              <a:t>In </a:t>
            </a:r>
            <a:r>
              <a:rPr lang="lo-LA" sz="2400" dirty="0" smtClean="0">
                <a:solidFill>
                  <a:schemeClr val="tx1"/>
                </a:solidFill>
                <a:latin typeface="Saysettha OT" pitchFamily="34" charset="-34"/>
                <a:cs typeface="Saysettha OT" pitchFamily="34" charset="-34"/>
              </a:rPr>
              <a:t>2002 </a:t>
            </a:r>
            <a:r>
              <a:rPr lang="en-US" sz="2400" dirty="0" smtClean="0">
                <a:solidFill>
                  <a:schemeClr val="tx1"/>
                </a:solidFill>
                <a:latin typeface="Saysettha OT" pitchFamily="34" charset="-34"/>
                <a:cs typeface="Saysettha OT" pitchFamily="34" charset="-34"/>
              </a:rPr>
              <a:t>signed MOU with Thailand on employment</a:t>
            </a:r>
            <a:endParaRPr lang="lo-LA" sz="2400" dirty="0" smtClean="0">
              <a:solidFill>
                <a:schemeClr val="tx1"/>
              </a:solidFill>
              <a:latin typeface="Saysettha OT" pitchFamily="34" charset="-34"/>
              <a:cs typeface="Saysettha OT" pitchFamily="34" charset="-34"/>
            </a:endParaRPr>
          </a:p>
          <a:p>
            <a:r>
              <a:rPr lang="lo-LA" sz="2400" dirty="0" smtClean="0">
                <a:solidFill>
                  <a:schemeClr val="tx1"/>
                </a:solidFill>
                <a:latin typeface="Saysettha OT" pitchFamily="34" charset="-34"/>
                <a:cs typeface="Saysettha OT" pitchFamily="34" charset="-34"/>
              </a:rPr>
              <a:t> </a:t>
            </a:r>
            <a:r>
              <a:rPr lang="en-US" sz="2400" dirty="0" smtClean="0">
                <a:solidFill>
                  <a:schemeClr val="tx1"/>
                </a:solidFill>
                <a:latin typeface="Saysettha OT" pitchFamily="34" charset="-34"/>
                <a:cs typeface="Saysettha OT" pitchFamily="34" charset="-34"/>
              </a:rPr>
              <a:t>- </a:t>
            </a:r>
            <a:r>
              <a:rPr lang="en-US" dirty="0" smtClean="0">
                <a:solidFill>
                  <a:schemeClr val="tx1"/>
                </a:solidFill>
                <a:latin typeface="Saysettha OT" pitchFamily="34" charset="-34"/>
                <a:cs typeface="Saysettha OT" pitchFamily="34" charset="-34"/>
              </a:rPr>
              <a:t>In</a:t>
            </a:r>
            <a:r>
              <a:rPr lang="lo-LA" sz="2400" dirty="0" smtClean="0">
                <a:solidFill>
                  <a:schemeClr val="tx1"/>
                </a:solidFill>
                <a:latin typeface="Saysettha OT" pitchFamily="34" charset="-34"/>
                <a:cs typeface="Saysettha OT" pitchFamily="34" charset="-34"/>
              </a:rPr>
              <a:t> 2004 </a:t>
            </a:r>
            <a:r>
              <a:rPr lang="en-US" dirty="0" smtClean="0">
                <a:solidFill>
                  <a:schemeClr val="tx1"/>
                </a:solidFill>
                <a:latin typeface="Saysettha OT" pitchFamily="34" charset="-34"/>
                <a:cs typeface="Saysettha OT" pitchFamily="34" charset="-34"/>
              </a:rPr>
              <a:t>signed</a:t>
            </a:r>
            <a:r>
              <a:rPr lang="lo-LA" sz="2400" dirty="0" smtClean="0">
                <a:solidFill>
                  <a:schemeClr val="tx1"/>
                </a:solidFill>
                <a:latin typeface="Saysettha OT" pitchFamily="34" charset="-34"/>
                <a:cs typeface="Saysettha OT" pitchFamily="34" charset="-34"/>
              </a:rPr>
              <a:t> </a:t>
            </a:r>
            <a:r>
              <a:rPr lang="en-US" sz="2400" dirty="0" smtClean="0">
                <a:solidFill>
                  <a:schemeClr val="tx1"/>
                </a:solidFill>
                <a:latin typeface="Saysettha OT" pitchFamily="34" charset="-34"/>
                <a:cs typeface="Saysettha OT" pitchFamily="34" charset="-34"/>
              </a:rPr>
              <a:t>MOU with GMS countries</a:t>
            </a:r>
            <a:r>
              <a:rPr lang="lo-LA" sz="2400" dirty="0" smtClean="0">
                <a:solidFill>
                  <a:schemeClr val="tx1"/>
                </a:solidFill>
                <a:latin typeface="Saysettha OT" pitchFamily="34" charset="-34"/>
                <a:cs typeface="Saysettha OT" pitchFamily="34" charset="-34"/>
              </a:rPr>
              <a:t> (</a:t>
            </a:r>
            <a:r>
              <a:rPr lang="en-US" sz="2400" dirty="0" smtClean="0">
                <a:solidFill>
                  <a:schemeClr val="tx1"/>
                </a:solidFill>
                <a:latin typeface="Saysettha OT" pitchFamily="34" charset="-34"/>
                <a:cs typeface="Saysettha OT" pitchFamily="34" charset="-34"/>
              </a:rPr>
              <a:t>COMMIT</a:t>
            </a:r>
            <a:r>
              <a:rPr lang="lo-LA" sz="2400" dirty="0" smtClean="0">
                <a:solidFill>
                  <a:schemeClr val="tx1"/>
                </a:solidFill>
                <a:latin typeface="Saysettha OT" pitchFamily="34" charset="-34"/>
                <a:cs typeface="Saysettha OT" pitchFamily="34" charset="-34"/>
              </a:rPr>
              <a:t>)</a:t>
            </a:r>
            <a:endParaRPr lang="en-US" sz="2400" dirty="0" smtClean="0">
              <a:solidFill>
                <a:schemeClr val="tx1"/>
              </a:solidFill>
              <a:latin typeface="Saysettha OT" pitchFamily="34" charset="-34"/>
              <a:cs typeface="Saysettha OT" pitchFamily="34" charset="-34"/>
            </a:endParaRPr>
          </a:p>
          <a:p>
            <a:r>
              <a:rPr lang="en-US" sz="2400" dirty="0" smtClean="0">
                <a:solidFill>
                  <a:schemeClr val="tx1"/>
                </a:solidFill>
                <a:latin typeface="Saysettha OT" pitchFamily="34" charset="-34"/>
                <a:cs typeface="Saysettha OT" pitchFamily="34" charset="-34"/>
              </a:rPr>
              <a:t>   on Against Trafficking. </a:t>
            </a:r>
          </a:p>
          <a:p>
            <a:r>
              <a:rPr lang="lo-LA" sz="2400" dirty="0" smtClean="0">
                <a:solidFill>
                  <a:schemeClr val="tx1"/>
                </a:solidFill>
                <a:latin typeface="Saysettha OT" pitchFamily="34" charset="-34"/>
                <a:cs typeface="Saysettha OT" pitchFamily="34" charset="-34"/>
              </a:rPr>
              <a:t> </a:t>
            </a:r>
            <a:r>
              <a:rPr lang="en-US" sz="2400" dirty="0" smtClean="0">
                <a:solidFill>
                  <a:schemeClr val="tx1"/>
                </a:solidFill>
                <a:latin typeface="Saysettha OT" pitchFamily="34" charset="-34"/>
                <a:cs typeface="Saysettha OT" pitchFamily="34" charset="-34"/>
              </a:rPr>
              <a:t>-</a:t>
            </a:r>
            <a:r>
              <a:rPr lang="lo-LA" sz="2400" dirty="0" smtClean="0">
                <a:solidFill>
                  <a:schemeClr val="tx1"/>
                </a:solidFill>
                <a:latin typeface="Saysettha OT" pitchFamily="34" charset="-34"/>
                <a:cs typeface="Saysettha OT" pitchFamily="34" charset="-34"/>
              </a:rPr>
              <a:t> </a:t>
            </a:r>
            <a:r>
              <a:rPr lang="en-US" dirty="0" smtClean="0">
                <a:solidFill>
                  <a:schemeClr val="tx1"/>
                </a:solidFill>
                <a:latin typeface="Saysettha OT" pitchFamily="34" charset="-34"/>
                <a:cs typeface="Saysettha OT" pitchFamily="34" charset="-34"/>
              </a:rPr>
              <a:t>In </a:t>
            </a:r>
            <a:r>
              <a:rPr lang="lo-LA" sz="2400" dirty="0" smtClean="0">
                <a:solidFill>
                  <a:schemeClr val="tx1"/>
                </a:solidFill>
                <a:latin typeface="Saysettha OT" pitchFamily="34" charset="-34"/>
                <a:cs typeface="Saysettha OT" pitchFamily="34" charset="-34"/>
              </a:rPr>
              <a:t>2005</a:t>
            </a:r>
            <a:r>
              <a:rPr lang="en-US" sz="2400" dirty="0" smtClean="0">
                <a:solidFill>
                  <a:schemeClr val="tx1"/>
                </a:solidFill>
                <a:latin typeface="Saysettha OT" pitchFamily="34" charset="-34"/>
                <a:cs typeface="Saysettha OT" pitchFamily="34" charset="-34"/>
              </a:rPr>
              <a:t> signed MOU</a:t>
            </a:r>
            <a:r>
              <a:rPr lang="lo-LA" sz="2400" dirty="0" smtClean="0">
                <a:solidFill>
                  <a:schemeClr val="tx1"/>
                </a:solidFill>
                <a:latin typeface="Saysettha OT" pitchFamily="34" charset="-34"/>
                <a:cs typeface="Saysettha OT" pitchFamily="34" charset="-34"/>
              </a:rPr>
              <a:t> </a:t>
            </a:r>
            <a:r>
              <a:rPr lang="en-US" sz="2400" dirty="0" smtClean="0">
                <a:solidFill>
                  <a:schemeClr val="tx1"/>
                </a:solidFill>
                <a:latin typeface="Saysettha OT" pitchFamily="34" charset="-34"/>
                <a:cs typeface="Saysettha OT" pitchFamily="34" charset="-34"/>
              </a:rPr>
              <a:t>with Thailand on Against trafficking    </a:t>
            </a:r>
          </a:p>
          <a:p>
            <a:r>
              <a:rPr lang="en-US" dirty="0" smtClean="0">
                <a:solidFill>
                  <a:schemeClr val="tx1"/>
                </a:solidFill>
                <a:latin typeface="Saysettha OT" pitchFamily="34" charset="-34"/>
                <a:cs typeface="Saysettha OT" pitchFamily="34" charset="-34"/>
              </a:rPr>
              <a:t>   </a:t>
            </a:r>
            <a:r>
              <a:rPr lang="en-US" sz="2400" dirty="0" smtClean="0">
                <a:solidFill>
                  <a:schemeClr val="tx1"/>
                </a:solidFill>
                <a:latin typeface="Saysettha OT" pitchFamily="34" charset="-34"/>
                <a:cs typeface="Saysettha OT" pitchFamily="34" charset="-34"/>
              </a:rPr>
              <a:t>in person, especially women and children. </a:t>
            </a:r>
            <a:endParaRPr lang="lo-LA" sz="2400" dirty="0" smtClean="0">
              <a:solidFill>
                <a:schemeClr val="tx1"/>
              </a:solidFill>
              <a:latin typeface="Saysettha OT" pitchFamily="34" charset="-34"/>
              <a:cs typeface="Saysettha OT" pitchFamily="34" charset="-34"/>
            </a:endParaRPr>
          </a:p>
          <a:p>
            <a:r>
              <a:rPr lang="en-US" sz="2400" dirty="0" smtClean="0">
                <a:solidFill>
                  <a:schemeClr val="tx1"/>
                </a:solidFill>
                <a:latin typeface="Saysettha OT" pitchFamily="34" charset="-34"/>
                <a:cs typeface="Saysettha OT" pitchFamily="34" charset="-34"/>
              </a:rPr>
              <a:t> </a:t>
            </a:r>
            <a:r>
              <a:rPr lang="lo-LA" sz="2400" dirty="0" smtClean="0">
                <a:solidFill>
                  <a:schemeClr val="tx1"/>
                </a:solidFill>
                <a:latin typeface="Saysettha OT" pitchFamily="34" charset="-34"/>
                <a:cs typeface="Saysettha OT" pitchFamily="34" charset="-34"/>
              </a:rPr>
              <a:t>- </a:t>
            </a:r>
            <a:r>
              <a:rPr lang="en-US" sz="2400" dirty="0" smtClean="0">
                <a:solidFill>
                  <a:schemeClr val="tx1"/>
                </a:solidFill>
                <a:latin typeface="Saysettha OT" pitchFamily="34" charset="-34"/>
                <a:cs typeface="Saysettha OT" pitchFamily="34" charset="-34"/>
              </a:rPr>
              <a:t>Adopted ASEAN statements on protection of right of    </a:t>
            </a:r>
          </a:p>
          <a:p>
            <a:r>
              <a:rPr lang="en-US" dirty="0" smtClean="0">
                <a:solidFill>
                  <a:schemeClr val="tx1"/>
                </a:solidFill>
                <a:latin typeface="Saysettha OT" pitchFamily="34" charset="-34"/>
                <a:cs typeface="Saysettha OT" pitchFamily="34" charset="-34"/>
              </a:rPr>
              <a:t>   </a:t>
            </a:r>
            <a:r>
              <a:rPr lang="en-US" sz="2400" dirty="0" err="1" smtClean="0">
                <a:solidFill>
                  <a:schemeClr val="tx1"/>
                </a:solidFill>
                <a:latin typeface="Saysettha OT" pitchFamily="34" charset="-34"/>
                <a:cs typeface="Saysettha OT" pitchFamily="34" charset="-34"/>
              </a:rPr>
              <a:t>labour</a:t>
            </a:r>
            <a:r>
              <a:rPr lang="en-US" sz="2400" dirty="0" smtClean="0">
                <a:solidFill>
                  <a:schemeClr val="tx1"/>
                </a:solidFill>
                <a:latin typeface="Saysettha OT" pitchFamily="34" charset="-34"/>
                <a:cs typeface="Saysettha OT" pitchFamily="34" charset="-34"/>
              </a:rPr>
              <a:t> migration and their families. </a:t>
            </a:r>
          </a:p>
          <a:p>
            <a:r>
              <a:rPr lang="en-US" sz="2400" dirty="0" smtClean="0">
                <a:solidFill>
                  <a:schemeClr val="tx1"/>
                </a:solidFill>
                <a:latin typeface="Saysettha OT" pitchFamily="34" charset="-34"/>
                <a:cs typeface="Saysettha OT" pitchFamily="34" charset="-34"/>
              </a:rPr>
              <a:t> - </a:t>
            </a:r>
            <a:r>
              <a:rPr lang="en-US" dirty="0" smtClean="0">
                <a:solidFill>
                  <a:schemeClr val="tx1"/>
                </a:solidFill>
                <a:latin typeface="Saysettha OT" pitchFamily="34" charset="-34"/>
                <a:cs typeface="Saysettha OT" pitchFamily="34" charset="-34"/>
              </a:rPr>
              <a:t>In </a:t>
            </a:r>
            <a:r>
              <a:rPr lang="lo-LA" sz="2400" dirty="0" smtClean="0">
                <a:solidFill>
                  <a:schemeClr val="tx1"/>
                </a:solidFill>
                <a:latin typeface="Saysettha OT" pitchFamily="34" charset="-34"/>
                <a:cs typeface="Saysettha OT" pitchFamily="34" charset="-34"/>
              </a:rPr>
              <a:t>2010</a:t>
            </a:r>
            <a:r>
              <a:rPr lang="en-US" sz="2400" dirty="0" smtClean="0">
                <a:solidFill>
                  <a:schemeClr val="tx1"/>
                </a:solidFill>
                <a:latin typeface="Saysettha OT" pitchFamily="34" charset="-34"/>
                <a:cs typeface="Saysettha OT" pitchFamily="34" charset="-34"/>
              </a:rPr>
              <a:t> signed</a:t>
            </a:r>
            <a:r>
              <a:rPr lang="lo-LA" sz="2400" dirty="0" smtClean="0">
                <a:solidFill>
                  <a:schemeClr val="tx1"/>
                </a:solidFill>
                <a:latin typeface="Saysettha OT" pitchFamily="34" charset="-34"/>
                <a:cs typeface="Saysettha OT" pitchFamily="34" charset="-34"/>
              </a:rPr>
              <a:t> </a:t>
            </a:r>
            <a:r>
              <a:rPr lang="en-US" sz="2400" dirty="0" smtClean="0">
                <a:solidFill>
                  <a:schemeClr val="tx1"/>
                </a:solidFill>
                <a:latin typeface="Saysettha OT" pitchFamily="34" charset="-34"/>
                <a:cs typeface="Saysettha OT" pitchFamily="34" charset="-34"/>
              </a:rPr>
              <a:t>MOU with Vietnam on Against Trafficking </a:t>
            </a:r>
          </a:p>
          <a:p>
            <a:r>
              <a:rPr lang="en-US" sz="2400" dirty="0" smtClean="0">
                <a:solidFill>
                  <a:schemeClr val="tx1"/>
                </a:solidFill>
                <a:latin typeface="Saysettha OT" pitchFamily="34" charset="-34"/>
                <a:cs typeface="Saysettha OT" pitchFamily="34" charset="-34"/>
              </a:rPr>
              <a:t>   in person. </a:t>
            </a:r>
          </a:p>
          <a:p>
            <a:endParaRPr lang="en-US" sz="2400" dirty="0" smtClean="0">
              <a:solidFill>
                <a:schemeClr val="tx1"/>
              </a:solidFill>
              <a:latin typeface="Saysettha OT" pitchFamily="34" charset="-34"/>
              <a:cs typeface="Saysettha OT" pitchFamily="34" charset="-34"/>
            </a:endParaRPr>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214282" y="251948"/>
            <a:ext cx="8715436" cy="1143000"/>
          </a:xfrm>
        </p:spPr>
        <p:txBody>
          <a:bodyPr anchor="t">
            <a:noAutofit/>
          </a:bodyPr>
          <a:lstStyle/>
          <a:p>
            <a:pPr marL="742950" indent="-742950" algn="ctr"/>
            <a:r>
              <a:rPr lang="en-US" sz="3600" b="1" dirty="0" smtClean="0">
                <a:solidFill>
                  <a:schemeClr val="tx1"/>
                </a:solidFill>
                <a:latin typeface="Saysettha OT" pitchFamily="34" charset="-34"/>
                <a:cs typeface="Saysettha OT" pitchFamily="34" charset="-34"/>
              </a:rPr>
              <a:t>Ratified Conventions </a:t>
            </a:r>
            <a:r>
              <a:rPr lang="en-US" b="1" dirty="0" smtClean="0">
                <a:solidFill>
                  <a:schemeClr val="tx1"/>
                </a:solidFill>
                <a:latin typeface="Saysettha OT" pitchFamily="34" charset="-34"/>
                <a:cs typeface="Saysettha OT" pitchFamily="34" charset="-34"/>
              </a:rPr>
              <a:t/>
            </a:r>
            <a:br>
              <a:rPr lang="en-US" b="1" dirty="0" smtClean="0">
                <a:solidFill>
                  <a:schemeClr val="tx1"/>
                </a:solidFill>
                <a:latin typeface="Saysettha OT" pitchFamily="34" charset="-34"/>
                <a:cs typeface="Saysettha OT" pitchFamily="34" charset="-34"/>
              </a:rPr>
            </a:br>
            <a:r>
              <a:rPr lang="en-US" b="1" dirty="0" smtClean="0">
                <a:solidFill>
                  <a:schemeClr val="tx1"/>
                </a:solidFill>
                <a:latin typeface="Saysettha OT" pitchFamily="34" charset="-34"/>
                <a:cs typeface="Saysettha OT" pitchFamily="34" charset="-34"/>
              </a:rPr>
              <a:t/>
            </a:r>
            <a:br>
              <a:rPr lang="en-US" b="1" dirty="0" smtClean="0">
                <a:solidFill>
                  <a:schemeClr val="tx1"/>
                </a:solidFill>
                <a:latin typeface="Saysettha OT" pitchFamily="34" charset="-34"/>
                <a:cs typeface="Saysettha OT" pitchFamily="34" charset="-34"/>
              </a:rPr>
            </a:br>
            <a:r>
              <a:rPr lang="en-US" b="1" dirty="0" smtClean="0">
                <a:solidFill>
                  <a:schemeClr val="tx1"/>
                </a:solidFill>
                <a:latin typeface="Saysettha OT" pitchFamily="34" charset="-34"/>
                <a:cs typeface="Saysettha OT" pitchFamily="34" charset="-34"/>
              </a:rPr>
              <a:t/>
            </a:r>
            <a:br>
              <a:rPr lang="en-US" b="1" dirty="0" smtClean="0">
                <a:solidFill>
                  <a:schemeClr val="tx1"/>
                </a:solidFill>
                <a:latin typeface="Saysettha OT" pitchFamily="34" charset="-34"/>
                <a:cs typeface="Saysettha OT" pitchFamily="34" charset="-34"/>
              </a:rPr>
            </a:br>
            <a:endParaRPr lang="th-TH" b="1" dirty="0">
              <a:solidFill>
                <a:schemeClr val="tx1"/>
              </a:solidFill>
              <a:latin typeface="Saysettha OT" pitchFamily="34" charset="-34"/>
              <a:cs typeface="Saysettha OT" pitchFamily="34" charset="-34"/>
            </a:endParaRPr>
          </a:p>
        </p:txBody>
      </p:sp>
      <p:sp>
        <p:nvSpPr>
          <p:cNvPr id="16" name="Text Placeholder 2"/>
          <p:cNvSpPr>
            <a:spLocks noGrp="1"/>
          </p:cNvSpPr>
          <p:nvPr>
            <p:ph type="body" idx="1"/>
          </p:nvPr>
        </p:nvSpPr>
        <p:spPr>
          <a:xfrm>
            <a:off x="214282" y="1643050"/>
            <a:ext cx="8715435" cy="5000660"/>
          </a:xfrm>
        </p:spPr>
        <p:txBody>
          <a:bodyPr anchor="t">
            <a:noAutofit/>
          </a:bodyPr>
          <a:lstStyle/>
          <a:p>
            <a:pPr>
              <a:buFontTx/>
              <a:buChar char="-"/>
            </a:pPr>
            <a:r>
              <a:rPr lang="en-US" sz="2800" dirty="0" smtClean="0">
                <a:solidFill>
                  <a:schemeClr val="tx1"/>
                </a:solidFill>
                <a:latin typeface="Saysettha OT" pitchFamily="34" charset="-34"/>
                <a:cs typeface="Saysettha OT" pitchFamily="34" charset="-34"/>
              </a:rPr>
              <a:t>In 1981 become the member of convention on   </a:t>
            </a:r>
          </a:p>
          <a:p>
            <a:r>
              <a:rPr lang="en-US" sz="2800" dirty="0" smtClean="0">
                <a:solidFill>
                  <a:schemeClr val="tx1"/>
                </a:solidFill>
                <a:latin typeface="Saysettha OT" pitchFamily="34" charset="-34"/>
                <a:cs typeface="Saysettha OT" pitchFamily="34" charset="-34"/>
              </a:rPr>
              <a:t> eliminate to women; </a:t>
            </a:r>
          </a:p>
          <a:p>
            <a:r>
              <a:rPr lang="en-US" sz="2800" dirty="0" smtClean="0">
                <a:solidFill>
                  <a:schemeClr val="tx1"/>
                </a:solidFill>
                <a:latin typeface="Saysettha OT" pitchFamily="34" charset="-34"/>
                <a:cs typeface="Saysettha OT" pitchFamily="34" charset="-34"/>
              </a:rPr>
              <a:t>-in 1991 become the member of CRC convention</a:t>
            </a:r>
          </a:p>
          <a:p>
            <a:r>
              <a:rPr lang="en-US" sz="3200" dirty="0" smtClean="0">
                <a:solidFill>
                  <a:schemeClr val="tx1"/>
                </a:solidFill>
                <a:latin typeface="Saysettha OT" pitchFamily="34" charset="-34"/>
                <a:cs typeface="Saysettha OT" pitchFamily="34" charset="-34"/>
              </a:rPr>
              <a:t>-</a:t>
            </a:r>
            <a:r>
              <a:rPr lang="en-US" sz="2800" dirty="0" smtClean="0">
                <a:solidFill>
                  <a:schemeClr val="tx1"/>
                </a:solidFill>
                <a:latin typeface="Saysettha OT" pitchFamily="34" charset="-34"/>
                <a:cs typeface="Saysettha OT" pitchFamily="34" charset="-34"/>
              </a:rPr>
              <a:t>In 2003 ratified convention on Inter Anti-Criminal of UN and sub-agreement on against and punish the traffickers.  </a:t>
            </a:r>
            <a:endParaRPr lang="en-US" sz="3200" dirty="0" smtClean="0">
              <a:solidFill>
                <a:schemeClr val="tx1"/>
              </a:solidFill>
              <a:latin typeface="Saysettha OT" pitchFamily="34" charset="-34"/>
              <a:cs typeface="Saysettha OT" pitchFamily="34" charset="-34"/>
            </a:endParaRPr>
          </a:p>
          <a:p>
            <a:r>
              <a:rPr lang="en-US" sz="3200" dirty="0" smtClean="0">
                <a:solidFill>
                  <a:schemeClr val="tx1"/>
                </a:solidFill>
                <a:latin typeface="Saysettha OT" pitchFamily="34" charset="-34"/>
                <a:cs typeface="Saysettha OT" pitchFamily="34" charset="-34"/>
              </a:rPr>
              <a:t>-</a:t>
            </a:r>
            <a:r>
              <a:rPr lang="en-US" sz="2800" dirty="0" smtClean="0">
                <a:solidFill>
                  <a:schemeClr val="tx1"/>
                </a:solidFill>
                <a:latin typeface="Saysettha OT" pitchFamily="34" charset="-34"/>
                <a:cs typeface="Saysettha OT" pitchFamily="34" charset="-34"/>
              </a:rPr>
              <a:t>In 2005 ratified ILO convention No 138 </a:t>
            </a:r>
            <a:r>
              <a:rPr lang="en-US" sz="2800" dirty="0" smtClean="0">
                <a:solidFill>
                  <a:schemeClr val="tx1"/>
                </a:solidFill>
                <a:latin typeface="Saysettha Lao" pitchFamily="34" charset="0"/>
              </a:rPr>
              <a:t>concerning Minimum Age for Admission to Employment and No  1</a:t>
            </a:r>
            <a:r>
              <a:rPr lang="en-US" sz="2800" dirty="0" smtClean="0">
                <a:solidFill>
                  <a:schemeClr val="tx1"/>
                </a:solidFill>
                <a:latin typeface="Saysettha OT" pitchFamily="34" charset="-34"/>
                <a:cs typeface="Saysettha OT" pitchFamily="34" charset="-34"/>
              </a:rPr>
              <a:t>82 </a:t>
            </a:r>
            <a:r>
              <a:rPr lang="en-US" sz="2800" dirty="0" smtClean="0">
                <a:solidFill>
                  <a:schemeClr val="tx1"/>
                </a:solidFill>
                <a:latin typeface="Saysettha Lao" pitchFamily="34" charset="0"/>
              </a:rPr>
              <a:t>concerning the Prohibition and Immediate Action for the Elimination of the Worst Forms of Child </a:t>
            </a:r>
            <a:r>
              <a:rPr lang="en-US" sz="2800" dirty="0" err="1" smtClean="0">
                <a:solidFill>
                  <a:schemeClr val="tx1"/>
                </a:solidFill>
                <a:latin typeface="Saysettha Lao" pitchFamily="34" charset="0"/>
              </a:rPr>
              <a:t>Labour</a:t>
            </a:r>
            <a:r>
              <a:rPr lang="en-US" sz="2800" dirty="0" smtClean="0">
                <a:solidFill>
                  <a:schemeClr val="tx1"/>
                </a:solidFill>
                <a:latin typeface="Saysettha Lao" pitchFamily="34" charset="0"/>
              </a:rPr>
              <a:t> </a:t>
            </a:r>
            <a:endParaRPr lang="en-US" sz="2800" dirty="0" smtClean="0">
              <a:solidFill>
                <a:schemeClr val="tx1"/>
              </a:solidFill>
              <a:latin typeface="Saysettha Lao" pitchFamily="34" charset="0"/>
              <a:cs typeface="Saysettha OT" pitchFamily="34" charset="-34"/>
            </a:endParaRPr>
          </a:p>
          <a:p>
            <a:endParaRPr lang="th-TH" sz="2800" dirty="0">
              <a:solidFill>
                <a:schemeClr val="tx1"/>
              </a:solidFill>
              <a:latin typeface="Saysettha OT" pitchFamily="34" charset="-34"/>
              <a:cs typeface="Saysettha OT" pitchFamily="34" charset="-34"/>
            </a:endParaRPr>
          </a:p>
        </p:txBody>
      </p:sp>
    </p:spTree>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864096"/>
          </a:xfrm>
        </p:spPr>
        <p:txBody>
          <a:bodyPr>
            <a:normAutofit/>
          </a:bodyPr>
          <a:lstStyle/>
          <a:p>
            <a:pPr algn="ctr"/>
            <a:r>
              <a:rPr lang="en-US" sz="3600" b="1" dirty="0" smtClean="0">
                <a:solidFill>
                  <a:schemeClr val="tx1"/>
                </a:solidFill>
                <a:latin typeface="Saysettha OT" pitchFamily="34" charset="-34"/>
                <a:cs typeface="Saysettha OT" pitchFamily="34" charset="-34"/>
              </a:rPr>
              <a:t>Coordination mechanisms</a:t>
            </a:r>
            <a:endParaRPr lang="en-US" sz="3600" dirty="0">
              <a:solidFill>
                <a:schemeClr val="tx1">
                  <a:lumMod val="95000"/>
                  <a:lumOff val="5000"/>
                </a:schemeClr>
              </a:solidFill>
            </a:endParaRPr>
          </a:p>
        </p:txBody>
      </p:sp>
      <p:sp>
        <p:nvSpPr>
          <p:cNvPr id="3" name="Content Placeholder 2"/>
          <p:cNvSpPr>
            <a:spLocks noGrp="1"/>
          </p:cNvSpPr>
          <p:nvPr>
            <p:ph idx="1"/>
          </p:nvPr>
        </p:nvSpPr>
        <p:spPr>
          <a:xfrm>
            <a:off x="457200" y="1340768"/>
            <a:ext cx="8229600" cy="5256584"/>
          </a:xfrm>
        </p:spPr>
        <p:txBody>
          <a:bodyPr>
            <a:normAutofit fontScale="92500" lnSpcReduction="10000"/>
          </a:bodyPr>
          <a:lstStyle/>
          <a:p>
            <a:r>
              <a:rPr lang="en-US" sz="2400" b="1" dirty="0" smtClean="0">
                <a:latin typeface="Saysettha OT" pitchFamily="34" charset="-34"/>
                <a:cs typeface="Saysettha OT" pitchFamily="34" charset="-34"/>
              </a:rPr>
              <a:t>In</a:t>
            </a:r>
            <a:r>
              <a:rPr lang="lo-LA" sz="2400" b="1" dirty="0" smtClean="0">
                <a:latin typeface="Saysettha OT" pitchFamily="34" charset="-34"/>
                <a:cs typeface="Saysettha OT" pitchFamily="34" charset="-34"/>
              </a:rPr>
              <a:t> 2004, </a:t>
            </a:r>
            <a:r>
              <a:rPr lang="en-US" sz="2400" b="1" dirty="0" smtClean="0">
                <a:latin typeface="Saysettha OT" pitchFamily="34" charset="-34"/>
                <a:cs typeface="Saysettha OT" pitchFamily="34" charset="-34"/>
              </a:rPr>
              <a:t>Laos had established National Committee against Human Trafficking, chaired by Deputy-Prime Minister and also established a unit on anti-human trafficking in provinces under the public security department.  </a:t>
            </a:r>
          </a:p>
          <a:p>
            <a:pPr>
              <a:buNone/>
            </a:pPr>
            <a:endParaRPr lang="lo-LA" sz="2400" b="1" dirty="0" smtClean="0">
              <a:latin typeface="Saysettha OT" pitchFamily="34" charset="-34"/>
              <a:cs typeface="Saysettha OT" pitchFamily="34" charset="-34"/>
            </a:endParaRPr>
          </a:p>
          <a:p>
            <a:r>
              <a:rPr lang="en-US" sz="2400" b="1" dirty="0" smtClean="0">
                <a:latin typeface="Saysettha OT" pitchFamily="34" charset="-34"/>
                <a:cs typeface="Saysettha OT" pitchFamily="34" charset="-34"/>
              </a:rPr>
              <a:t>Attended the SOM</a:t>
            </a:r>
            <a:r>
              <a:rPr lang="lo-LA" sz="2400" b="1" dirty="0" smtClean="0">
                <a:latin typeface="Saysettha OT" pitchFamily="34" charset="-34"/>
                <a:cs typeface="Saysettha OT" pitchFamily="34" charset="-34"/>
              </a:rPr>
              <a:t> </a:t>
            </a:r>
            <a:r>
              <a:rPr lang="en-US" sz="2400" b="1" dirty="0" smtClean="0">
                <a:latin typeface="Saysettha OT" pitchFamily="34" charset="-34"/>
                <a:cs typeface="Saysettha OT" pitchFamily="34" charset="-34"/>
              </a:rPr>
              <a:t>meeting for exchanging and sharing the lesson learns on implementing of COMMIT, and National Plan. </a:t>
            </a:r>
            <a:endParaRPr lang="lo-LA" sz="2400" b="1" dirty="0" smtClean="0">
              <a:latin typeface="Saysettha OT" pitchFamily="34" charset="-34"/>
              <a:cs typeface="Saysettha OT" pitchFamily="34" charset="-34"/>
            </a:endParaRPr>
          </a:p>
          <a:p>
            <a:pPr>
              <a:buNone/>
            </a:pPr>
            <a:endParaRPr lang="en-US" sz="2400" b="1" dirty="0" smtClean="0">
              <a:latin typeface="Saysettha OT" pitchFamily="34" charset="-34"/>
              <a:cs typeface="Saysettha OT" pitchFamily="34" charset="-34"/>
            </a:endParaRPr>
          </a:p>
          <a:p>
            <a:r>
              <a:rPr lang="en-US" sz="2400" b="1" dirty="0" smtClean="0">
                <a:latin typeface="Saysettha OT" pitchFamily="34" charset="-34"/>
                <a:cs typeface="Saysettha OT" pitchFamily="34" charset="-34"/>
              </a:rPr>
              <a:t>Attend and host the Lao-Thai meetings on against human trafficking for exchange and sharing the ideas on anti-human trafficking along the borders.   </a:t>
            </a:r>
            <a:endParaRPr lang="lo-LA" sz="2400" b="1" dirty="0" smtClean="0">
              <a:latin typeface="Saysettha OT" pitchFamily="34" charset="-34"/>
              <a:cs typeface="Saysettha OT" pitchFamily="34" charset="-34"/>
            </a:endParaRPr>
          </a:p>
          <a:p>
            <a:pPr>
              <a:buNone/>
            </a:pPr>
            <a:endParaRPr lang="lo-LA" sz="2400" b="1" dirty="0" smtClean="0">
              <a:latin typeface="Saysettha OT" pitchFamily="34" charset="-34"/>
              <a:cs typeface="Saysettha OT" pitchFamily="34" charset="-34"/>
            </a:endParaRPr>
          </a:p>
          <a:p>
            <a:r>
              <a:rPr lang="en-US" sz="2400" b="1" dirty="0" smtClean="0">
                <a:latin typeface="Saysettha OT" pitchFamily="34" charset="-34"/>
                <a:cs typeface="Saysettha OT" pitchFamily="34" charset="-34"/>
              </a:rPr>
              <a:t>Conducted International Against Human trafficking in every year of date 12 December.</a:t>
            </a:r>
            <a:endParaRPr lang="en-US" sz="2400" b="1" dirty="0"/>
          </a:p>
        </p:txBody>
      </p:sp>
    </p:spTree>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marL="0" indent="0">
              <a:buNone/>
            </a:pPr>
            <a:endParaRPr lang="en-US" sz="3600" dirty="0" smtClean="0"/>
          </a:p>
          <a:p>
            <a:pPr marL="0" indent="0">
              <a:buNone/>
            </a:pPr>
            <a:endParaRPr lang="en-US" sz="3600" dirty="0"/>
          </a:p>
          <a:p>
            <a:pPr marL="0" indent="0">
              <a:buNone/>
            </a:pPr>
            <a:r>
              <a:rPr lang="en-US" sz="3600" dirty="0" smtClean="0"/>
              <a:t>Without strengthening regional cooperation, a single country alone could not resolve this problem</a:t>
            </a:r>
            <a:endParaRPr lang="th-TH" sz="3600" dirty="0"/>
          </a:p>
        </p:txBody>
      </p:sp>
    </p:spTree>
    <p:extLst>
      <p:ext uri="{BB962C8B-B14F-4D97-AF65-F5344CB8AC3E}">
        <p14:creationId xmlns:p14="http://schemas.microsoft.com/office/powerpoint/2010/main" val="1309743217"/>
      </p:ext>
    </p:extLst>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6000" i="1" dirty="0" smtClean="0"/>
              <a:t>Thank you</a:t>
            </a:r>
            <a:endParaRPr lang="th-TH" sz="6000" i="1" dirty="0"/>
          </a:p>
        </p:txBody>
      </p:sp>
    </p:spTree>
    <p:extLst>
      <p:ext uri="{BB962C8B-B14F-4D97-AF65-F5344CB8AC3E}">
        <p14:creationId xmlns:p14="http://schemas.microsoft.com/office/powerpoint/2010/main" val="1014245414"/>
      </p:ext>
    </p:extLst>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solidFill>
                  <a:schemeClr val="tx1"/>
                </a:solidFill>
                <a:latin typeface="Saysettha OT" pitchFamily="34" charset="-34"/>
                <a:cs typeface="Saysettha OT" pitchFamily="34" charset="-34"/>
              </a:rPr>
              <a:t/>
            </a:r>
            <a:br>
              <a:rPr lang="en-US" sz="5400" b="1" dirty="0">
                <a:solidFill>
                  <a:schemeClr val="tx1"/>
                </a:solidFill>
                <a:latin typeface="Saysettha OT" pitchFamily="34" charset="-34"/>
                <a:cs typeface="Saysettha OT" pitchFamily="34" charset="-34"/>
              </a:rPr>
            </a:br>
            <a:r>
              <a:rPr lang="en-US" sz="5400" b="1" dirty="0">
                <a:solidFill>
                  <a:schemeClr val="tx1"/>
                </a:solidFill>
                <a:latin typeface="Saysettha OT" pitchFamily="34" charset="-34"/>
                <a:cs typeface="Saysettha OT" pitchFamily="34" charset="-34"/>
              </a:rPr>
              <a:t/>
            </a:r>
            <a:br>
              <a:rPr lang="en-US" sz="5400" b="1" dirty="0">
                <a:solidFill>
                  <a:schemeClr val="tx1"/>
                </a:solidFill>
                <a:latin typeface="Saysettha OT" pitchFamily="34" charset="-34"/>
                <a:cs typeface="Saysettha OT" pitchFamily="34" charset="-34"/>
              </a:rPr>
            </a:br>
            <a:r>
              <a:rPr lang="en-US" sz="4800" dirty="0">
                <a:solidFill>
                  <a:schemeClr val="tx1"/>
                </a:solidFill>
                <a:latin typeface="Saysettha OT" pitchFamily="34" charset="-34"/>
                <a:cs typeface="Saysettha OT" pitchFamily="34" charset="-34"/>
              </a:rPr>
              <a:t>Presentation Contents </a:t>
            </a:r>
            <a:endParaRPr lang="th-TH" dirty="0"/>
          </a:p>
        </p:txBody>
      </p:sp>
      <p:sp>
        <p:nvSpPr>
          <p:cNvPr id="3" name="Content Placeholder 2"/>
          <p:cNvSpPr>
            <a:spLocks noGrp="1"/>
          </p:cNvSpPr>
          <p:nvPr>
            <p:ph idx="1"/>
          </p:nvPr>
        </p:nvSpPr>
        <p:spPr/>
        <p:txBody>
          <a:bodyPr/>
          <a:lstStyle/>
          <a:p>
            <a:pPr marL="742950" lvl="0" indent="-742950">
              <a:spcBef>
                <a:spcPct val="0"/>
              </a:spcBef>
              <a:buClrTx/>
              <a:buSzTx/>
              <a:buFont typeface="Wingdings" pitchFamily="2" charset="2"/>
              <a:buChar char="q"/>
              <a:defRPr/>
            </a:pPr>
            <a:endParaRPr lang="en-US" sz="28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endParaRPr>
          </a:p>
          <a:p>
            <a:pPr marL="742950" lvl="0" indent="-742950">
              <a:spcBef>
                <a:spcPct val="0"/>
              </a:spcBef>
              <a:buClrTx/>
              <a:buSzTx/>
              <a:buFont typeface="Wingdings" pitchFamily="2" charset="2"/>
              <a:buChar char="q"/>
              <a:defRPr/>
            </a:pPr>
            <a:endParaRPr lang="en-US" sz="2800" b="1" dirty="0">
              <a:effectLst>
                <a:outerShdw blurRad="38100" dist="25500" dir="5400000" algn="tl" rotWithShape="0">
                  <a:srgbClr val="000000">
                    <a:satMod val="180000"/>
                    <a:alpha val="75000"/>
                  </a:srgbClr>
                </a:outerShdw>
              </a:effectLst>
              <a:latin typeface="Saysettha OT" pitchFamily="34" charset="-34"/>
              <a:cs typeface="Saysettha OT" pitchFamily="34" charset="-34"/>
            </a:endParaRPr>
          </a:p>
          <a:p>
            <a:pPr marL="742950" lvl="0" indent="-742950">
              <a:spcBef>
                <a:spcPct val="0"/>
              </a:spcBef>
              <a:buClrTx/>
              <a:buSzTx/>
              <a:buFont typeface="Wingdings" pitchFamily="2" charset="2"/>
              <a:buChar char="q"/>
              <a:defRPr/>
            </a:pPr>
            <a:r>
              <a:rPr lang="en-US" sz="32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rPr>
              <a:t>Situation </a:t>
            </a:r>
            <a:r>
              <a:rPr lang="en-US" sz="3200" b="1" dirty="0">
                <a:effectLst>
                  <a:outerShdw blurRad="38100" dist="25500" dir="5400000" algn="tl" rotWithShape="0">
                    <a:srgbClr val="000000">
                      <a:satMod val="180000"/>
                      <a:alpha val="75000"/>
                    </a:srgbClr>
                  </a:outerShdw>
                </a:effectLst>
                <a:latin typeface="Saysettha OT" pitchFamily="34" charset="-34"/>
                <a:cs typeface="Saysettha OT" pitchFamily="34" charset="-34"/>
              </a:rPr>
              <a:t>of Human Trafficking in </a:t>
            </a:r>
            <a:r>
              <a:rPr lang="en-US" sz="32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rPr>
              <a:t>Laos</a:t>
            </a:r>
          </a:p>
          <a:p>
            <a:pPr marL="0" lvl="0" indent="0">
              <a:spcBef>
                <a:spcPct val="0"/>
              </a:spcBef>
              <a:buClrTx/>
              <a:buSzTx/>
              <a:buNone/>
              <a:defRPr/>
            </a:pPr>
            <a:endParaRPr lang="en-US" sz="3200" b="1" dirty="0">
              <a:effectLst>
                <a:outerShdw blurRad="38100" dist="25500" dir="5400000" algn="tl" rotWithShape="0">
                  <a:srgbClr val="000000">
                    <a:satMod val="180000"/>
                    <a:alpha val="75000"/>
                  </a:srgbClr>
                </a:outerShdw>
              </a:effectLst>
              <a:latin typeface="Saysettha OT" pitchFamily="34" charset="-34"/>
              <a:cs typeface="Saysettha OT" pitchFamily="34" charset="-34"/>
            </a:endParaRPr>
          </a:p>
          <a:p>
            <a:pPr marL="742950" lvl="0" indent="-742950">
              <a:spcBef>
                <a:spcPct val="0"/>
              </a:spcBef>
              <a:buClrTx/>
              <a:buSzTx/>
              <a:buFont typeface="Wingdings" pitchFamily="2" charset="2"/>
              <a:buChar char="q"/>
              <a:defRPr/>
            </a:pPr>
            <a:r>
              <a:rPr lang="en-US" sz="3200" b="1" dirty="0">
                <a:effectLst>
                  <a:outerShdw blurRad="38100" dist="25500" dir="5400000" algn="tl" rotWithShape="0">
                    <a:srgbClr val="000000">
                      <a:satMod val="180000"/>
                      <a:alpha val="75000"/>
                    </a:srgbClr>
                  </a:outerShdw>
                </a:effectLst>
                <a:latin typeface="Saysettha OT" pitchFamily="34" charset="-34"/>
                <a:cs typeface="Saysettha OT" pitchFamily="34" charset="-34"/>
              </a:rPr>
              <a:t>Policy </a:t>
            </a:r>
            <a:r>
              <a:rPr lang="en-US" sz="3200" b="1" dirty="0" smtClean="0">
                <a:effectLst>
                  <a:outerShdw blurRad="38100" dist="25500" dir="5400000" algn="tl" rotWithShape="0">
                    <a:srgbClr val="000000">
                      <a:satMod val="180000"/>
                      <a:alpha val="75000"/>
                    </a:srgbClr>
                  </a:outerShdw>
                </a:effectLst>
                <a:latin typeface="Saysettha OT" pitchFamily="34" charset="-34"/>
                <a:cs typeface="Saysettha OT" pitchFamily="34" charset="-34"/>
              </a:rPr>
              <a:t>Framework</a:t>
            </a:r>
          </a:p>
          <a:p>
            <a:pPr marL="0" lvl="0" indent="0">
              <a:spcBef>
                <a:spcPct val="0"/>
              </a:spcBef>
              <a:buClrTx/>
              <a:buSzTx/>
              <a:buNone/>
              <a:defRPr/>
            </a:pPr>
            <a:endParaRPr lang="en-US" sz="3200" b="1" dirty="0">
              <a:effectLst>
                <a:outerShdw blurRad="38100" dist="25500" dir="5400000" algn="tl" rotWithShape="0">
                  <a:srgbClr val="000000">
                    <a:satMod val="180000"/>
                    <a:alpha val="75000"/>
                  </a:srgbClr>
                </a:outerShdw>
              </a:effectLst>
              <a:latin typeface="Saysettha OT" pitchFamily="34" charset="-34"/>
              <a:cs typeface="Saysettha OT" pitchFamily="34" charset="-34"/>
            </a:endParaRPr>
          </a:p>
          <a:p>
            <a:pPr marL="742950" lvl="0" indent="-742950">
              <a:spcBef>
                <a:spcPct val="0"/>
              </a:spcBef>
              <a:buFont typeface="Wingdings" pitchFamily="2" charset="2"/>
              <a:buChar char="q"/>
              <a:defRPr/>
            </a:pPr>
            <a:r>
              <a:rPr lang="en-US" sz="3200" b="1" dirty="0">
                <a:latin typeface="Saysettha OT" pitchFamily="34" charset="-34"/>
                <a:cs typeface="Saysettha OT" pitchFamily="34" charset="-34"/>
              </a:rPr>
              <a:t>Coordination mechanisms</a:t>
            </a:r>
          </a:p>
          <a:p>
            <a:pPr marL="0" indent="0">
              <a:buNone/>
            </a:pPr>
            <a:endParaRPr lang="th-TH" dirty="0"/>
          </a:p>
        </p:txBody>
      </p:sp>
    </p:spTree>
    <p:extLst>
      <p:ext uri="{BB962C8B-B14F-4D97-AF65-F5344CB8AC3E}">
        <p14:creationId xmlns:p14="http://schemas.microsoft.com/office/powerpoint/2010/main" val="3246608559"/>
      </p:ext>
    </p:extLst>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285728"/>
            <a:ext cx="8786874" cy="1071570"/>
          </a:xfrm>
        </p:spPr>
        <p:txBody>
          <a:bodyPr anchor="t">
            <a:noAutofit/>
          </a:bodyPr>
          <a:lstStyle/>
          <a:p>
            <a:pPr marL="742950" indent="-742950" algn="ctr"/>
            <a:r>
              <a:rPr lang="en-US" sz="4000" b="1" dirty="0" smtClean="0">
                <a:latin typeface="Saysettha OT" pitchFamily="34" charset="-34"/>
                <a:cs typeface="Saysettha OT" pitchFamily="34" charset="-34"/>
              </a:rPr>
              <a:t>1.	Lao PDR profile</a:t>
            </a:r>
            <a:br>
              <a:rPr lang="en-US" sz="4000" b="1" dirty="0" smtClean="0">
                <a:latin typeface="Saysettha OT" pitchFamily="34" charset="-34"/>
                <a:cs typeface="Saysettha OT" pitchFamily="34" charset="-34"/>
              </a:rPr>
            </a:br>
            <a:r>
              <a:rPr lang="en-US" sz="4000" b="1" dirty="0" smtClean="0">
                <a:latin typeface="Saysettha OT" pitchFamily="34" charset="-34"/>
                <a:cs typeface="Saysettha OT" pitchFamily="34" charset="-34"/>
              </a:rPr>
              <a:t/>
            </a:r>
            <a:br>
              <a:rPr lang="en-US" sz="4000" b="1" dirty="0" smtClean="0">
                <a:latin typeface="Saysettha OT" pitchFamily="34" charset="-34"/>
                <a:cs typeface="Saysettha OT" pitchFamily="34" charset="-34"/>
              </a:rPr>
            </a:br>
            <a:r>
              <a:rPr lang="en-US" sz="4000" b="1" dirty="0" smtClean="0">
                <a:latin typeface="Saysettha OT" pitchFamily="34" charset="-34"/>
                <a:cs typeface="Saysettha OT" pitchFamily="34" charset="-34"/>
              </a:rPr>
              <a:t/>
            </a:r>
            <a:br>
              <a:rPr lang="en-US" sz="4000" b="1" dirty="0" smtClean="0">
                <a:latin typeface="Saysettha OT" pitchFamily="34" charset="-34"/>
                <a:cs typeface="Saysettha OT" pitchFamily="34" charset="-34"/>
              </a:rPr>
            </a:br>
            <a:endParaRPr lang="th-TH" sz="4000" b="1" dirty="0">
              <a:latin typeface="Saysettha OT" pitchFamily="34" charset="-34"/>
              <a:cs typeface="Saysettha OT" pitchFamily="34" charset="-34"/>
            </a:endParaRPr>
          </a:p>
        </p:txBody>
      </p:sp>
      <p:pic>
        <p:nvPicPr>
          <p:cNvPr id="6" name="il_fi" descr="http://www.lonelyplanet.com/maps/asia/laos/map_of_laos.jpg"/>
          <p:cNvPicPr/>
          <p:nvPr/>
        </p:nvPicPr>
        <p:blipFill>
          <a:blip r:embed="rId2"/>
          <a:srcRect/>
          <a:stretch>
            <a:fillRect/>
          </a:stretch>
        </p:blipFill>
        <p:spPr bwMode="auto">
          <a:xfrm>
            <a:off x="1071538" y="908720"/>
            <a:ext cx="6929486" cy="5715039"/>
          </a:xfrm>
          <a:prstGeom prst="rect">
            <a:avLst/>
          </a:prstGeom>
          <a:noFill/>
          <a:ln w="9525">
            <a:noFill/>
            <a:miter lim="800000"/>
            <a:headEnd/>
            <a:tailEnd/>
          </a:ln>
        </p:spPr>
      </p:pic>
      <p:sp>
        <p:nvSpPr>
          <p:cNvPr id="8" name="Right Arrow 7"/>
          <p:cNvSpPr/>
          <p:nvPr/>
        </p:nvSpPr>
        <p:spPr>
          <a:xfrm rot="8673069">
            <a:off x="5280993" y="4626031"/>
            <a:ext cx="382784" cy="299005"/>
          </a:xfrm>
          <a:prstGeom prst="rightArrow">
            <a:avLst>
              <a:gd name="adj1" fmla="val 2148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Right Arrow 8"/>
          <p:cNvSpPr/>
          <p:nvPr/>
        </p:nvSpPr>
        <p:spPr>
          <a:xfrm rot="19254213">
            <a:off x="3408979" y="4159165"/>
            <a:ext cx="382784" cy="299005"/>
          </a:xfrm>
          <a:prstGeom prst="rightArrow">
            <a:avLst>
              <a:gd name="adj1" fmla="val 2148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Right Arrow 9"/>
          <p:cNvSpPr/>
          <p:nvPr/>
        </p:nvSpPr>
        <p:spPr>
          <a:xfrm rot="12432127">
            <a:off x="5833619" y="5785973"/>
            <a:ext cx="382784" cy="299005"/>
          </a:xfrm>
          <a:prstGeom prst="rightArrow">
            <a:avLst>
              <a:gd name="adj1" fmla="val 2148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Right Arrow 10"/>
          <p:cNvSpPr/>
          <p:nvPr/>
        </p:nvSpPr>
        <p:spPr>
          <a:xfrm rot="19254213">
            <a:off x="2123095" y="2873280"/>
            <a:ext cx="382784" cy="299005"/>
          </a:xfrm>
          <a:prstGeom prst="rightArrow">
            <a:avLst>
              <a:gd name="adj1" fmla="val 2148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1143000"/>
          </a:xfrm>
        </p:spPr>
        <p:txBody>
          <a:bodyPr>
            <a:normAutofit/>
          </a:bodyPr>
          <a:lstStyle/>
          <a:p>
            <a:pPr algn="ctr"/>
            <a:r>
              <a:rPr lang="en-GB" sz="4000" dirty="0" smtClean="0"/>
              <a:t>Situation of HT in Laos</a:t>
            </a:r>
            <a:endParaRPr lang="en-US" sz="4000" dirty="0"/>
          </a:p>
        </p:txBody>
      </p:sp>
      <p:sp>
        <p:nvSpPr>
          <p:cNvPr id="3" name="Content Placeholder 2"/>
          <p:cNvSpPr>
            <a:spLocks noGrp="1"/>
          </p:cNvSpPr>
          <p:nvPr>
            <p:ph idx="1"/>
          </p:nvPr>
        </p:nvSpPr>
        <p:spPr/>
        <p:txBody>
          <a:bodyPr>
            <a:normAutofit/>
          </a:bodyPr>
          <a:lstStyle/>
          <a:p>
            <a:pPr algn="just"/>
            <a:r>
              <a:rPr lang="en-GB" dirty="0" smtClean="0"/>
              <a:t>Lao PDR is a country of origin and transit for victims of human trafficking. Much of the trafficking from Lao PDR takes place within the context of large, seasonal labour migration to Thailand. This migration is grounded in a long history of cross-border movement and cultural similarities. Tens of thousands of young people migrate to Thailand on a seasonal basis. </a:t>
            </a:r>
            <a:endParaRPr lang="en-US" dirty="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t>Situation of HT in Laos</a:t>
            </a:r>
            <a:endParaRPr lang="en-US" sz="4000" dirty="0"/>
          </a:p>
        </p:txBody>
      </p:sp>
      <p:sp>
        <p:nvSpPr>
          <p:cNvPr id="3" name="Content Placeholder 2"/>
          <p:cNvSpPr>
            <a:spLocks noGrp="1"/>
          </p:cNvSpPr>
          <p:nvPr>
            <p:ph idx="1"/>
          </p:nvPr>
        </p:nvSpPr>
        <p:spPr/>
        <p:txBody>
          <a:bodyPr>
            <a:normAutofit fontScale="92500" lnSpcReduction="10000"/>
          </a:bodyPr>
          <a:lstStyle/>
          <a:p>
            <a:pPr algn="just"/>
            <a:r>
              <a:rPr lang="en-GB" dirty="0" smtClean="0"/>
              <a:t>Despite similarities in language and culture, the irregular nature of this migration, and the lack of protection for migrant workers in many sectors, contributes to making young Lao people vulnerable to exploitation and abuse. Many young people start their journey as voluntary migrants, only to be tricked, cheated or forced into trafficking situations. Recognising that at least some of the willing supply of labour in Lao PDR is matched to demand for labour in Thailand, increased migrants during the past  10 years , the Government recognises that new approaches are required to address migration and trafficking issues. </a:t>
            </a:r>
            <a:endParaRPr lang="en-US" dirty="0" smtClean="0"/>
          </a:p>
          <a:p>
            <a:endParaRPr lang="en-US" dirty="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en-US" dirty="0" smtClean="0"/>
              <a:t>Type of working in Thailand</a:t>
            </a:r>
            <a:endParaRPr lang="th-TH"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sz="2800" dirty="0" smtClean="0"/>
              <a:t>- </a:t>
            </a:r>
            <a:r>
              <a:rPr lang="en-US" sz="2800" dirty="0"/>
              <a:t>Men and boys provide the principal labor for </a:t>
            </a:r>
          </a:p>
          <a:p>
            <a:pPr lvl="2">
              <a:buFont typeface="Wingdings" pitchFamily="2" charset="2"/>
              <a:buChar char="§"/>
            </a:pPr>
            <a:r>
              <a:rPr lang="en-US" sz="2800" dirty="0" smtClean="0"/>
              <a:t>fishing, </a:t>
            </a:r>
            <a:endParaRPr lang="en-US" sz="2800" dirty="0"/>
          </a:p>
          <a:p>
            <a:pPr lvl="2">
              <a:buFont typeface="Wingdings" pitchFamily="2" charset="2"/>
              <a:buChar char="§"/>
            </a:pPr>
            <a:r>
              <a:rPr lang="en-US" sz="2800" dirty="0"/>
              <a:t>prawn-farming, </a:t>
            </a:r>
          </a:p>
          <a:p>
            <a:pPr lvl="2">
              <a:buFont typeface="Wingdings" pitchFamily="2" charset="2"/>
              <a:buChar char="§"/>
            </a:pPr>
            <a:r>
              <a:rPr lang="en-US" sz="2800" dirty="0"/>
              <a:t>poultry farming</a:t>
            </a:r>
          </a:p>
          <a:p>
            <a:pPr lvl="2">
              <a:buFont typeface="Wingdings" pitchFamily="2" charset="2"/>
              <a:buChar char="§"/>
            </a:pPr>
            <a:r>
              <a:rPr lang="en-US" sz="2800" dirty="0"/>
              <a:t>pig farming,</a:t>
            </a:r>
          </a:p>
          <a:p>
            <a:endParaRPr lang="th-TH" dirty="0"/>
          </a:p>
        </p:txBody>
      </p:sp>
    </p:spTree>
    <p:extLst>
      <p:ext uri="{BB962C8B-B14F-4D97-AF65-F5344CB8AC3E}">
        <p14:creationId xmlns:p14="http://schemas.microsoft.com/office/powerpoint/2010/main" val="2015835499"/>
      </p:ext>
    </p:extLst>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 of working in </a:t>
            </a:r>
            <a:r>
              <a:rPr lang="en-US" dirty="0" smtClean="0"/>
              <a:t>Thailand (cont.)</a:t>
            </a:r>
            <a:endParaRPr lang="th-TH" dirty="0"/>
          </a:p>
        </p:txBody>
      </p:sp>
      <p:sp>
        <p:nvSpPr>
          <p:cNvPr id="3" name="Content Placeholder 2"/>
          <p:cNvSpPr>
            <a:spLocks noGrp="1"/>
          </p:cNvSpPr>
          <p:nvPr>
            <p:ph idx="1"/>
          </p:nvPr>
        </p:nvSpPr>
        <p:spPr>
          <a:xfrm>
            <a:off x="107504" y="1935480"/>
            <a:ext cx="8928992" cy="4389120"/>
          </a:xfrm>
        </p:spPr>
        <p:txBody>
          <a:bodyPr/>
          <a:lstStyle/>
          <a:p>
            <a:pPr marL="0" indent="0" algn="just">
              <a:buNone/>
            </a:pPr>
            <a:r>
              <a:rPr lang="en-US" sz="3200" dirty="0" smtClean="0"/>
              <a:t>- Women </a:t>
            </a:r>
            <a:r>
              <a:rPr lang="en-US" sz="3200" dirty="0"/>
              <a:t>and girls provide </a:t>
            </a:r>
            <a:r>
              <a:rPr lang="en-US" sz="3200" dirty="0" smtClean="0"/>
              <a:t>labor needed in</a:t>
            </a:r>
            <a:endParaRPr lang="en-US" sz="3200" dirty="0"/>
          </a:p>
          <a:p>
            <a:pPr algn="just"/>
            <a:endParaRPr lang="en-US" sz="3600" dirty="0"/>
          </a:p>
          <a:p>
            <a:pPr lvl="2">
              <a:buFont typeface="Wingdings" pitchFamily="2" charset="2"/>
              <a:buChar char="§"/>
            </a:pPr>
            <a:r>
              <a:rPr lang="en-US" sz="3600" dirty="0"/>
              <a:t> garment factories  </a:t>
            </a:r>
          </a:p>
          <a:p>
            <a:pPr lvl="2"/>
            <a:endParaRPr lang="en-US" sz="3600" dirty="0"/>
          </a:p>
          <a:p>
            <a:pPr lvl="2" algn="just">
              <a:buFont typeface="Wingdings" pitchFamily="2" charset="2"/>
              <a:buChar char="§"/>
            </a:pPr>
            <a:r>
              <a:rPr lang="en-US" sz="3600" dirty="0"/>
              <a:t> domestic workers. </a:t>
            </a:r>
          </a:p>
          <a:p>
            <a:pPr marL="0" indent="0">
              <a:buNone/>
            </a:pPr>
            <a:endParaRPr lang="th-TH" dirty="0"/>
          </a:p>
        </p:txBody>
      </p:sp>
    </p:spTree>
    <p:extLst>
      <p:ext uri="{BB962C8B-B14F-4D97-AF65-F5344CB8AC3E}">
        <p14:creationId xmlns:p14="http://schemas.microsoft.com/office/powerpoint/2010/main" val="977269617"/>
      </p:ext>
    </p:extLst>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52128"/>
          </a:xfrm>
        </p:spPr>
        <p:txBody>
          <a:bodyPr>
            <a:normAutofit/>
          </a:bodyPr>
          <a:lstStyle/>
          <a:p>
            <a:r>
              <a:rPr lang="en-US" sz="3600" dirty="0"/>
              <a:t>Type of working in Thailand (cont.)</a:t>
            </a:r>
            <a:endParaRPr lang="th-TH" sz="3600" dirty="0"/>
          </a:p>
        </p:txBody>
      </p:sp>
      <p:sp>
        <p:nvSpPr>
          <p:cNvPr id="3" name="Content Placeholder 2"/>
          <p:cNvSpPr>
            <a:spLocks noGrp="1"/>
          </p:cNvSpPr>
          <p:nvPr>
            <p:ph idx="1"/>
          </p:nvPr>
        </p:nvSpPr>
        <p:spPr>
          <a:xfrm>
            <a:off x="457200" y="1556792"/>
            <a:ext cx="8229600" cy="4767808"/>
          </a:xfrm>
        </p:spPr>
        <p:txBody>
          <a:bodyPr>
            <a:normAutofit fontScale="92500" lnSpcReduction="20000"/>
          </a:bodyPr>
          <a:lstStyle/>
          <a:p>
            <a:pPr>
              <a:buFontTx/>
              <a:buChar char="-"/>
            </a:pPr>
            <a:r>
              <a:rPr lang="en-US" sz="3600" dirty="0" smtClean="0"/>
              <a:t>Most </a:t>
            </a:r>
            <a:r>
              <a:rPr lang="en-US" sz="3600" dirty="0"/>
              <a:t>child laborers migrate to urban </a:t>
            </a:r>
            <a:r>
              <a:rPr lang="en-US" sz="3600" dirty="0" smtClean="0"/>
              <a:t>   </a:t>
            </a:r>
          </a:p>
          <a:p>
            <a:pPr marL="0" indent="0">
              <a:buNone/>
            </a:pPr>
            <a:r>
              <a:rPr lang="en-US" sz="3600" dirty="0"/>
              <a:t> </a:t>
            </a:r>
            <a:r>
              <a:rPr lang="en-US" sz="3600" dirty="0" smtClean="0"/>
              <a:t> areas</a:t>
            </a:r>
            <a:r>
              <a:rPr lang="en-US" sz="3600" dirty="0"/>
              <a:t>, where they work in</a:t>
            </a:r>
          </a:p>
          <a:p>
            <a:endParaRPr lang="en-US" sz="3600" dirty="0"/>
          </a:p>
          <a:p>
            <a:pPr lvl="2">
              <a:buFont typeface="Wingdings" pitchFamily="2" charset="2"/>
              <a:buChar char="§"/>
            </a:pPr>
            <a:r>
              <a:rPr lang="en-US" sz="3600" dirty="0"/>
              <a:t> factories</a:t>
            </a:r>
          </a:p>
          <a:p>
            <a:pPr lvl="2">
              <a:buFont typeface="Wingdings" pitchFamily="2" charset="2"/>
              <a:buChar char="§"/>
            </a:pPr>
            <a:r>
              <a:rPr lang="en-US" sz="3600" dirty="0"/>
              <a:t> construction sites </a:t>
            </a:r>
          </a:p>
          <a:p>
            <a:pPr lvl="2">
              <a:buFont typeface="Wingdings" pitchFamily="2" charset="2"/>
              <a:buChar char="§"/>
            </a:pPr>
            <a:r>
              <a:rPr lang="en-US" sz="3600" dirty="0"/>
              <a:t> urban households</a:t>
            </a:r>
          </a:p>
          <a:p>
            <a:pPr lvl="2">
              <a:buFont typeface="Wingdings" pitchFamily="2" charset="2"/>
              <a:buChar char="§"/>
            </a:pPr>
            <a:r>
              <a:rPr lang="en-US" sz="3600" dirty="0"/>
              <a:t> restaurants</a:t>
            </a:r>
          </a:p>
          <a:p>
            <a:pPr lvl="2">
              <a:buFont typeface="Wingdings" pitchFamily="2" charset="2"/>
              <a:buChar char="§"/>
            </a:pPr>
            <a:r>
              <a:rPr lang="en-US" sz="3600" dirty="0"/>
              <a:t> entertainment centers, </a:t>
            </a:r>
          </a:p>
          <a:p>
            <a:pPr lvl="2">
              <a:buFont typeface="Wingdings" pitchFamily="2" charset="2"/>
              <a:buChar char="§"/>
            </a:pPr>
            <a:r>
              <a:rPr lang="en-US" sz="3600" dirty="0"/>
              <a:t> farms.</a:t>
            </a:r>
          </a:p>
          <a:p>
            <a:pPr marL="0" indent="0">
              <a:buNone/>
            </a:pPr>
            <a:endParaRPr lang="th-TH" dirty="0"/>
          </a:p>
        </p:txBody>
      </p:sp>
    </p:spTree>
    <p:extLst>
      <p:ext uri="{BB962C8B-B14F-4D97-AF65-F5344CB8AC3E}">
        <p14:creationId xmlns:p14="http://schemas.microsoft.com/office/powerpoint/2010/main" val="1048140524"/>
      </p:ext>
    </p:extLst>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2656"/>
            <a:ext cx="8229600" cy="1080120"/>
          </a:xfrm>
        </p:spPr>
        <p:txBody>
          <a:bodyPr/>
          <a:lstStyle/>
          <a:p>
            <a:pPr algn="ctr"/>
            <a:r>
              <a:rPr lang="en-US" dirty="0" smtClean="0"/>
              <a:t>Trends in Trafficking</a:t>
            </a:r>
            <a:endParaRPr lang="en-US" dirty="0"/>
          </a:p>
        </p:txBody>
      </p:sp>
      <p:sp>
        <p:nvSpPr>
          <p:cNvPr id="4" name="Content Placeholder 3"/>
          <p:cNvSpPr>
            <a:spLocks noGrp="1"/>
          </p:cNvSpPr>
          <p:nvPr>
            <p:ph idx="1"/>
          </p:nvPr>
        </p:nvSpPr>
        <p:spPr>
          <a:xfrm>
            <a:off x="467544" y="1916832"/>
            <a:ext cx="8229600" cy="4608512"/>
          </a:xfrm>
        </p:spPr>
        <p:txBody>
          <a:bodyPr>
            <a:normAutofit fontScale="85000" lnSpcReduction="20000"/>
          </a:bodyPr>
          <a:lstStyle/>
          <a:p>
            <a:pPr>
              <a:buFont typeface="Arial" pitchFamily="34" charset="0"/>
              <a:buChar char="•"/>
            </a:pPr>
            <a:r>
              <a:rPr lang="en-US" dirty="0" smtClean="0"/>
              <a:t>All most haft of </a:t>
            </a:r>
            <a:r>
              <a:rPr lang="en-US" dirty="0"/>
              <a:t>female migrants traveled to Thailand with brokers, </a:t>
            </a:r>
          </a:p>
          <a:p>
            <a:pPr>
              <a:buFont typeface="Arial" pitchFamily="34" charset="0"/>
              <a:buChar char="•"/>
            </a:pPr>
            <a:r>
              <a:rPr lang="en-US" dirty="0" smtClean="0"/>
              <a:t>Some falling </a:t>
            </a:r>
            <a:r>
              <a:rPr lang="en-US" dirty="0"/>
              <a:t>into debt to pay for the travel costs. </a:t>
            </a:r>
            <a:endParaRPr lang="en-US" dirty="0">
              <a:solidFill>
                <a:srgbClr val="FF0000"/>
              </a:solidFill>
            </a:endParaRPr>
          </a:p>
          <a:p>
            <a:pPr>
              <a:buFont typeface="Arial" pitchFamily="34" charset="0"/>
              <a:buChar char="•"/>
            </a:pPr>
            <a:r>
              <a:rPr lang="en-US" dirty="0" smtClean="0"/>
              <a:t>56</a:t>
            </a:r>
            <a:r>
              <a:rPr lang="en-US" dirty="0"/>
              <a:t>%  </a:t>
            </a:r>
            <a:r>
              <a:rPr lang="en-US" dirty="0" smtClean="0"/>
              <a:t>of the </a:t>
            </a:r>
            <a:r>
              <a:rPr lang="en-US" dirty="0"/>
              <a:t>female migrants ended up working most frequently in domestic labor  </a:t>
            </a:r>
            <a:r>
              <a:rPr lang="en-US" dirty="0" smtClean="0"/>
              <a:t>and 21</a:t>
            </a:r>
            <a:r>
              <a:rPr lang="en-US" dirty="0"/>
              <a:t>%  </a:t>
            </a:r>
            <a:r>
              <a:rPr lang="en-US" dirty="0" smtClean="0"/>
              <a:t>in </a:t>
            </a:r>
            <a:r>
              <a:rPr lang="en-US" dirty="0"/>
              <a:t>the entertainment sector </a:t>
            </a:r>
            <a:r>
              <a:rPr lang="en-US" dirty="0" smtClean="0"/>
              <a:t>, these two </a:t>
            </a:r>
            <a:r>
              <a:rPr lang="en-US" dirty="0"/>
              <a:t>risky occupations that leave women and girls open to various forms of exploitation. </a:t>
            </a:r>
            <a:endParaRPr lang="en-US" dirty="0" smtClean="0"/>
          </a:p>
          <a:p>
            <a:pPr marL="0" indent="0">
              <a:buNone/>
            </a:pPr>
            <a:endParaRPr lang="en-US" dirty="0"/>
          </a:p>
          <a:p>
            <a:pPr marL="0" indent="0">
              <a:buNone/>
            </a:pPr>
            <a:r>
              <a:rPr lang="en-US" dirty="0" smtClean="0"/>
              <a:t>    As </a:t>
            </a:r>
            <a:r>
              <a:rPr lang="en-US" dirty="0"/>
              <a:t>to their experiences, the female migrants suffered many </a:t>
            </a:r>
            <a:r>
              <a:rPr lang="en-US" dirty="0" smtClean="0"/>
              <a:t>abuses</a:t>
            </a:r>
            <a:r>
              <a:rPr lang="en-US" dirty="0"/>
              <a:t>:</a:t>
            </a:r>
            <a:endParaRPr lang="en-US" dirty="0" smtClean="0"/>
          </a:p>
          <a:p>
            <a:r>
              <a:rPr lang="en-US" dirty="0" smtClean="0"/>
              <a:t>24</a:t>
            </a:r>
            <a:r>
              <a:rPr lang="en-US" dirty="0"/>
              <a:t>%   being cheated out of their </a:t>
            </a:r>
            <a:r>
              <a:rPr lang="en-US" dirty="0" smtClean="0"/>
              <a:t>wages</a:t>
            </a:r>
            <a:endParaRPr lang="en-US" dirty="0"/>
          </a:p>
          <a:p>
            <a:r>
              <a:rPr lang="en-US" dirty="0"/>
              <a:t>40%   being locked </a:t>
            </a:r>
            <a:r>
              <a:rPr lang="en-US" dirty="0" smtClean="0"/>
              <a:t>up </a:t>
            </a:r>
            <a:endParaRPr lang="en-US" dirty="0"/>
          </a:p>
          <a:p>
            <a:r>
              <a:rPr lang="en-US" dirty="0"/>
              <a:t>13%    being sexually abused.</a:t>
            </a:r>
          </a:p>
          <a:p>
            <a:pPr marL="0" indent="0">
              <a:buNone/>
            </a:pPr>
            <a:endParaRPr lang="en-US" dirty="0"/>
          </a:p>
        </p:txBody>
      </p:sp>
    </p:spTree>
    <p:extLst>
      <p:ext uri="{BB962C8B-B14F-4D97-AF65-F5344CB8AC3E}">
        <p14:creationId xmlns:p14="http://schemas.microsoft.com/office/powerpoint/2010/main" val="2360455748"/>
      </p:ext>
    </p:extLst>
  </p:cSld>
  <p:clrMapOvr>
    <a:masterClrMapping/>
  </p:clrMapOvr>
  <p:transition spd="med">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2989</TotalTime>
  <Words>747</Words>
  <Application>Microsoft Office PowerPoint</Application>
  <PresentationFormat>On-screen Show (4:3)</PresentationFormat>
  <Paragraphs>107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PowerPoint Presentation</vt:lpstr>
      <vt:lpstr>  Presentation Contents </vt:lpstr>
      <vt:lpstr>1. Lao PDR profile   </vt:lpstr>
      <vt:lpstr>Situation of HT in Laos</vt:lpstr>
      <vt:lpstr>Situation of HT in Laos</vt:lpstr>
      <vt:lpstr>Type of working in Thailand</vt:lpstr>
      <vt:lpstr>Type of working in Thailand (cont.)</vt:lpstr>
      <vt:lpstr>Type of working in Thailand (cont.)</vt:lpstr>
      <vt:lpstr>Trends in Trafficking</vt:lpstr>
      <vt:lpstr>Policy  Framework </vt:lpstr>
      <vt:lpstr>  Policy Framework</vt:lpstr>
      <vt:lpstr> Policy Framework   </vt:lpstr>
      <vt:lpstr>Ratified Conventions    </vt:lpstr>
      <vt:lpstr>Coordination mechanisms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ສະພາບການຄ້າມະນຸດ ໃນ ສປປ ລາວ ແຜນງານຮ່ວມມື ແຜນງານຮ່ວມມືລະດັບສາກົນ</dc:title>
  <dc:creator>we</dc:creator>
  <cp:lastModifiedBy>HP</cp:lastModifiedBy>
  <cp:revision>418</cp:revision>
  <dcterms:created xsi:type="dcterms:W3CDTF">2011-01-27T04:42:53Z</dcterms:created>
  <dcterms:modified xsi:type="dcterms:W3CDTF">2012-08-21T03:41:48Z</dcterms:modified>
</cp:coreProperties>
</file>