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C714C-4ACD-4EB2-BECB-4F3C0653A592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7A4A6-C1D7-479C-B5B9-571E17AE1FD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A4A6-C1D7-479C-B5B9-571E17AE1FDF}" type="slidenum">
              <a:rPr lang="th-TH" smtClean="0"/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1F03AA-93B1-44F3-9C3A-1D9631557E30}" type="datetimeFigureOut">
              <a:rPr lang="th-TH" smtClean="0"/>
              <a:t>26/08/54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CEAAD-3995-488B-AEC7-BCCE0AA66CE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Assessment for Residential Service Provision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3688" y="6187752"/>
            <a:ext cx="6400800" cy="409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1800" dirty="0" smtClean="0"/>
              <a:t>Source: The IOM Handbook on Direct Assistance for Victim of Trafficking, 2007</a:t>
            </a:r>
            <a:endParaRPr lang="th-TH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Conducting risk assessments and having in place a risk management plan </a:t>
            </a:r>
            <a:r>
              <a:rPr lang="en-US" dirty="0" smtClean="0"/>
              <a:t>is the </a:t>
            </a:r>
            <a:r>
              <a:rPr lang="en-US" dirty="0"/>
              <a:t>responsibility of every service delivery organization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risk assessment should be reviewed on a </a:t>
            </a:r>
            <a:r>
              <a:rPr lang="en-US" dirty="0" smtClean="0"/>
              <a:t>regular basis</a:t>
            </a:r>
            <a:r>
              <a:rPr lang="en-US" dirty="0"/>
              <a:t>, at the least</a:t>
            </a:r>
            <a:r>
              <a:rPr lang="en-US" dirty="0" smtClean="0"/>
              <a:t>. Depending </a:t>
            </a:r>
            <a:r>
              <a:rPr lang="en-US" dirty="0"/>
              <a:t>on the circumstances of a case, risk assessments may have to </a:t>
            </a:r>
            <a:r>
              <a:rPr lang="en-US" dirty="0" smtClean="0"/>
              <a:t>be reviewed </a:t>
            </a:r>
            <a:r>
              <a:rPr lang="en-US" dirty="0"/>
              <a:t>on a weekly or daily basis during periods of high risk.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</a:t>
            </a:r>
            <a:r>
              <a:rPr lang="en-US" dirty="0" err="1" smtClean="0"/>
              <a:t>Managment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Trafficking </a:t>
            </a:r>
            <a:r>
              <a:rPr lang="en-US" dirty="0"/>
              <a:t>in human beings is often controlled by international </a:t>
            </a:r>
            <a:r>
              <a:rPr lang="en-US" dirty="0" smtClean="0"/>
              <a:t>organized criminal </a:t>
            </a:r>
            <a:r>
              <a:rPr lang="en-US" dirty="0"/>
              <a:t>networks and the </a:t>
            </a:r>
            <a:r>
              <a:rPr lang="en-US" b="1" dirty="0"/>
              <a:t>potential level of risk </a:t>
            </a:r>
            <a:r>
              <a:rPr lang="en-US" dirty="0"/>
              <a:t>to which victims of </a:t>
            </a:r>
            <a:r>
              <a:rPr lang="en-US" dirty="0" smtClean="0"/>
              <a:t>trafficking and </a:t>
            </a:r>
            <a:r>
              <a:rPr lang="en-US" dirty="0"/>
              <a:t>service delivery personnel who interact with </a:t>
            </a:r>
            <a:r>
              <a:rPr lang="en-US" dirty="0" smtClean="0"/>
              <a:t>trafficking </a:t>
            </a:r>
            <a:r>
              <a:rPr lang="en-US" dirty="0"/>
              <a:t>victims </a:t>
            </a:r>
            <a:r>
              <a:rPr lang="en-US" dirty="0" smtClean="0"/>
              <a:t>are exposed </a:t>
            </a:r>
            <a:r>
              <a:rPr lang="en-US" b="1" dirty="0"/>
              <a:t>must, therefore, be considered as </a:t>
            </a:r>
            <a:r>
              <a:rPr lang="en-US" b="1" dirty="0" smtClean="0"/>
              <a:t>significant</a:t>
            </a:r>
            <a:r>
              <a:rPr lang="en-US" b="1" dirty="0"/>
              <a:t>.</a:t>
            </a:r>
            <a:endParaRPr lang="th-TH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Recognize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Without overstating the degree of risk, the key to managing such </a:t>
            </a:r>
            <a:r>
              <a:rPr lang="en-US" dirty="0" smtClean="0"/>
              <a:t>situations lies </a:t>
            </a:r>
            <a:r>
              <a:rPr lang="en-US" dirty="0"/>
              <a:t>in the careful assessment of the security risk involved in each case, </a:t>
            </a:r>
            <a:r>
              <a:rPr lang="en-US" dirty="0" smtClean="0"/>
              <a:t>and the </a:t>
            </a:r>
            <a:r>
              <a:rPr lang="en-US" dirty="0"/>
              <a:t>constant adherence to basic best practice security procedures.</a:t>
            </a:r>
            <a:endParaRPr lang="th-T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Recognize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Total </a:t>
            </a:r>
            <a:r>
              <a:rPr lang="en-US" dirty="0"/>
              <a:t>security cannot be guaranteed in any situation and, while in many </a:t>
            </a:r>
            <a:r>
              <a:rPr lang="en-US" dirty="0" smtClean="0"/>
              <a:t>cases no </a:t>
            </a:r>
            <a:r>
              <a:rPr lang="en-US" dirty="0"/>
              <a:t>risk to service delivery personnel will be involved, it is a </a:t>
            </a:r>
            <a:r>
              <a:rPr lang="en-US" dirty="0" smtClean="0"/>
              <a:t>fundamental principle </a:t>
            </a:r>
            <a:r>
              <a:rPr lang="en-US" dirty="0"/>
              <a:t>of best security practice to consider each case from the outset </a:t>
            </a:r>
            <a:r>
              <a:rPr lang="en-US" dirty="0" smtClean="0"/>
              <a:t>as a </a:t>
            </a:r>
            <a:r>
              <a:rPr lang="en-US" dirty="0"/>
              <a:t>potential security risk, and for security risk and risk management to </a:t>
            </a:r>
            <a:r>
              <a:rPr lang="en-US" dirty="0" smtClean="0"/>
              <a:t>be assessed </a:t>
            </a:r>
            <a:r>
              <a:rPr lang="en-US" dirty="0"/>
              <a:t>according to the known circumstances of each case.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Recognize</a:t>
            </a:r>
            <a:endParaRPr lang="th-TH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point at which a victim is </a:t>
            </a:r>
            <a:r>
              <a:rPr lang="en-US" dirty="0" smtClean="0"/>
              <a:t>first </a:t>
            </a:r>
            <a:r>
              <a:rPr lang="en-US" dirty="0"/>
              <a:t>referred to the service delivery </a:t>
            </a:r>
            <a:r>
              <a:rPr lang="en-US" dirty="0" smtClean="0"/>
              <a:t>organization for </a:t>
            </a:r>
            <a:r>
              <a:rPr lang="en-US" dirty="0"/>
              <a:t>assistance, especially if it can be foreseen that the assistance </a:t>
            </a:r>
            <a:r>
              <a:rPr lang="en-US" dirty="0" smtClean="0"/>
              <a:t>package will </a:t>
            </a:r>
            <a:r>
              <a:rPr lang="en-US" dirty="0"/>
              <a:t>include admission to a shelter and or cooperation with law </a:t>
            </a:r>
            <a:r>
              <a:rPr lang="en-US" dirty="0" smtClean="0"/>
              <a:t>enforcement </a:t>
            </a:r>
            <a:r>
              <a:rPr lang="en-GB" dirty="0" smtClean="0"/>
              <a:t>agencies</a:t>
            </a:r>
            <a:r>
              <a:rPr lang="en-GB" dirty="0"/>
              <a:t>.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Risk Events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assisted movement of victims in cases where they have already </a:t>
            </a:r>
            <a:r>
              <a:rPr lang="en-US" dirty="0" smtClean="0"/>
              <a:t>provided evidence </a:t>
            </a:r>
            <a:r>
              <a:rPr lang="en-US" dirty="0"/>
              <a:t>to a law enforcement agency and where there is any reason to </a:t>
            </a:r>
            <a:r>
              <a:rPr lang="en-US" dirty="0" smtClean="0"/>
              <a:t>believe that </a:t>
            </a:r>
            <a:r>
              <a:rPr lang="en-US" dirty="0"/>
              <a:t>the </a:t>
            </a:r>
            <a:r>
              <a:rPr lang="en-US" dirty="0" smtClean="0"/>
              <a:t>traffickers </a:t>
            </a:r>
            <a:r>
              <a:rPr lang="en-US" dirty="0"/>
              <a:t>are aware of this fact.</a:t>
            </a:r>
          </a:p>
          <a:p>
            <a:r>
              <a:rPr lang="en-US" dirty="0" smtClean="0"/>
              <a:t>In </a:t>
            </a:r>
            <a:r>
              <a:rPr lang="en-US" dirty="0"/>
              <a:t>relation to victims being cared for in shelters – any planned </a:t>
            </a:r>
            <a:r>
              <a:rPr lang="en-US" dirty="0" smtClean="0"/>
              <a:t>movements outside </a:t>
            </a:r>
            <a:r>
              <a:rPr lang="en-US" dirty="0"/>
              <a:t>of the shelter to attend hospitals, clinics or other welfare or </a:t>
            </a:r>
            <a:r>
              <a:rPr lang="en-US" dirty="0" smtClean="0"/>
              <a:t>social </a:t>
            </a:r>
            <a:r>
              <a:rPr lang="en-GB" dirty="0" smtClean="0"/>
              <a:t>assistance appointments</a:t>
            </a:r>
            <a:r>
              <a:rPr lang="en-GB" dirty="0"/>
              <a:t>.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relation to any victim in the service delivery organization’s care who </a:t>
            </a:r>
            <a:r>
              <a:rPr lang="en-US" dirty="0" smtClean="0"/>
              <a:t>is cooperating </a:t>
            </a:r>
            <a:r>
              <a:rPr lang="en-US" dirty="0"/>
              <a:t>with law enforcement – any movement to keep appointments </a:t>
            </a:r>
            <a:r>
              <a:rPr lang="en-US" dirty="0" smtClean="0"/>
              <a:t>in relation </a:t>
            </a:r>
            <a:r>
              <a:rPr lang="en-US" dirty="0"/>
              <a:t>to that cooperation, such as attendance at premises to make statements</a:t>
            </a:r>
            <a:r>
              <a:rPr lang="en-US" dirty="0" smtClean="0"/>
              <a:t>, </a:t>
            </a:r>
            <a:r>
              <a:rPr lang="en-GB" dirty="0" smtClean="0"/>
              <a:t>or </a:t>
            </a:r>
            <a:r>
              <a:rPr lang="en-GB" dirty="0"/>
              <a:t>attend </a:t>
            </a:r>
            <a:r>
              <a:rPr lang="en-GB" dirty="0" smtClean="0"/>
              <a:t>identification </a:t>
            </a:r>
            <a:r>
              <a:rPr lang="en-GB" dirty="0"/>
              <a:t>parades, or police medical examinations</a:t>
            </a:r>
            <a:r>
              <a:rPr lang="en-GB" dirty="0" smtClean="0"/>
              <a:t>. </a:t>
            </a:r>
          </a:p>
          <a:p>
            <a:r>
              <a:rPr lang="en-US" dirty="0" smtClean="0"/>
              <a:t>Attendance </a:t>
            </a:r>
            <a:r>
              <a:rPr lang="en-US" dirty="0"/>
              <a:t>at court buildings, especially any planned attendance to </a:t>
            </a:r>
            <a:r>
              <a:rPr lang="en-US" dirty="0" smtClean="0"/>
              <a:t>provide testimony </a:t>
            </a:r>
            <a:r>
              <a:rPr lang="en-US" dirty="0"/>
              <a:t>at the trial of the </a:t>
            </a:r>
            <a:r>
              <a:rPr lang="en-US" dirty="0" smtClean="0"/>
              <a:t>traffickers especially </a:t>
            </a:r>
            <a:r>
              <a:rPr lang="en-US" dirty="0"/>
              <a:t>as the </a:t>
            </a:r>
            <a:r>
              <a:rPr lang="en-US" dirty="0" smtClean="0"/>
              <a:t>traffickers </a:t>
            </a:r>
            <a:r>
              <a:rPr lang="en-US" dirty="0"/>
              <a:t>will </a:t>
            </a:r>
            <a:r>
              <a:rPr lang="en-US" dirty="0" smtClean="0"/>
              <a:t>be aware </a:t>
            </a:r>
            <a:r>
              <a:rPr lang="en-US" dirty="0"/>
              <a:t>of it because they will have been informed as part of their rights as </a:t>
            </a:r>
            <a:r>
              <a:rPr lang="en-US" dirty="0" smtClean="0"/>
              <a:t>accused </a:t>
            </a:r>
            <a:r>
              <a:rPr lang="en-GB" dirty="0" smtClean="0"/>
              <a:t>persons. 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risk events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movement of a victim or member of staff related to transferring </a:t>
            </a:r>
            <a:r>
              <a:rPr lang="en-US" dirty="0" smtClean="0"/>
              <a:t>the victim </a:t>
            </a:r>
            <a:r>
              <a:rPr lang="en-US" dirty="0"/>
              <a:t>from one country to another to enable that victim to testify </a:t>
            </a:r>
            <a:r>
              <a:rPr lang="en-US" dirty="0" smtClean="0"/>
              <a:t>against traffickers </a:t>
            </a:r>
            <a:r>
              <a:rPr lang="en-US" dirty="0"/>
              <a:t>in that other country </a:t>
            </a:r>
            <a:r>
              <a:rPr lang="en-US" dirty="0" smtClean="0"/>
              <a:t>again</a:t>
            </a:r>
            <a:r>
              <a:rPr lang="en-US" dirty="0"/>
              <a:t>, the risk level will be very high </a:t>
            </a:r>
            <a:r>
              <a:rPr lang="en-US" dirty="0" smtClean="0"/>
              <a:t>because the traffickers </a:t>
            </a:r>
            <a:r>
              <a:rPr lang="en-US" dirty="0"/>
              <a:t>are likely to be able to predict the timing and route </a:t>
            </a:r>
            <a:r>
              <a:rPr lang="en-US" dirty="0" smtClean="0"/>
              <a:t>of the </a:t>
            </a:r>
            <a:r>
              <a:rPr lang="en-US" dirty="0"/>
              <a:t>transfer, either in the origin or destination country, or both.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risk events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incident that can be interpreted as attempted intimidation of a </a:t>
            </a:r>
            <a:r>
              <a:rPr lang="en-US" dirty="0" smtClean="0"/>
              <a:t>victim or </a:t>
            </a:r>
            <a:r>
              <a:rPr lang="en-US" dirty="0"/>
              <a:t>member of staff </a:t>
            </a:r>
            <a:r>
              <a:rPr lang="en-US" dirty="0" smtClean="0"/>
              <a:t>such </a:t>
            </a:r>
            <a:r>
              <a:rPr lang="en-US" dirty="0"/>
              <a:t>as anonymous and threatening phone calls, </a:t>
            </a:r>
            <a:r>
              <a:rPr lang="en-US" dirty="0" smtClean="0"/>
              <a:t>or repeated </a:t>
            </a:r>
            <a:r>
              <a:rPr lang="en-US" dirty="0"/>
              <a:t>calls where the caller hangs up without speaking, the repeated </a:t>
            </a:r>
            <a:r>
              <a:rPr lang="en-US" dirty="0" smtClean="0"/>
              <a:t>and prolonged </a:t>
            </a:r>
            <a:r>
              <a:rPr lang="en-US" dirty="0"/>
              <a:t>appearance outside of shelters of unknown persons or vehicles </a:t>
            </a:r>
            <a:r>
              <a:rPr lang="en-US" dirty="0" smtClean="0"/>
              <a:t>or the </a:t>
            </a:r>
            <a:r>
              <a:rPr lang="en-US" dirty="0"/>
              <a:t>overt following at a distance of a victim or member of staff.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risk events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578</Words>
  <Application>Microsoft Office PowerPoint</Application>
  <PresentationFormat>On-screen Show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Risk Assessment for Residential Service Provision</vt:lpstr>
      <vt:lpstr>Recognize</vt:lpstr>
      <vt:lpstr>Recognize</vt:lpstr>
      <vt:lpstr>Recognize</vt:lpstr>
      <vt:lpstr>Example of Risk Events</vt:lpstr>
      <vt:lpstr>Slide 6</vt:lpstr>
      <vt:lpstr>Example of risk events</vt:lpstr>
      <vt:lpstr>Example of risk events</vt:lpstr>
      <vt:lpstr>Example of risk events</vt:lpstr>
      <vt:lpstr>Risk Managment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</dc:title>
  <dc:creator>Pusa</dc:creator>
  <cp:lastModifiedBy>Pusa</cp:lastModifiedBy>
  <cp:revision>4</cp:revision>
  <dcterms:created xsi:type="dcterms:W3CDTF">2011-08-26T00:36:24Z</dcterms:created>
  <dcterms:modified xsi:type="dcterms:W3CDTF">2011-08-26T01:08:25Z</dcterms:modified>
</cp:coreProperties>
</file>