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257" r:id="rId3"/>
    <p:sldId id="260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2" r:id="rId16"/>
    <p:sldId id="274" r:id="rId17"/>
    <p:sldId id="276" r:id="rId18"/>
    <p:sldId id="277" r:id="rId19"/>
    <p:sldId id="278" r:id="rId20"/>
    <p:sldId id="279" r:id="rId21"/>
    <p:sldId id="284" r:id="rId2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FF"/>
    <a:srgbClr val="F8F8F8"/>
    <a:srgbClr val="000000"/>
    <a:srgbClr val="009900"/>
    <a:srgbClr val="333333"/>
    <a:srgbClr val="808080"/>
    <a:srgbClr val="D5EAFF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636" autoAdjust="0"/>
    <p:restoredTop sz="90929"/>
  </p:normalViewPr>
  <p:slideViewPr>
    <p:cSldViewPr>
      <p:cViewPr varScale="1">
        <p:scale>
          <a:sx n="50" d="100"/>
          <a:sy n="50" d="100"/>
        </p:scale>
        <p:origin x="-114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286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86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86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86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35668AC-6179-4448-8FCB-2F9C309A127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310662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600200" y="1524000"/>
            <a:ext cx="6096000" cy="1879600"/>
          </a:xfrm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lnSpc>
                <a:spcPct val="95000"/>
              </a:lnSpc>
              <a:defRPr sz="54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682750" y="4076700"/>
            <a:ext cx="5861050" cy="12573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E2EAF207-BF8A-4C7C-A391-CF2243FBE692}" type="datetime1">
              <a:rPr lang="en-US"/>
              <a:pPr/>
              <a:t>8/24/2011</a:t>
            </a:fld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1AB80458-9245-4C34-B076-E1AC7FB06CB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AD398A4-55F4-4C8D-854F-4F50C4748242}" type="datetime1">
              <a:rPr lang="en-US"/>
              <a:pPr/>
              <a:t>8/24/2011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230FC3-2172-4ABE-BC29-687D9DD5C6D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37992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533400"/>
            <a:ext cx="1943100" cy="5562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533400"/>
            <a:ext cx="5676900" cy="5562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809D123-29E9-4A97-93F6-368836CD07C3}" type="datetime1">
              <a:rPr lang="en-US"/>
              <a:pPr/>
              <a:t>8/24/2011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BAC1C4-AD95-43A5-BDE1-DFE5C811FD6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08223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BFB3840-796C-4EDD-B6D1-23A7A97A49CB}" type="datetime1">
              <a:rPr lang="en-US"/>
              <a:pPr/>
              <a:t>8/24/2011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429808-A803-487E-A930-1B7364DB050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90349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A42C067-F8D0-4012-98B5-318F63B92F82}" type="datetime1">
              <a:rPr lang="en-US"/>
              <a:pPr/>
              <a:t>8/24/2011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79F448-0724-4F54-818F-BC230D36246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34090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514600"/>
            <a:ext cx="3810000" cy="3581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514600"/>
            <a:ext cx="3810000" cy="3581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F652C63-3582-419F-A0C3-6C3599F0460C}" type="datetime1">
              <a:rPr lang="en-US"/>
              <a:pPr/>
              <a:t>8/24/2011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C4BEE8-7F72-454E-B125-C2BBDBF36E7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13730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8E53CE7-66DA-4312-A752-4636CE5B82D9}" type="datetime1">
              <a:rPr lang="en-US"/>
              <a:pPr/>
              <a:t>8/24/2011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7F9091-88AC-4368-ADBE-D5F8B92D020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15561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8A340FD-1A9F-429C-8DE4-387CA0C08C5D}" type="datetime1">
              <a:rPr lang="en-US"/>
              <a:pPr/>
              <a:t>8/24/2011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E7AF78-8231-4595-806B-1BB668D55D0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7121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5552E49-AD63-4B7D-B8DD-23763374E788}" type="datetime1">
              <a:rPr lang="en-US"/>
              <a:pPr/>
              <a:t>8/24/2011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A4A17B-EBD3-4746-9D77-990427C2F88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08507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F4390CE-D052-40CE-AF34-E1DA7B7A48D7}" type="datetime1">
              <a:rPr lang="en-US"/>
              <a:pPr/>
              <a:t>8/24/2011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E5B62C-758F-49F4-A20E-4BF384DCE0C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92772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3FD5154-8EFE-4FAA-B7C1-0FCECB728F6A}" type="datetime1">
              <a:rPr lang="en-US"/>
              <a:pPr/>
              <a:t>8/24/2011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4AE117-1354-4E86-A1FD-60798721471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0618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2514600"/>
            <a:ext cx="7772400" cy="358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D5EAFF"/>
                </a:solidFill>
              </a:defRPr>
            </a:lvl1pPr>
          </a:lstStyle>
          <a:p>
            <a:fld id="{604C20A1-0C5A-4A70-BD73-DEBB905331B1}" type="datetime1">
              <a:rPr lang="en-US"/>
              <a:pPr/>
              <a:t>8/24/2011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D5EAFF"/>
                </a:solidFill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D5EAFF"/>
                </a:solidFill>
              </a:defRPr>
            </a:lvl1pPr>
          </a:lstStyle>
          <a:p>
            <a:fld id="{B485838E-A364-4532-8AFC-F5844C148E3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44" name="FormatShape" descr="\\Catalpa\standdsk\Mirrors\Ofc97Adm\Clipart\Photos\SPORTS\SKIING.JPG" hidden="1"/>
          <p:cNvSpPr>
            <a:spLocks noChangeArrowheads="1"/>
          </p:cNvSpPr>
          <p:nvPr/>
        </p:nvSpPr>
        <p:spPr bwMode="auto">
          <a:xfrm>
            <a:off x="-1333500" y="1701800"/>
            <a:ext cx="1181100" cy="825500"/>
          </a:xfrm>
          <a:prstGeom prst="rect">
            <a:avLst/>
          </a:prstGeom>
          <a:noFill/>
          <a:ln w="101600" cmpd="thinThick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14"/>
                  <a:srcRect/>
                  <a:stretch>
                    <a:fillRect/>
                  </a:stretch>
                </a:blip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>
              <a:solidFill>
                <a:srgbClr val="D5EAF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D5EAFF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D5EAFF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D5EAFF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D5EAFF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D5EAFF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D5EAFF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D5EAFF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D5EAFF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D5EAFF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rgbClr val="D5EAFF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rgbClr val="D5EAFF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rgbClr val="D5EAFF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rgbClr val="D5EAFF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D5EAFF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D5EAFF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D5EAFF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D5EAFF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D5EAFF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304800"/>
            <a:ext cx="7772400" cy="1524000"/>
          </a:xfrm>
        </p:spPr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</a:rPr>
              <a:t>Country Presentation on Case Management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2133600"/>
            <a:ext cx="7848600" cy="4495800"/>
          </a:xfrm>
        </p:spPr>
        <p:txBody>
          <a:bodyPr/>
          <a:lstStyle/>
          <a:p>
            <a:r>
              <a:rPr lang="en-US" dirty="0" smtClean="0"/>
              <a:t>By </a:t>
            </a:r>
          </a:p>
          <a:p>
            <a:pPr algn="l"/>
            <a:r>
              <a:rPr lang="en-US" sz="2400" dirty="0" smtClean="0"/>
              <a:t>				Mr. </a:t>
            </a:r>
            <a:r>
              <a:rPr lang="en-US" sz="2400" dirty="0" err="1" smtClean="0"/>
              <a:t>Aung</a:t>
            </a:r>
            <a:r>
              <a:rPr lang="en-US" sz="2400" dirty="0" smtClean="0"/>
              <a:t> </a:t>
            </a:r>
            <a:r>
              <a:rPr lang="en-US" sz="2400" dirty="0" err="1" smtClean="0"/>
              <a:t>Kyaw</a:t>
            </a:r>
            <a:r>
              <a:rPr lang="en-US" sz="2400" dirty="0" smtClean="0"/>
              <a:t> Moe</a:t>
            </a:r>
          </a:p>
          <a:p>
            <a:pPr algn="l"/>
            <a:r>
              <a:rPr lang="en-US" sz="2400" dirty="0" smtClean="0"/>
              <a:t> 				Deputy Director, MOFA</a:t>
            </a:r>
          </a:p>
          <a:p>
            <a:pPr algn="l"/>
            <a:r>
              <a:rPr lang="en-US" sz="2400" dirty="0" smtClean="0"/>
              <a:t>				Mr. </a:t>
            </a:r>
            <a:r>
              <a:rPr lang="en-US" sz="2400" dirty="0" err="1" smtClean="0"/>
              <a:t>Kyaw</a:t>
            </a:r>
            <a:r>
              <a:rPr lang="en-US" sz="2400" dirty="0" smtClean="0"/>
              <a:t> Win</a:t>
            </a:r>
          </a:p>
          <a:p>
            <a:pPr algn="l"/>
            <a:r>
              <a:rPr lang="en-US" sz="2400" dirty="0" smtClean="0"/>
              <a:t>			 	Assistant Director, DSW</a:t>
            </a:r>
          </a:p>
          <a:p>
            <a:pPr algn="l"/>
            <a:r>
              <a:rPr lang="en-US" sz="2400" dirty="0" smtClean="0"/>
              <a:t>				Mr. </a:t>
            </a:r>
            <a:r>
              <a:rPr lang="en-US" sz="2400" dirty="0" err="1" smtClean="0"/>
              <a:t>Thein</a:t>
            </a:r>
            <a:r>
              <a:rPr lang="en-US" sz="2400" dirty="0" smtClean="0"/>
              <a:t> Win </a:t>
            </a:r>
          </a:p>
          <a:p>
            <a:pPr algn="l"/>
            <a:r>
              <a:rPr lang="en-US" sz="2400" dirty="0" smtClean="0"/>
              <a:t>				Assistant Director, MOL</a:t>
            </a:r>
          </a:p>
          <a:p>
            <a:pPr algn="l"/>
            <a:r>
              <a:rPr lang="en-US" sz="2400" dirty="0" smtClean="0"/>
              <a:t>				Ms. </a:t>
            </a:r>
            <a:r>
              <a:rPr lang="en-US" sz="2400" dirty="0" err="1" smtClean="0"/>
              <a:t>Mya</a:t>
            </a:r>
            <a:r>
              <a:rPr lang="en-US" sz="2400" dirty="0" smtClean="0"/>
              <a:t> </a:t>
            </a:r>
            <a:r>
              <a:rPr lang="en-US" sz="2400" dirty="0" err="1" smtClean="0"/>
              <a:t>Mya</a:t>
            </a:r>
            <a:r>
              <a:rPr lang="en-US" sz="2400" dirty="0" smtClean="0"/>
              <a:t> </a:t>
            </a:r>
            <a:r>
              <a:rPr lang="en-US" sz="2400" dirty="0" err="1" smtClean="0"/>
              <a:t>Thet</a:t>
            </a:r>
            <a:endParaRPr lang="en-US" sz="2400" dirty="0" smtClean="0"/>
          </a:p>
          <a:p>
            <a:pPr algn="l"/>
            <a:r>
              <a:rPr lang="en-US" sz="2400" dirty="0" smtClean="0"/>
              <a:t>				Senior Staff Officer, MOL</a:t>
            </a:r>
            <a:endParaRPr lang="en-US" sz="2400" dirty="0"/>
          </a:p>
        </p:txBody>
      </p:sp>
      <p:pic>
        <p:nvPicPr>
          <p:cNvPr id="6" name="Picture 8" descr="m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2995612"/>
            <a:ext cx="2390274" cy="1419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620000" cy="762000"/>
          </a:xfrm>
        </p:spPr>
        <p:txBody>
          <a:bodyPr/>
          <a:lstStyle/>
          <a:p>
            <a:r>
              <a:rPr lang="en-US" b="1" dirty="0" smtClean="0">
                <a:solidFill>
                  <a:srgbClr val="FFC000"/>
                </a:solidFill>
              </a:rPr>
              <a:t>Rehabilitation Services</a:t>
            </a:r>
            <a:endParaRPr lang="en-US" b="1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791200"/>
          </a:xfrm>
        </p:spPr>
        <p:txBody>
          <a:bodyPr/>
          <a:lstStyle/>
          <a:p>
            <a:r>
              <a:rPr lang="en-US" sz="2800" dirty="0" smtClean="0"/>
              <a:t>Taking care of them for two weeks at D.S.W shelter to provide knowledge and skills by respective organization including.</a:t>
            </a:r>
          </a:p>
          <a:p>
            <a:r>
              <a:rPr lang="en-US" sz="2800" dirty="0" smtClean="0"/>
              <a:t>Briefing about trafficking in person by Anti-trafficking Taskforce.</a:t>
            </a:r>
          </a:p>
          <a:p>
            <a:r>
              <a:rPr lang="en-US" sz="2800" dirty="0" smtClean="0"/>
              <a:t>Counseling / problem solving by DSW</a:t>
            </a:r>
          </a:p>
          <a:p>
            <a:r>
              <a:rPr lang="en-US" sz="2800" dirty="0" smtClean="0"/>
              <a:t>Briefing about Myanmar traditional culture by MWAF</a:t>
            </a:r>
          </a:p>
          <a:p>
            <a:r>
              <a:rPr lang="en-US" sz="2800" dirty="0" smtClean="0"/>
              <a:t>Vocational Training by D.S.W</a:t>
            </a:r>
          </a:p>
          <a:p>
            <a:r>
              <a:rPr lang="en-US" sz="2800" dirty="0" smtClean="0"/>
              <a:t>Briefing about Immigration Law &amp; Registration by Department of Immigration &amp; Registration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244858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6200"/>
            <a:ext cx="7772400" cy="1066800"/>
          </a:xfrm>
        </p:spPr>
        <p:txBody>
          <a:bodyPr/>
          <a:lstStyle/>
          <a:p>
            <a:r>
              <a:rPr lang="en-US" dirty="0" smtClean="0"/>
              <a:t>To be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95400"/>
            <a:ext cx="8077200" cy="5410200"/>
          </a:xfrm>
        </p:spPr>
        <p:txBody>
          <a:bodyPr/>
          <a:lstStyle/>
          <a:p>
            <a:r>
              <a:rPr lang="en-US" dirty="0"/>
              <a:t>Briefing </a:t>
            </a:r>
            <a:r>
              <a:rPr lang="en-US" dirty="0" smtClean="0"/>
              <a:t> on the </a:t>
            </a:r>
            <a:r>
              <a:rPr lang="en-US" dirty="0" err="1" smtClean="0"/>
              <a:t>Labour</a:t>
            </a:r>
            <a:r>
              <a:rPr lang="en-US" dirty="0" smtClean="0"/>
              <a:t> Law by the Department of </a:t>
            </a:r>
            <a:r>
              <a:rPr lang="en-US" dirty="0" err="1" smtClean="0"/>
              <a:t>Labour</a:t>
            </a:r>
            <a:endParaRPr lang="en-US" dirty="0" smtClean="0"/>
          </a:p>
          <a:p>
            <a:r>
              <a:rPr lang="en-US" dirty="0" smtClean="0"/>
              <a:t>Medical Check-up and HIV Testing by the consent of victim by the Department of Health</a:t>
            </a:r>
          </a:p>
          <a:p>
            <a:r>
              <a:rPr lang="en-US" dirty="0" smtClean="0"/>
              <a:t>While the victim received care of the shelter, D.S.W staff and concerned Agency confirmed address and tried to contact their family.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0920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066800"/>
          </a:xfrm>
        </p:spPr>
        <p:txBody>
          <a:bodyPr/>
          <a:lstStyle/>
          <a:p>
            <a:r>
              <a:rPr lang="en-US" b="1" dirty="0" smtClean="0">
                <a:solidFill>
                  <a:srgbClr val="FFC000"/>
                </a:solidFill>
              </a:rPr>
              <a:t>Reintegration services</a:t>
            </a:r>
            <a:endParaRPr lang="en-US" b="1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924800" cy="4495800"/>
          </a:xfrm>
        </p:spPr>
        <p:txBody>
          <a:bodyPr/>
          <a:lstStyle/>
          <a:p>
            <a:r>
              <a:rPr lang="en-US" dirty="0" smtClean="0"/>
              <a:t>After two weeks-stay in D.S.W shelter, victims were repatriated to their family with the collaboration of D.S.W, MWAF, INGOs &amp; NGOs.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Victims were provided some financial support and material by MWAF &amp; Local authority and arrange job opportunity.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4762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066800"/>
          </a:xfrm>
        </p:spPr>
        <p:txBody>
          <a:bodyPr/>
          <a:lstStyle/>
          <a:p>
            <a:r>
              <a:rPr lang="en-US" b="1" dirty="0" smtClean="0">
                <a:solidFill>
                  <a:srgbClr val="FFC000"/>
                </a:solidFill>
              </a:rPr>
              <a:t>Challenges</a:t>
            </a:r>
            <a:endParaRPr lang="en-US" b="1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924800" cy="4191000"/>
          </a:xfrm>
        </p:spPr>
        <p:txBody>
          <a:bodyPr/>
          <a:lstStyle/>
          <a:p>
            <a:r>
              <a:rPr lang="en-US" dirty="0" smtClean="0"/>
              <a:t>Family migration</a:t>
            </a:r>
          </a:p>
          <a:p>
            <a:pPr marL="0" indent="0">
              <a:buNone/>
            </a:pPr>
            <a:endParaRPr lang="en-US" sz="800" dirty="0" smtClean="0"/>
          </a:p>
          <a:p>
            <a:r>
              <a:rPr lang="en-US" dirty="0"/>
              <a:t>V</a:t>
            </a:r>
            <a:r>
              <a:rPr lang="en-US" dirty="0" smtClean="0"/>
              <a:t>ocational Training for 14 days is not sufficient.  </a:t>
            </a:r>
          </a:p>
          <a:p>
            <a:pPr marL="0" indent="0">
              <a:buNone/>
            </a:pPr>
            <a:endParaRPr lang="en-US" sz="800" dirty="0" smtClean="0"/>
          </a:p>
          <a:p>
            <a:r>
              <a:rPr lang="en-US" dirty="0" smtClean="0"/>
              <a:t>Follow-up visit can’t provide regularly because of very geographical distance.</a:t>
            </a:r>
          </a:p>
          <a:p>
            <a:pPr marL="0" indent="0">
              <a:buNone/>
            </a:pPr>
            <a:endParaRPr lang="en-US" sz="800" dirty="0" smtClean="0"/>
          </a:p>
          <a:p>
            <a:r>
              <a:rPr lang="en-US" dirty="0" smtClean="0"/>
              <a:t>Sometimes, Parent/ relatives are not willing to receive victims</a:t>
            </a:r>
            <a:r>
              <a:rPr lang="en-US" dirty="0"/>
              <a:t> </a:t>
            </a:r>
            <a:r>
              <a:rPr lang="en-US" dirty="0" smtClean="0"/>
              <a:t>back.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7406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155039" y="2514600"/>
            <a:ext cx="6833922" cy="14465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marL="0" indent="0" algn="ctr">
              <a:buNone/>
              <a:defRPr/>
            </a:pPr>
            <a:r>
              <a:rPr lang="en-US" sz="88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Thank  you !</a:t>
            </a:r>
          </a:p>
        </p:txBody>
      </p:sp>
    </p:spTree>
    <p:extLst>
      <p:ext uri="{BB962C8B-B14F-4D97-AF65-F5344CB8AC3E}">
        <p14:creationId xmlns:p14="http://schemas.microsoft.com/office/powerpoint/2010/main" val="56782936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pic>
        <p:nvPicPr>
          <p:cNvPr id="46083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09600" y="609600"/>
            <a:ext cx="8048625" cy="5710238"/>
          </a:xfrm>
        </p:spPr>
      </p:pic>
    </p:spTree>
    <p:extLst>
      <p:ext uri="{BB962C8B-B14F-4D97-AF65-F5344CB8AC3E}">
        <p14:creationId xmlns:p14="http://schemas.microsoft.com/office/powerpoint/2010/main" val="2954669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pic>
        <p:nvPicPr>
          <p:cNvPr id="48131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57200" y="228600"/>
            <a:ext cx="8153400" cy="6400800"/>
          </a:xfrm>
        </p:spPr>
      </p:pic>
    </p:spTree>
    <p:extLst>
      <p:ext uri="{BB962C8B-B14F-4D97-AF65-F5344CB8AC3E}">
        <p14:creationId xmlns:p14="http://schemas.microsoft.com/office/powerpoint/2010/main" val="3028559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pic>
        <p:nvPicPr>
          <p:cNvPr id="50179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41375" y="533400"/>
            <a:ext cx="7718425" cy="5943600"/>
          </a:xfrm>
        </p:spPr>
      </p:pic>
    </p:spTree>
    <p:extLst>
      <p:ext uri="{BB962C8B-B14F-4D97-AF65-F5344CB8AC3E}">
        <p14:creationId xmlns:p14="http://schemas.microsoft.com/office/powerpoint/2010/main" val="2144701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pic>
        <p:nvPicPr>
          <p:cNvPr id="51203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85800" y="304800"/>
            <a:ext cx="8001000" cy="6172200"/>
          </a:xfrm>
        </p:spPr>
      </p:pic>
    </p:spTree>
    <p:extLst>
      <p:ext uri="{BB962C8B-B14F-4D97-AF65-F5344CB8AC3E}">
        <p14:creationId xmlns:p14="http://schemas.microsoft.com/office/powerpoint/2010/main" val="2775930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pic>
        <p:nvPicPr>
          <p:cNvPr id="52227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01650" y="306388"/>
            <a:ext cx="8185150" cy="6170612"/>
          </a:xfrm>
        </p:spPr>
      </p:pic>
    </p:spTree>
    <p:extLst>
      <p:ext uri="{BB962C8B-B14F-4D97-AF65-F5344CB8AC3E}">
        <p14:creationId xmlns:p14="http://schemas.microsoft.com/office/powerpoint/2010/main" val="1323382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Structure</a:t>
            </a:r>
            <a:endParaRPr lang="en-US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8001000" cy="3581400"/>
          </a:xfrm>
        </p:spPr>
        <p:txBody>
          <a:bodyPr/>
          <a:lstStyle/>
          <a:p>
            <a:r>
              <a:rPr lang="en-US" dirty="0" smtClean="0"/>
              <a:t>Trafficking in Person Law was promulgated on 13rd September, 2005.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According to TIP Law, Central Body for </a:t>
            </a:r>
            <a:r>
              <a:rPr lang="en-US" dirty="0" smtClean="0"/>
              <a:t>Suppression </a:t>
            </a:r>
            <a:r>
              <a:rPr lang="en-US" dirty="0" smtClean="0"/>
              <a:t>of  Trafficking in </a:t>
            </a:r>
            <a:r>
              <a:rPr lang="en-US" dirty="0" smtClean="0"/>
              <a:t>Person (CBTIP) </a:t>
            </a:r>
            <a:r>
              <a:rPr lang="en-US" dirty="0" smtClean="0"/>
              <a:t>was formed in 2006.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3068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pic>
        <p:nvPicPr>
          <p:cNvPr id="53251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63563" y="0"/>
            <a:ext cx="8047037" cy="6629400"/>
          </a:xfrm>
        </p:spPr>
      </p:pic>
    </p:spTree>
    <p:extLst>
      <p:ext uri="{BB962C8B-B14F-4D97-AF65-F5344CB8AC3E}">
        <p14:creationId xmlns:p14="http://schemas.microsoft.com/office/powerpoint/2010/main" val="2431117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pic>
        <p:nvPicPr>
          <p:cNvPr id="58371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57200" y="152400"/>
            <a:ext cx="8229600" cy="6477000"/>
          </a:xfrm>
        </p:spPr>
      </p:pic>
    </p:spTree>
    <p:extLst>
      <p:ext uri="{BB962C8B-B14F-4D97-AF65-F5344CB8AC3E}">
        <p14:creationId xmlns:p14="http://schemas.microsoft.com/office/powerpoint/2010/main" val="1658950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78877" y="228600"/>
            <a:ext cx="838627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 algn="ctr">
              <a:buNone/>
            </a:pPr>
            <a:r>
              <a:rPr lang="en-US" b="1" dirty="0" smtClean="0">
                <a:solidFill>
                  <a:srgbClr val="FFFF00"/>
                </a:solidFill>
              </a:rPr>
              <a:t>Central Body for Suppression of  Trafficking in Persons </a:t>
            </a:r>
          </a:p>
          <a:p>
            <a:pPr marL="0" indent="0" algn="ctr">
              <a:buNone/>
            </a:pPr>
            <a:r>
              <a:rPr lang="en-US" dirty="0" smtClean="0">
                <a:solidFill>
                  <a:srgbClr val="FFFF00"/>
                </a:solidFill>
              </a:rPr>
              <a:t>(</a:t>
            </a:r>
            <a:r>
              <a:rPr lang="en-US" b="1" dirty="0" smtClean="0">
                <a:solidFill>
                  <a:srgbClr val="FFFF00"/>
                </a:solidFill>
              </a:rPr>
              <a:t>CBTIP</a:t>
            </a:r>
            <a:r>
              <a:rPr lang="en-US" dirty="0" smtClean="0">
                <a:solidFill>
                  <a:srgbClr val="FFFF00"/>
                </a:solidFill>
              </a:rPr>
              <a:t>)</a:t>
            </a:r>
          </a:p>
        </p:txBody>
      </p:sp>
      <p:sp>
        <p:nvSpPr>
          <p:cNvPr id="5" name="Rectangle 4"/>
          <p:cNvSpPr/>
          <p:nvPr/>
        </p:nvSpPr>
        <p:spPr>
          <a:xfrm>
            <a:off x="2667000" y="1295400"/>
            <a:ext cx="3657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algn="ctr">
              <a:buNone/>
            </a:pPr>
            <a:r>
              <a:rPr lang="en-US" b="1" dirty="0" smtClean="0">
                <a:solidFill>
                  <a:srgbClr val="FFC000"/>
                </a:solidFill>
              </a:rPr>
              <a:t>Three Working Group</a:t>
            </a:r>
          </a:p>
        </p:txBody>
      </p:sp>
      <p:sp>
        <p:nvSpPr>
          <p:cNvPr id="6" name="Rectangle 5"/>
          <p:cNvSpPr/>
          <p:nvPr/>
        </p:nvSpPr>
        <p:spPr>
          <a:xfrm>
            <a:off x="762000" y="2895600"/>
            <a:ext cx="23622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algn="ctr">
              <a:buNone/>
            </a:pPr>
            <a:r>
              <a:rPr lang="en-US" dirty="0" smtClean="0">
                <a:solidFill>
                  <a:srgbClr val="00FFFF"/>
                </a:solidFill>
              </a:rPr>
              <a:t>Prevention</a:t>
            </a:r>
          </a:p>
          <a:p>
            <a:pPr marL="0" indent="0" algn="ctr">
              <a:buNone/>
            </a:pPr>
            <a:r>
              <a:rPr lang="en-US" dirty="0" smtClean="0">
                <a:solidFill>
                  <a:srgbClr val="00FFFF"/>
                </a:solidFill>
              </a:rPr>
              <a:t> &amp; </a:t>
            </a:r>
          </a:p>
          <a:p>
            <a:pPr marL="0" indent="0" algn="ctr">
              <a:buNone/>
            </a:pPr>
            <a:r>
              <a:rPr lang="en-US" dirty="0" smtClean="0">
                <a:solidFill>
                  <a:srgbClr val="00FFFF"/>
                </a:solidFill>
              </a:rPr>
              <a:t>Protection</a:t>
            </a:r>
          </a:p>
        </p:txBody>
      </p:sp>
      <p:sp>
        <p:nvSpPr>
          <p:cNvPr id="7" name="Rectangle 6"/>
          <p:cNvSpPr/>
          <p:nvPr/>
        </p:nvSpPr>
        <p:spPr>
          <a:xfrm>
            <a:off x="3352800" y="2895600"/>
            <a:ext cx="23622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algn="ctr">
              <a:buNone/>
            </a:pPr>
            <a:r>
              <a:rPr lang="en-US" dirty="0" smtClean="0">
                <a:solidFill>
                  <a:srgbClr val="00FFFF"/>
                </a:solidFill>
              </a:rPr>
              <a:t>Repatriation,</a:t>
            </a:r>
          </a:p>
          <a:p>
            <a:pPr marL="0" indent="0" algn="ctr">
              <a:buNone/>
            </a:pPr>
            <a:r>
              <a:rPr lang="en-US" dirty="0" smtClean="0">
                <a:solidFill>
                  <a:srgbClr val="00FFFF"/>
                </a:solidFill>
              </a:rPr>
              <a:t>Reintegration</a:t>
            </a:r>
          </a:p>
          <a:p>
            <a:pPr marL="0" indent="0" algn="ctr">
              <a:buNone/>
            </a:pPr>
            <a:r>
              <a:rPr lang="en-US" dirty="0" smtClean="0">
                <a:solidFill>
                  <a:srgbClr val="00FFFF"/>
                </a:solidFill>
              </a:rPr>
              <a:t> &amp;</a:t>
            </a:r>
          </a:p>
          <a:p>
            <a:pPr marL="0" indent="0" algn="ctr">
              <a:buNone/>
            </a:pPr>
            <a:r>
              <a:rPr lang="en-US" dirty="0" smtClean="0">
                <a:solidFill>
                  <a:srgbClr val="00FFFF"/>
                </a:solidFill>
              </a:rPr>
              <a:t>Rehabilitation</a:t>
            </a:r>
          </a:p>
        </p:txBody>
      </p:sp>
      <p:sp>
        <p:nvSpPr>
          <p:cNvPr id="8" name="Rectangle 7"/>
          <p:cNvSpPr/>
          <p:nvPr/>
        </p:nvSpPr>
        <p:spPr>
          <a:xfrm>
            <a:off x="6019800" y="2895600"/>
            <a:ext cx="23622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algn="ctr">
              <a:buNone/>
            </a:pPr>
            <a:r>
              <a:rPr lang="en-US" dirty="0" smtClean="0">
                <a:solidFill>
                  <a:srgbClr val="00FFFF"/>
                </a:solidFill>
              </a:rPr>
              <a:t>Legal Framework</a:t>
            </a:r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4495800" y="685800"/>
            <a:ext cx="0" cy="53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4495800" y="1752600"/>
            <a:ext cx="0" cy="53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4495800" y="2286000"/>
            <a:ext cx="0" cy="53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7162800" y="2286000"/>
            <a:ext cx="0" cy="53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1905000" y="2286000"/>
            <a:ext cx="0" cy="53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1905000" y="2286000"/>
            <a:ext cx="5257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457200" y="4876800"/>
            <a:ext cx="2362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8F8F8"/>
                </a:solidFill>
              </a:rPr>
              <a:t>The Deputy Minister for Home Affairs as the chairman</a:t>
            </a:r>
            <a:endParaRPr lang="en-US" dirty="0">
              <a:solidFill>
                <a:srgbClr val="F8F8F8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352800" y="4876800"/>
            <a:ext cx="2971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8F8F8"/>
                </a:solidFill>
              </a:rPr>
              <a:t>The Deputy Minister for the M.S.R.R as the chairman</a:t>
            </a:r>
            <a:endParaRPr lang="en-US" dirty="0">
              <a:solidFill>
                <a:srgbClr val="F8F8F8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553200" y="4876800"/>
            <a:ext cx="2057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8F8F8"/>
                </a:solidFill>
              </a:rPr>
              <a:t>The Deputy Attorney General as the chairman</a:t>
            </a:r>
            <a:endParaRPr lang="en-US" dirty="0">
              <a:solidFill>
                <a:srgbClr val="F8F8F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4768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721667"/>
            <a:ext cx="7848600" cy="5029200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019300" y="1759802"/>
            <a:ext cx="54483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8F8F8"/>
                </a:solidFill>
              </a:rPr>
              <a:t>Working Group on Repatriation, Reintegration &amp; Rehabilitation</a:t>
            </a:r>
            <a:endParaRPr lang="en-US" b="1" dirty="0">
              <a:solidFill>
                <a:srgbClr val="F8F8F8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819400" y="3055203"/>
            <a:ext cx="3657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FFFF"/>
                </a:solidFill>
              </a:rPr>
              <a:t>M.S.R.R (Coordination)</a:t>
            </a:r>
          </a:p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524000" y="4034135"/>
            <a:ext cx="5943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FFFF"/>
                </a:solidFill>
              </a:rPr>
              <a:t>D.S.W (Cooperation &amp; Direct Assistance)</a:t>
            </a:r>
            <a:endParaRPr lang="en-US" dirty="0">
              <a:solidFill>
                <a:srgbClr val="00FFFF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14400" y="5112603"/>
            <a:ext cx="2209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FF00"/>
                </a:solidFill>
              </a:rPr>
              <a:t>Government’s </a:t>
            </a:r>
            <a:endParaRPr lang="en-US" dirty="0" smtClean="0">
              <a:solidFill>
                <a:srgbClr val="FFFF00"/>
              </a:solidFill>
            </a:endParaRPr>
          </a:p>
          <a:p>
            <a:pPr algn="ctr"/>
            <a:r>
              <a:rPr lang="en-US" dirty="0" smtClean="0">
                <a:solidFill>
                  <a:srgbClr val="FFFF00"/>
                </a:solidFill>
              </a:rPr>
              <a:t>Other Departments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429000" y="5124271"/>
            <a:ext cx="2209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FF00"/>
                </a:solidFill>
              </a:rPr>
              <a:t>D.S.W </a:t>
            </a:r>
          </a:p>
          <a:p>
            <a:pPr algn="ctr"/>
            <a:r>
              <a:rPr lang="en-US" dirty="0" smtClean="0">
                <a:solidFill>
                  <a:srgbClr val="FFFF00"/>
                </a:solidFill>
              </a:rPr>
              <a:t>field Office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705600" y="5105400"/>
            <a:ext cx="1219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FF00"/>
                </a:solidFill>
              </a:rPr>
              <a:t>UN </a:t>
            </a:r>
          </a:p>
          <a:p>
            <a:pPr algn="ctr"/>
            <a:r>
              <a:rPr lang="en-US" dirty="0" smtClean="0">
                <a:solidFill>
                  <a:srgbClr val="FFFF00"/>
                </a:solidFill>
              </a:rPr>
              <a:t>INGOs</a:t>
            </a:r>
            <a:endParaRPr lang="en-US" dirty="0">
              <a:solidFill>
                <a:srgbClr val="FFFF00"/>
              </a:solidFill>
            </a:endParaRPr>
          </a:p>
          <a:p>
            <a:pPr algn="ctr"/>
            <a:r>
              <a:rPr lang="en-US" dirty="0" smtClean="0">
                <a:solidFill>
                  <a:srgbClr val="FFFF00"/>
                </a:solidFill>
              </a:rPr>
              <a:t>NGOs </a:t>
            </a:r>
            <a:endParaRPr lang="en-US" dirty="0">
              <a:solidFill>
                <a:srgbClr val="FFFF00"/>
              </a:solidFill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4495800" y="2590800"/>
            <a:ext cx="0" cy="53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4495800" y="3505200"/>
            <a:ext cx="0" cy="53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4495800" y="4495800"/>
            <a:ext cx="0" cy="53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endCxn id="10" idx="0"/>
          </p:cNvCxnSpPr>
          <p:nvPr/>
        </p:nvCxnSpPr>
        <p:spPr>
          <a:xfrm flipH="1">
            <a:off x="2019300" y="4495800"/>
            <a:ext cx="2476500" cy="61680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4495800" y="4495800"/>
            <a:ext cx="281940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67312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7924800" cy="1066800"/>
          </a:xfrm>
        </p:spPr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</a:rPr>
              <a:t>Governmental Organizations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924800" cy="4724400"/>
          </a:xfrm>
        </p:spPr>
        <p:txBody>
          <a:bodyPr/>
          <a:lstStyle/>
          <a:p>
            <a:r>
              <a:rPr lang="en-US" dirty="0" smtClean="0"/>
              <a:t>M.O.H.A</a:t>
            </a:r>
          </a:p>
          <a:p>
            <a:r>
              <a:rPr lang="en-US" dirty="0" smtClean="0"/>
              <a:t>M.O.F.A</a:t>
            </a:r>
          </a:p>
          <a:p>
            <a:r>
              <a:rPr lang="en-US" dirty="0" smtClean="0"/>
              <a:t>Department of Immigration &amp; National Registration</a:t>
            </a:r>
          </a:p>
          <a:p>
            <a:r>
              <a:rPr lang="en-US" dirty="0" smtClean="0"/>
              <a:t>General Administration Department</a:t>
            </a:r>
          </a:p>
          <a:p>
            <a:r>
              <a:rPr lang="en-US" dirty="0" smtClean="0"/>
              <a:t>D.O.H</a:t>
            </a:r>
          </a:p>
          <a:p>
            <a:r>
              <a:rPr lang="en-US" dirty="0" smtClean="0"/>
              <a:t>Department of Religious Affairs</a:t>
            </a:r>
          </a:p>
          <a:p>
            <a:r>
              <a:rPr lang="en-US" dirty="0" smtClean="0"/>
              <a:t>M.O.E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5241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FFFF"/>
                </a:solidFill>
              </a:rPr>
              <a:t> UN &amp; INGOs &amp; NGOs</a:t>
            </a:r>
            <a:endParaRPr lang="en-US" b="1" dirty="0">
              <a:solidFill>
                <a:srgbClr val="00FF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153400" cy="4114800"/>
          </a:xfrm>
        </p:spPr>
        <p:txBody>
          <a:bodyPr/>
          <a:lstStyle/>
          <a:p>
            <a:r>
              <a:rPr lang="en-US" sz="2800" dirty="0" smtClean="0"/>
              <a:t>Myanmar Women’s Affairs Federation (MWAF)</a:t>
            </a:r>
          </a:p>
          <a:p>
            <a:pPr marL="0" indent="0">
              <a:buNone/>
            </a:pPr>
            <a:endParaRPr lang="en-US" sz="800" dirty="0" smtClean="0"/>
          </a:p>
          <a:p>
            <a:r>
              <a:rPr lang="en-US" sz="2800" dirty="0" smtClean="0"/>
              <a:t>UNIAP</a:t>
            </a:r>
          </a:p>
          <a:p>
            <a:pPr marL="0" indent="0">
              <a:buNone/>
            </a:pPr>
            <a:endParaRPr lang="en-US" sz="800" dirty="0" smtClean="0"/>
          </a:p>
          <a:p>
            <a:r>
              <a:rPr lang="en-US" sz="2800" dirty="0" smtClean="0"/>
              <a:t>UNICEF</a:t>
            </a:r>
          </a:p>
          <a:p>
            <a:pPr marL="0" indent="0">
              <a:buNone/>
            </a:pPr>
            <a:endParaRPr lang="en-US" sz="800" dirty="0" smtClean="0"/>
          </a:p>
          <a:p>
            <a:r>
              <a:rPr lang="en-US" sz="2800" dirty="0" smtClean="0"/>
              <a:t>IOM</a:t>
            </a:r>
          </a:p>
          <a:p>
            <a:pPr marL="0" indent="0">
              <a:buNone/>
            </a:pPr>
            <a:endParaRPr lang="en-US" sz="800" dirty="0" smtClean="0"/>
          </a:p>
          <a:p>
            <a:r>
              <a:rPr lang="en-US" sz="2800" dirty="0" smtClean="0"/>
              <a:t>World Vision (Myanmar)</a:t>
            </a:r>
          </a:p>
          <a:p>
            <a:pPr marL="0" indent="0">
              <a:buNone/>
            </a:pPr>
            <a:endParaRPr lang="en-US" sz="800" dirty="0" smtClean="0"/>
          </a:p>
          <a:p>
            <a:r>
              <a:rPr lang="en-US" sz="2800" dirty="0" smtClean="0"/>
              <a:t>Save the children (Myanmar)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63814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Services</a:t>
            </a:r>
            <a:endParaRPr lang="en-US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9800" y="2362200"/>
            <a:ext cx="5638800" cy="3276600"/>
          </a:xfrm>
        </p:spPr>
        <p:txBody>
          <a:bodyPr/>
          <a:lstStyle/>
          <a:p>
            <a:r>
              <a:rPr lang="en-US" dirty="0" smtClean="0"/>
              <a:t>Pre Return Services</a:t>
            </a:r>
          </a:p>
          <a:p>
            <a:pPr marL="0" indent="0">
              <a:buNone/>
            </a:pPr>
            <a:endParaRPr lang="en-US" sz="800" dirty="0" smtClean="0"/>
          </a:p>
          <a:p>
            <a:r>
              <a:rPr lang="en-US" dirty="0" smtClean="0"/>
              <a:t>Repatriation Services</a:t>
            </a:r>
          </a:p>
          <a:p>
            <a:pPr marL="0" indent="0">
              <a:buNone/>
            </a:pPr>
            <a:endParaRPr lang="en-US" sz="800" dirty="0" smtClean="0"/>
          </a:p>
          <a:p>
            <a:r>
              <a:rPr lang="en-US" dirty="0" smtClean="0"/>
              <a:t>Rehabilitation Services</a:t>
            </a:r>
          </a:p>
          <a:p>
            <a:pPr marL="0" indent="0">
              <a:buNone/>
            </a:pPr>
            <a:endParaRPr lang="en-US" sz="800" dirty="0" smtClean="0"/>
          </a:p>
          <a:p>
            <a:r>
              <a:rPr lang="en-US" dirty="0" smtClean="0"/>
              <a:t>Follow-up Services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1569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C000"/>
                </a:solidFill>
              </a:rPr>
              <a:t>Pre-return Services</a:t>
            </a:r>
            <a:endParaRPr lang="en-US" b="1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724400"/>
          </a:xfrm>
        </p:spPr>
        <p:txBody>
          <a:bodyPr/>
          <a:lstStyle/>
          <a:p>
            <a:r>
              <a:rPr lang="en-US" dirty="0" smtClean="0"/>
              <a:t>Discussing with BATWC (Bureau of Anti-trafficking on women and children) from Thailand at the case management meeting</a:t>
            </a:r>
          </a:p>
          <a:p>
            <a:r>
              <a:rPr lang="en-US" dirty="0" smtClean="0"/>
              <a:t>Dispatching the staff </a:t>
            </a:r>
            <a:r>
              <a:rPr lang="en-US" dirty="0" smtClean="0"/>
              <a:t>from D.S.W to Thailand to work directly with victim to collect the victim’s address and personal data in order to repatriate quickly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680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066800"/>
          </a:xfrm>
        </p:spPr>
        <p:txBody>
          <a:bodyPr/>
          <a:lstStyle/>
          <a:p>
            <a:r>
              <a:rPr lang="en-US" b="1" dirty="0" smtClean="0">
                <a:solidFill>
                  <a:srgbClr val="FFC000"/>
                </a:solidFill>
              </a:rPr>
              <a:t>Repatriation services</a:t>
            </a:r>
            <a:endParaRPr lang="en-US" b="1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382000" cy="5791200"/>
          </a:xfrm>
        </p:spPr>
        <p:txBody>
          <a:bodyPr/>
          <a:lstStyle/>
          <a:p>
            <a:r>
              <a:rPr lang="en-US" dirty="0" smtClean="0"/>
              <a:t>Informing the Immigration and National </a:t>
            </a:r>
            <a:r>
              <a:rPr lang="en-US" dirty="0"/>
              <a:t>R</a:t>
            </a:r>
            <a:r>
              <a:rPr lang="en-US" dirty="0" smtClean="0"/>
              <a:t>egistration Department for Nationality Confirmation of Victims.</a:t>
            </a:r>
          </a:p>
          <a:p>
            <a:r>
              <a:rPr lang="en-US" dirty="0" smtClean="0"/>
              <a:t>Family Tracing/ Assessment</a:t>
            </a:r>
          </a:p>
          <a:p>
            <a:r>
              <a:rPr lang="en-US" dirty="0" smtClean="0"/>
              <a:t>After confirming Myanmar nationality, discuss and set the Date, Time and Place between the two sides for repatriation.</a:t>
            </a:r>
          </a:p>
          <a:p>
            <a:r>
              <a:rPr lang="en-US" dirty="0" smtClean="0"/>
              <a:t>Transferring the victim at the designated place accompanied with local authority, D.S.W, UNIAP, MWAF and other related organization.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3954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aperclip">
  <a:themeElements>
    <a:clrScheme name="Office Theme 3">
      <a:dk1>
        <a:srgbClr val="000000"/>
      </a:dk1>
      <a:lt1>
        <a:srgbClr val="FFFFFF"/>
      </a:lt1>
      <a:dk2>
        <a:srgbClr val="000000"/>
      </a:dk2>
      <a:lt2>
        <a:srgbClr val="B2B2B2"/>
      </a:lt2>
      <a:accent1>
        <a:srgbClr val="B2B2B2"/>
      </a:accent1>
      <a:accent2>
        <a:srgbClr val="808080"/>
      </a:accent2>
      <a:accent3>
        <a:srgbClr val="FFFFFF"/>
      </a:accent3>
      <a:accent4>
        <a:srgbClr val="000000"/>
      </a:accent4>
      <a:accent5>
        <a:srgbClr val="D5D5D5"/>
      </a:accent5>
      <a:accent6>
        <a:srgbClr val="737373"/>
      </a:accent6>
      <a:hlink>
        <a:srgbClr val="969696"/>
      </a:hlink>
      <a:folHlink>
        <a:srgbClr val="4D4D4D"/>
      </a:folHlink>
    </a:clrScheme>
    <a:fontScheme name="Office Them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458A"/>
        </a:dk1>
        <a:lt1>
          <a:srgbClr val="D7D6AE"/>
        </a:lt1>
        <a:dk2>
          <a:srgbClr val="000066"/>
        </a:dk2>
        <a:lt2>
          <a:srgbClr val="006666"/>
        </a:lt2>
        <a:accent1>
          <a:srgbClr val="007A77"/>
        </a:accent1>
        <a:accent2>
          <a:srgbClr val="005856"/>
        </a:accent2>
        <a:accent3>
          <a:srgbClr val="AAAAB8"/>
        </a:accent3>
        <a:accent4>
          <a:srgbClr val="B7B794"/>
        </a:accent4>
        <a:accent5>
          <a:srgbClr val="AABEBD"/>
        </a:accent5>
        <a:accent6>
          <a:srgbClr val="004F4D"/>
        </a:accent6>
        <a:hlink>
          <a:srgbClr val="A8A884"/>
        </a:hlink>
        <a:folHlink>
          <a:srgbClr val="867E5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66"/>
        </a:dk1>
        <a:lt1>
          <a:srgbClr val="FFFFFF"/>
        </a:lt1>
        <a:dk2>
          <a:srgbClr val="660066"/>
        </a:dk2>
        <a:lt2>
          <a:srgbClr val="FFFFCC"/>
        </a:lt2>
        <a:accent1>
          <a:srgbClr val="666699"/>
        </a:accent1>
        <a:accent2>
          <a:srgbClr val="000099"/>
        </a:accent2>
        <a:accent3>
          <a:srgbClr val="FFFFFF"/>
        </a:accent3>
        <a:accent4>
          <a:srgbClr val="000056"/>
        </a:accent4>
        <a:accent5>
          <a:srgbClr val="B8B8CA"/>
        </a:accent5>
        <a:accent6>
          <a:srgbClr val="00008A"/>
        </a:accent6>
        <a:hlink>
          <a:srgbClr val="006666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B2B2B2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737373"/>
        </a:accent6>
        <a:hlink>
          <a:srgbClr val="969696"/>
        </a:hlink>
        <a:folHlink>
          <a:srgbClr val="4D4D4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3300"/>
        </a:dk1>
        <a:lt1>
          <a:srgbClr val="DBD0B9"/>
        </a:lt1>
        <a:dk2>
          <a:srgbClr val="09472B"/>
        </a:dk2>
        <a:lt2>
          <a:srgbClr val="A38955"/>
        </a:lt2>
        <a:accent1>
          <a:srgbClr val="B8A378"/>
        </a:accent1>
        <a:accent2>
          <a:srgbClr val="8E774A"/>
        </a:accent2>
        <a:accent3>
          <a:srgbClr val="AAB1AC"/>
        </a:accent3>
        <a:accent4>
          <a:srgbClr val="BBB19E"/>
        </a:accent4>
        <a:accent5>
          <a:srgbClr val="D8CEBE"/>
        </a:accent5>
        <a:accent6>
          <a:srgbClr val="806B42"/>
        </a:accent6>
        <a:hlink>
          <a:srgbClr val="A7A743"/>
        </a:hlink>
        <a:folHlink>
          <a:srgbClr val="91977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5">
        <a:dk1>
          <a:srgbClr val="5F5F5F"/>
        </a:dk1>
        <a:lt1>
          <a:srgbClr val="DDDDDD"/>
        </a:lt1>
        <a:dk2>
          <a:srgbClr val="000000"/>
        </a:dk2>
        <a:lt2>
          <a:srgbClr val="5F5F5F"/>
        </a:lt2>
        <a:accent1>
          <a:srgbClr val="B2B2B2"/>
        </a:accent1>
        <a:accent2>
          <a:srgbClr val="808080"/>
        </a:accent2>
        <a:accent3>
          <a:srgbClr val="AAAAAA"/>
        </a:accent3>
        <a:accent4>
          <a:srgbClr val="BDBDBD"/>
        </a:accent4>
        <a:accent5>
          <a:srgbClr val="D5D5D5"/>
        </a:accent5>
        <a:accent6>
          <a:srgbClr val="737373"/>
        </a:accent6>
        <a:hlink>
          <a:srgbClr val="B2B2B2"/>
        </a:hlink>
        <a:folHlink>
          <a:srgbClr val="777777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Paperclip</Template>
  <TotalTime>202</TotalTime>
  <Words>478</Words>
  <Application>Microsoft Office PowerPoint</Application>
  <PresentationFormat>On-screen Show (4:3)</PresentationFormat>
  <Paragraphs>98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Paperclip</vt:lpstr>
      <vt:lpstr>Country Presentation on Case Management</vt:lpstr>
      <vt:lpstr>Structure</vt:lpstr>
      <vt:lpstr>PowerPoint Presentation</vt:lpstr>
      <vt:lpstr>PowerPoint Presentation</vt:lpstr>
      <vt:lpstr>Governmental Organizations</vt:lpstr>
      <vt:lpstr> UN &amp; INGOs &amp; NGOs</vt:lpstr>
      <vt:lpstr>Services</vt:lpstr>
      <vt:lpstr>Pre-return Services</vt:lpstr>
      <vt:lpstr>Repatriation services</vt:lpstr>
      <vt:lpstr>Rehabilitation Services</vt:lpstr>
      <vt:lpstr>To be continued</vt:lpstr>
      <vt:lpstr>Reintegration services</vt:lpstr>
      <vt:lpstr>Challenges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Country Presentation on Case Management</dc:title>
  <dc:creator>Toshiba</dc:creator>
  <cp:lastModifiedBy>Toshiba</cp:lastModifiedBy>
  <cp:revision>88</cp:revision>
  <cp:lastPrinted>1601-01-01T00:00:00Z</cp:lastPrinted>
  <dcterms:created xsi:type="dcterms:W3CDTF">2011-08-23T10:15:13Z</dcterms:created>
  <dcterms:modified xsi:type="dcterms:W3CDTF">2011-08-24T02:06:00Z</dcterms:modified>
</cp:coreProperties>
</file>