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1"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06"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81B6AF0-72B8-45F1-BB6F-F0D53B7C2226}" type="datetimeFigureOut">
              <a:rPr lang="en-US" smtClean="0"/>
              <a:pPr/>
              <a:t>8/22/2012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8F0F0F-775C-4D29-A64D-C3E6B0CE7AF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B6AF0-72B8-45F1-BB6F-F0D53B7C2226}"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B6AF0-72B8-45F1-BB6F-F0D53B7C2226}"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B6AF0-72B8-45F1-BB6F-F0D53B7C2226}"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1B6AF0-72B8-45F1-BB6F-F0D53B7C2226}"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48F0F0F-775C-4D29-A64D-C3E6B0CE7A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1B6AF0-72B8-45F1-BB6F-F0D53B7C2226}"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1B6AF0-72B8-45F1-BB6F-F0D53B7C2226}" type="datetimeFigureOut">
              <a:rPr lang="en-US" smtClean="0"/>
              <a:pPr/>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1B6AF0-72B8-45F1-BB6F-F0D53B7C2226}" type="datetimeFigureOut">
              <a:rPr lang="en-US" smtClean="0"/>
              <a:pPr/>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B6AF0-72B8-45F1-BB6F-F0D53B7C2226}" type="datetimeFigureOut">
              <a:rPr lang="en-US" smtClean="0"/>
              <a:pPr/>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1B6AF0-72B8-45F1-BB6F-F0D53B7C2226}"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1B6AF0-72B8-45F1-BB6F-F0D53B7C2226}"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0F0F-775C-4D29-A64D-C3E6B0CE7A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3000" contrast="8000"/>
          </a:blip>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1B6AF0-72B8-45F1-BB6F-F0D53B7C2226}" type="datetimeFigureOut">
              <a:rPr lang="en-US" smtClean="0"/>
              <a:pPr/>
              <a:t>8/22/2012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8F0F0F-775C-4D29-A64D-C3E6B0CE7AF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19600"/>
            <a:ext cx="8382000" cy="1905000"/>
          </a:xfrm>
        </p:spPr>
        <p:txBody>
          <a:bodyPr>
            <a:noAutofit/>
          </a:bodyPr>
          <a:lstStyle/>
          <a:p>
            <a:r>
              <a:rPr lang="en-US" sz="6000" kern="0" dirty="0" smtClean="0">
                <a:solidFill>
                  <a:srgbClr val="FFFF00"/>
                </a:solidFill>
                <a:latin typeface="Times New Roman" pitchFamily="18" charset="0"/>
                <a:cs typeface="Times New Roman" pitchFamily="18" charset="0"/>
              </a:rPr>
              <a:t>Case </a:t>
            </a:r>
            <a:r>
              <a:rPr lang="en-US" sz="6000" kern="0" dirty="0" smtClean="0">
                <a:solidFill>
                  <a:srgbClr val="FFFF00"/>
                </a:solidFill>
                <a:latin typeface="Times New Roman" pitchFamily="18" charset="0"/>
                <a:cs typeface="Times New Roman" pitchFamily="18" charset="0"/>
              </a:rPr>
              <a:t>Management</a:t>
            </a:r>
            <a:br>
              <a:rPr lang="en-US" sz="6000" kern="0" dirty="0" smtClean="0">
                <a:solidFill>
                  <a:srgbClr val="FFFF00"/>
                </a:solidFill>
                <a:latin typeface="Times New Roman" pitchFamily="18" charset="0"/>
                <a:cs typeface="Times New Roman" pitchFamily="18" charset="0"/>
              </a:rPr>
            </a:br>
            <a:r>
              <a:rPr lang="en-US" sz="6000" kern="0" dirty="0" smtClean="0">
                <a:solidFill>
                  <a:srgbClr val="FFFF00"/>
                </a:solidFill>
                <a:latin typeface="Times New Roman" pitchFamily="18" charset="0"/>
                <a:cs typeface="Times New Roman" pitchFamily="18" charset="0"/>
              </a:rPr>
              <a:t>Myanmar</a:t>
            </a:r>
            <a:endParaRPr lang="en-US" sz="6000" dirty="0">
              <a:latin typeface="Times New Roman" pitchFamily="18" charset="0"/>
              <a:cs typeface="Times New Roman" pitchFamily="18" charset="0"/>
            </a:endParaRPr>
          </a:p>
        </p:txBody>
      </p:sp>
      <p:pic>
        <p:nvPicPr>
          <p:cNvPr id="3" name="Picture 2" descr="D:\Logo\new flag.JPG"/>
          <p:cNvPicPr>
            <a:picLocks noChangeAspect="1" noChangeArrowheads="1"/>
          </p:cNvPicPr>
          <p:nvPr/>
        </p:nvPicPr>
        <p:blipFill>
          <a:blip r:embed="rId2"/>
          <a:srcRect/>
          <a:stretch>
            <a:fillRect/>
          </a:stretch>
        </p:blipFill>
        <p:spPr bwMode="auto">
          <a:xfrm>
            <a:off x="2286000" y="609600"/>
            <a:ext cx="4495799" cy="274955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400" dirty="0" smtClean="0">
                <a:solidFill>
                  <a:srgbClr val="FFC000"/>
                </a:solidFill>
                <a:latin typeface="Times New Roman" pitchFamily="18" charset="0"/>
                <a:cs typeface="Times New Roman" pitchFamily="18" charset="0"/>
              </a:rPr>
              <a:t>Special Cases</a:t>
            </a:r>
            <a:endParaRPr lang="en-US" sz="44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05800" cy="5029200"/>
          </a:xfrm>
        </p:spPr>
        <p:txBody>
          <a:bodyPr>
            <a:normAutofit fontScale="40000" lnSpcReduction="20000"/>
          </a:bodyPr>
          <a:lstStyle/>
          <a:p>
            <a:pPr marL="6350" lvl="2" indent="-6350">
              <a:lnSpc>
                <a:spcPct val="150000"/>
              </a:lnSpc>
              <a:buNone/>
              <a:tabLst>
                <a:tab pos="463550" algn="l"/>
                <a:tab pos="2743200" algn="l"/>
              </a:tabLst>
            </a:pPr>
            <a:r>
              <a:rPr lang="en-US" sz="5500" dirty="0" smtClean="0">
                <a:latin typeface="Times New Roman" pitchFamily="18" charset="0"/>
                <a:cs typeface="Times New Roman" pitchFamily="18" charset="0"/>
              </a:rPr>
              <a:t>M11- PK 003	Than </a:t>
            </a:r>
            <a:r>
              <a:rPr lang="en-US" sz="5500" dirty="0" err="1" smtClean="0">
                <a:latin typeface="Times New Roman" pitchFamily="18" charset="0"/>
                <a:cs typeface="Times New Roman" pitchFamily="18" charset="0"/>
              </a:rPr>
              <a:t>Zaw</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Htwe</a:t>
            </a:r>
            <a:endParaRPr lang="en-US" sz="5500" dirty="0" smtClean="0">
              <a:latin typeface="Times New Roman" pitchFamily="18" charset="0"/>
              <a:cs typeface="Times New Roman" pitchFamily="18" charset="0"/>
            </a:endParaRPr>
          </a:p>
          <a:p>
            <a:pPr marL="6350" lvl="3" indent="-6350">
              <a:lnSpc>
                <a:spcPct val="150000"/>
              </a:lnSpc>
              <a:buNone/>
              <a:tabLst>
                <a:tab pos="463550" algn="l"/>
                <a:tab pos="2743200" algn="l"/>
              </a:tabLst>
            </a:pPr>
            <a:r>
              <a:rPr lang="en-US" sz="5500" dirty="0" smtClean="0">
                <a:latin typeface="Times New Roman" pitchFamily="18" charset="0"/>
                <a:cs typeface="Times New Roman" pitchFamily="18" charset="0"/>
              </a:rPr>
              <a:t>Age	9  years</a:t>
            </a:r>
          </a:p>
          <a:p>
            <a:pPr marL="6350" lvl="3" indent="-6350">
              <a:lnSpc>
                <a:spcPct val="150000"/>
              </a:lnSpc>
              <a:buNone/>
              <a:tabLst>
                <a:tab pos="463550" algn="l"/>
                <a:tab pos="2743200" algn="l"/>
              </a:tabLst>
            </a:pPr>
            <a:r>
              <a:rPr lang="en-US" sz="5500" dirty="0" smtClean="0">
                <a:latin typeface="Times New Roman" pitchFamily="18" charset="0"/>
                <a:cs typeface="Times New Roman" pitchFamily="18" charset="0"/>
              </a:rPr>
              <a:t>Parents	 U </a:t>
            </a:r>
            <a:r>
              <a:rPr lang="en-US" sz="5500" dirty="0" err="1" smtClean="0">
                <a:latin typeface="Times New Roman" pitchFamily="18" charset="0"/>
                <a:cs typeface="Times New Roman" pitchFamily="18" charset="0"/>
              </a:rPr>
              <a:t>Awin</a:t>
            </a:r>
            <a:r>
              <a:rPr lang="en-US" sz="5500" dirty="0" smtClean="0">
                <a:latin typeface="Times New Roman" pitchFamily="18" charset="0"/>
                <a:cs typeface="Times New Roman" pitchFamily="18" charset="0"/>
              </a:rPr>
              <a:t> (a) </a:t>
            </a:r>
            <a:r>
              <a:rPr lang="en-US" sz="5500" dirty="0" err="1" smtClean="0">
                <a:latin typeface="Times New Roman" pitchFamily="18" charset="0"/>
                <a:cs typeface="Times New Roman" pitchFamily="18" charset="0"/>
              </a:rPr>
              <a:t>Wa</a:t>
            </a:r>
            <a:r>
              <a:rPr lang="en-US" sz="5500" dirty="0" smtClean="0">
                <a:latin typeface="Times New Roman" pitchFamily="18" charset="0"/>
                <a:cs typeface="Times New Roman" pitchFamily="18" charset="0"/>
              </a:rPr>
              <a:t> Tot (F),</a:t>
            </a:r>
            <a:r>
              <a:rPr lang="en-US" sz="5500" dirty="0" err="1" smtClean="0">
                <a:latin typeface="Times New Roman" pitchFamily="18" charset="0"/>
                <a:cs typeface="Times New Roman" pitchFamily="18" charset="0"/>
              </a:rPr>
              <a:t>Daw</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Mee</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Nge</a:t>
            </a:r>
            <a:endParaRPr lang="en-US" sz="5500" dirty="0" smtClean="0">
              <a:latin typeface="Times New Roman" pitchFamily="18" charset="0"/>
              <a:cs typeface="Times New Roman" pitchFamily="18" charset="0"/>
            </a:endParaRPr>
          </a:p>
          <a:p>
            <a:pPr marL="6350" lvl="3" indent="-6350">
              <a:lnSpc>
                <a:spcPct val="150000"/>
              </a:lnSpc>
              <a:buNone/>
              <a:tabLst>
                <a:tab pos="463550" algn="l"/>
                <a:tab pos="2743200" algn="l"/>
              </a:tabLst>
            </a:pPr>
            <a:r>
              <a:rPr lang="en-US" sz="5500" dirty="0" smtClean="0">
                <a:latin typeface="Times New Roman" pitchFamily="18" charset="0"/>
                <a:cs typeface="Times New Roman" pitchFamily="18" charset="0"/>
              </a:rPr>
              <a:t>	Address                          </a:t>
            </a:r>
            <a:r>
              <a:rPr lang="en-US" sz="5500" dirty="0" err="1" smtClean="0">
                <a:latin typeface="Times New Roman" pitchFamily="18" charset="0"/>
                <a:cs typeface="Times New Roman" pitchFamily="18" charset="0"/>
              </a:rPr>
              <a:t>Nyaung</a:t>
            </a:r>
            <a:r>
              <a:rPr lang="en-US" sz="5500" dirty="0" smtClean="0">
                <a:latin typeface="Times New Roman" pitchFamily="18" charset="0"/>
                <a:cs typeface="Times New Roman" pitchFamily="18" charset="0"/>
              </a:rPr>
              <a:t> Ma </a:t>
            </a:r>
            <a:r>
              <a:rPr lang="en-US" sz="5500" dirty="0" err="1" smtClean="0">
                <a:latin typeface="Times New Roman" pitchFamily="18" charset="0"/>
                <a:cs typeface="Times New Roman" pitchFamily="18" charset="0"/>
              </a:rPr>
              <a:t>Kwin</a:t>
            </a:r>
            <a:r>
              <a:rPr lang="en-US" sz="5500" dirty="0" smtClean="0">
                <a:latin typeface="Times New Roman" pitchFamily="18" charset="0"/>
                <a:cs typeface="Times New Roman" pitchFamily="18" charset="0"/>
              </a:rPr>
              <a:t> Village,  Mon  State.			</a:t>
            </a:r>
          </a:p>
          <a:p>
            <a:pPr marL="6350" lvl="3" indent="-6350">
              <a:lnSpc>
                <a:spcPct val="150000"/>
              </a:lnSpc>
              <a:buFont typeface="Wingdings" pitchFamily="2" charset="2"/>
              <a:buChar char="v"/>
              <a:tabLst>
                <a:tab pos="463550" algn="l"/>
                <a:tab pos="2743200" algn="l"/>
              </a:tabLst>
            </a:pPr>
            <a:r>
              <a:rPr lang="en-US" sz="5500" dirty="0" smtClean="0">
                <a:latin typeface="Times New Roman" pitchFamily="18" charset="0"/>
                <a:cs typeface="Times New Roman" pitchFamily="18" charset="0"/>
              </a:rPr>
              <a:t>   He came to Thailand with his brother. His brother was arrested by                  police and sent to IDC. He can’t tell his family situation clearly.</a:t>
            </a:r>
          </a:p>
          <a:p>
            <a:pPr marL="6350" lvl="3" indent="-6350">
              <a:lnSpc>
                <a:spcPct val="150000"/>
              </a:lnSpc>
              <a:buFont typeface="Wingdings" pitchFamily="2" charset="2"/>
              <a:buChar char="v"/>
              <a:tabLst>
                <a:tab pos="463550" algn="l"/>
                <a:tab pos="2743200" algn="l"/>
              </a:tabLst>
            </a:pPr>
            <a:r>
              <a:rPr lang="en-US" sz="5500" dirty="0" smtClean="0">
                <a:latin typeface="Times New Roman" pitchFamily="18" charset="0"/>
                <a:cs typeface="Times New Roman" pitchFamily="18" charset="0"/>
              </a:rPr>
              <a:t>   He is attending school in Yangon. </a:t>
            </a:r>
            <a:endParaRPr lang="en-GB" sz="55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dirty="0" smtClean="0">
                <a:solidFill>
                  <a:srgbClr val="FFC000"/>
                </a:solidFill>
                <a:latin typeface="Times New Roman" pitchFamily="18" charset="0"/>
                <a:cs typeface="Times New Roman" pitchFamily="18" charset="0"/>
              </a:rPr>
              <a:t>Regular Monitoring &amp; Evaluation of SOPs</a:t>
            </a:r>
            <a:endParaRPr lang="en-U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305800" cy="5562600"/>
          </a:xfrm>
        </p:spPr>
        <p:txBody>
          <a:bodyPr>
            <a:noAutofit/>
          </a:bodyPr>
          <a:lstStyle/>
          <a:p>
            <a:pPr marL="457200" indent="-457200" algn="just">
              <a:lnSpc>
                <a:spcPct val="150000"/>
              </a:lnSpc>
              <a:buFont typeface="Wingdings" pitchFamily="2" charset="2"/>
              <a:buChar char="v"/>
              <a:defRPr/>
            </a:pPr>
            <a:r>
              <a:rPr lang="en-US" sz="2000" dirty="0" smtClean="0">
                <a:latin typeface="Times New Roman" pitchFamily="18" charset="0"/>
                <a:cs typeface="Times New Roman" pitchFamily="18" charset="0"/>
              </a:rPr>
              <a:t>Regular Monitoring &amp; Evaluation of the Implementation of   Myanmar- Thai Bilateral SOP</a:t>
            </a:r>
          </a:p>
          <a:p>
            <a:pPr marL="457200" indent="-457200" algn="just">
              <a:lnSpc>
                <a:spcPct val="150000"/>
              </a:lnSpc>
              <a:buFont typeface="Wingdings" pitchFamily="2" charset="2"/>
              <a:buChar char="v"/>
              <a:defRPr/>
            </a:pPr>
            <a:r>
              <a:rPr lang="en-US" sz="2000" dirty="0" smtClean="0">
                <a:latin typeface="Times New Roman" pitchFamily="18" charset="0"/>
                <a:cs typeface="Times New Roman" pitchFamily="18" charset="0"/>
              </a:rPr>
              <a:t>Form M &amp; E Group consist of four members by both side</a:t>
            </a:r>
          </a:p>
          <a:p>
            <a:pPr marL="457200" indent="-457200" algn="just">
              <a:lnSpc>
                <a:spcPct val="150000"/>
              </a:lnSpc>
              <a:buFont typeface="Wingdings" pitchFamily="2" charset="2"/>
              <a:buChar char="v"/>
              <a:defRPr/>
            </a:pPr>
            <a:r>
              <a:rPr lang="en-US" sz="2000" dirty="0" smtClean="0">
                <a:latin typeface="Times New Roman" pitchFamily="18" charset="0"/>
                <a:cs typeface="Times New Roman" pitchFamily="18" charset="0"/>
              </a:rPr>
              <a:t>M &amp; E Group meeting will be take place back to back of   CMM meeting </a:t>
            </a:r>
          </a:p>
          <a:p>
            <a:pPr marL="457200" indent="-457200" algn="just">
              <a:lnSpc>
                <a:spcPct val="150000"/>
              </a:lnSpc>
              <a:buFont typeface="Wingdings" pitchFamily="2" charset="2"/>
              <a:buChar char="v"/>
              <a:defRPr/>
            </a:pPr>
            <a:r>
              <a:rPr lang="en-US" sz="2000" dirty="0" smtClean="0">
                <a:latin typeface="Times New Roman" pitchFamily="18" charset="0"/>
                <a:cs typeface="Times New Roman" pitchFamily="18" charset="0"/>
              </a:rPr>
              <a:t>Outcome of M &amp; E meeting will be presented  during CMM meeting </a:t>
            </a:r>
          </a:p>
          <a:p>
            <a:pPr marL="457200" indent="-457200">
              <a:lnSpc>
                <a:spcPct val="150000"/>
              </a:lnSpc>
              <a:buFont typeface="Wingdings" pitchFamily="2" charset="2"/>
              <a:buChar char="v"/>
            </a:pPr>
            <a:r>
              <a:rPr lang="en-US" sz="2000" dirty="0" smtClean="0">
                <a:latin typeface="Times New Roman" pitchFamily="18" charset="0"/>
                <a:cs typeface="Times New Roman" pitchFamily="18" charset="0"/>
              </a:rPr>
              <a:t>Cooperation on Case Management and the Repatriation and   Reintegration of Victims of Trafficking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0" dirty="0" smtClean="0">
                <a:solidFill>
                  <a:srgbClr val="FFC000"/>
                </a:solidFill>
                <a:latin typeface="Times New Roman" pitchFamily="18" charset="0"/>
                <a:cs typeface="Times New Roman" pitchFamily="18" charset="0"/>
              </a:rPr>
              <a:t>Achievements</a:t>
            </a:r>
            <a:r>
              <a:rPr lang="en-US" kern="0" dirty="0" smtClean="0">
                <a:cs typeface="Times New Roman" pitchFamily="18" charset="0"/>
              </a:rPr>
              <a:t> </a:t>
            </a:r>
            <a:br>
              <a:rPr lang="en-US" kern="0" dirty="0" smtClean="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709160"/>
          </a:xfrm>
        </p:spPr>
        <p:txBody>
          <a:bodyPr>
            <a:normAutofit/>
          </a:bodyPr>
          <a:lstStyle/>
          <a:p>
            <a:pPr marL="627063" indent="-627063" algn="just">
              <a:lnSpc>
                <a:spcPct val="150000"/>
              </a:lnSpc>
              <a:spcBef>
                <a:spcPct val="0"/>
              </a:spcBef>
              <a:buFont typeface="Wingdings" pitchFamily="2" charset="2"/>
              <a:buChar char="v"/>
              <a:tabLst>
                <a:tab pos="344488" algn="l"/>
              </a:tabLst>
            </a:pPr>
            <a:r>
              <a:rPr lang="en-US" sz="2400" dirty="0" smtClean="0">
                <a:latin typeface="Times New Roman" pitchFamily="18" charset="0"/>
                <a:cs typeface="Times New Roman" pitchFamily="18" charset="0"/>
              </a:rPr>
              <a:t>Share Myanmar Immigration rules &amp; regulations</a:t>
            </a:r>
          </a:p>
          <a:p>
            <a:pPr marL="627063" indent="-627063" algn="just">
              <a:lnSpc>
                <a:spcPct val="150000"/>
              </a:lnSpc>
              <a:spcBef>
                <a:spcPct val="0"/>
              </a:spcBef>
              <a:buFont typeface="Wingdings" pitchFamily="2" charset="2"/>
              <a:buChar char="v"/>
              <a:tabLst>
                <a:tab pos="344488" algn="l"/>
              </a:tabLst>
            </a:pPr>
            <a:r>
              <a:rPr lang="en-US" sz="2400" dirty="0" smtClean="0">
                <a:latin typeface="Times New Roman" pitchFamily="18" charset="0"/>
                <a:cs typeface="Times New Roman" pitchFamily="18" charset="0"/>
              </a:rPr>
              <a:t>Conduct Repatriation Program timely &amp; speedy manner.</a:t>
            </a:r>
          </a:p>
          <a:p>
            <a:pPr marL="627063" indent="-627063" algn="just">
              <a:lnSpc>
                <a:spcPct val="150000"/>
              </a:lnSpc>
              <a:spcBef>
                <a:spcPct val="0"/>
              </a:spcBef>
              <a:buFont typeface="Wingdings" pitchFamily="2" charset="2"/>
              <a:buChar char="v"/>
              <a:tabLst>
                <a:tab pos="344488" algn="l"/>
              </a:tabLst>
            </a:pPr>
            <a:r>
              <a:rPr lang="en-US" sz="2400" dirty="0" smtClean="0">
                <a:latin typeface="Times New Roman" pitchFamily="18" charset="0"/>
                <a:cs typeface="Times New Roman" pitchFamily="18" charset="0"/>
              </a:rPr>
              <a:t>Explore the special need cases, to find out solution for those cases.</a:t>
            </a:r>
          </a:p>
          <a:p>
            <a:pPr marL="627063" indent="-627063" algn="just">
              <a:lnSpc>
                <a:spcPct val="150000"/>
              </a:lnSpc>
              <a:spcBef>
                <a:spcPct val="0"/>
              </a:spcBef>
              <a:buFont typeface="Wingdings" pitchFamily="2" charset="2"/>
              <a:buChar char="v"/>
              <a:tabLst>
                <a:tab pos="344488" algn="l"/>
              </a:tabLst>
            </a:pPr>
            <a:r>
              <a:rPr lang="en-US" sz="2400" dirty="0" smtClean="0">
                <a:latin typeface="Times New Roman" pitchFamily="18" charset="0"/>
                <a:cs typeface="Times New Roman" pitchFamily="18" charset="0"/>
              </a:rPr>
              <a:t>Victim's information exchange regularly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kern="0" dirty="0" smtClean="0">
                <a:solidFill>
                  <a:srgbClr val="FFC000"/>
                </a:solidFill>
                <a:latin typeface="Times New Roman" pitchFamily="18" charset="0"/>
                <a:cs typeface="Times New Roman" pitchFamily="18" charset="0"/>
              </a:rPr>
              <a:t>Achievements</a:t>
            </a:r>
            <a:endParaRPr lang="en-U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905000"/>
            <a:ext cx="8229600" cy="4709160"/>
          </a:xfrm>
        </p:spPr>
        <p:txBody>
          <a:bodyPr/>
          <a:lstStyle/>
          <a:p>
            <a:pPr marL="627063" indent="-627063" algn="just" eaLnBrk="0" hangingPunct="0">
              <a:lnSpc>
                <a:spcPct val="150000"/>
              </a:lnSpc>
              <a:spcBef>
                <a:spcPts val="0"/>
              </a:spcBef>
              <a:buFont typeface="Wingdings" pitchFamily="2" charset="2"/>
              <a:buChar char="v"/>
              <a:defRPr/>
            </a:pPr>
            <a:r>
              <a:rPr lang="en-US" sz="2400" kern="0" dirty="0" smtClean="0">
                <a:latin typeface="Times New Roman" pitchFamily="18" charset="0"/>
                <a:cs typeface="Times New Roman" pitchFamily="18" charset="0"/>
              </a:rPr>
              <a:t>Overcome the language barrier between Myanmar victims &amp; Thai Shelter staffs.</a:t>
            </a:r>
          </a:p>
          <a:p>
            <a:pPr marL="627063" indent="-627063" algn="just" eaLnBrk="0" hangingPunct="0">
              <a:lnSpc>
                <a:spcPct val="150000"/>
              </a:lnSpc>
              <a:spcBef>
                <a:spcPts val="0"/>
              </a:spcBef>
              <a:buFont typeface="Wingdings" pitchFamily="2" charset="2"/>
              <a:buChar char="v"/>
              <a:defRPr/>
            </a:pPr>
            <a:r>
              <a:rPr lang="en-US" sz="2400" kern="0" dirty="0" smtClean="0">
                <a:latin typeface="Times New Roman" pitchFamily="18" charset="0"/>
                <a:cs typeface="Times New Roman" pitchFamily="18" charset="0"/>
              </a:rPr>
              <a:t>Have chance to strengthen relationship between Myanmar Department of Social Welfare &amp; Thailand Department of Social Development and Welfare.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295400"/>
          </a:xfrm>
        </p:spPr>
        <p:txBody>
          <a:bodyPr>
            <a:noAutofit/>
          </a:bodyPr>
          <a:lstStyle/>
          <a:p>
            <a:r>
              <a:rPr lang="en-US" sz="4400" spc="50" dirty="0" smtClean="0">
                <a:ln w="12700" cmpd="sng">
                  <a:solidFill>
                    <a:srgbClr val="FFC000"/>
                  </a:solidFill>
                  <a:prstDash val="solid"/>
                </a:ln>
                <a:solidFill>
                  <a:srgbClr val="FFC000"/>
                </a:solidFill>
                <a:effectLst>
                  <a:outerShdw blurRad="50800" dist="38100" dir="18900000" algn="bl" rotWithShape="0">
                    <a:prstClr val="black">
                      <a:alpha val="40000"/>
                    </a:prstClr>
                  </a:outerShdw>
                </a:effectLst>
                <a:latin typeface="Times New Roman" pitchFamily="18" charset="0"/>
                <a:cs typeface="Times New Roman" pitchFamily="18" charset="0"/>
              </a:rPr>
              <a:t>Kindly Give Your Guidance</a:t>
            </a:r>
            <a:r>
              <a:rPr lang="en-US" sz="4400" spc="50" dirty="0" smtClean="0">
                <a:ln w="12700" cmpd="sng">
                  <a:solidFill>
                    <a:schemeClr val="accent6">
                      <a:satMod val="120000"/>
                      <a:shade val="80000"/>
                    </a:schemeClr>
                  </a:solidFill>
                  <a:prstDash val="solid"/>
                </a:ln>
                <a:effectLst>
                  <a:glow rad="53100">
                    <a:schemeClr val="accent6">
                      <a:satMod val="180000"/>
                      <a:alpha val="30000"/>
                    </a:schemeClr>
                  </a:glow>
                </a:effectLst>
              </a:rPr>
              <a:t/>
            </a:r>
            <a:br>
              <a:rPr lang="en-US" sz="4400" spc="50" dirty="0" smtClean="0">
                <a:ln w="12700" cmpd="sng">
                  <a:solidFill>
                    <a:schemeClr val="accent6">
                      <a:satMod val="120000"/>
                      <a:shade val="80000"/>
                    </a:schemeClr>
                  </a:solidFill>
                  <a:prstDash val="solid"/>
                </a:ln>
                <a:effectLst>
                  <a:glow rad="53100">
                    <a:schemeClr val="accent6">
                      <a:satMod val="180000"/>
                      <a:alpha val="30000"/>
                    </a:schemeClr>
                  </a:glow>
                </a:effectLst>
              </a:rPr>
            </a:b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0" dirty="0" smtClean="0">
                <a:solidFill>
                  <a:srgbClr val="FFC000"/>
                </a:solidFill>
                <a:latin typeface="Times New Roman" pitchFamily="18" charset="0"/>
                <a:cs typeface="Times New Roman" pitchFamily="18" charset="0"/>
              </a:rPr>
              <a:t>Objective of case Management</a:t>
            </a:r>
            <a:endParaRPr lang="en-US" sz="44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86000"/>
            <a:ext cx="8229600" cy="4191000"/>
          </a:xfrm>
        </p:spPr>
        <p:txBody>
          <a:bodyPr/>
          <a:lstStyle/>
          <a:p>
            <a:pPr>
              <a:lnSpc>
                <a:spcPct val="150000"/>
              </a:lnSpc>
              <a:buFont typeface="Wingdings" pitchFamily="2" charset="2"/>
              <a:buChar char="v"/>
            </a:pPr>
            <a:r>
              <a:rPr lang="en-US" sz="2400" b="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o protect Myanmar victims of trafficking by giving      practical effect </a:t>
            </a:r>
          </a:p>
          <a:p>
            <a:pPr>
              <a:lnSpc>
                <a:spcPct val="150000"/>
              </a:lnSpc>
              <a:buFont typeface="Wingdings" pitchFamily="2" charset="2"/>
              <a:buChar char="v"/>
            </a:pPr>
            <a:r>
              <a:rPr lang="en-US" sz="2400" dirty="0" smtClean="0">
                <a:latin typeface="Times New Roman" pitchFamily="18" charset="0"/>
                <a:cs typeface="Times New Roman" pitchFamily="18" charset="0"/>
              </a:rPr>
              <a:t>To provide psychosocial support and Counseling</a:t>
            </a:r>
          </a:p>
          <a:p>
            <a:pPr>
              <a:lnSpc>
                <a:spcPct val="150000"/>
              </a:lnSpc>
              <a:buFont typeface="Wingdings" pitchFamily="2" charset="2"/>
              <a:buChar char="v"/>
            </a:pPr>
            <a:r>
              <a:rPr lang="en-US" sz="2400" dirty="0" smtClean="0">
                <a:latin typeface="Times New Roman" pitchFamily="18" charset="0"/>
                <a:cs typeface="Times New Roman" pitchFamily="18" charset="0"/>
              </a:rPr>
              <a:t>To know victims address and repatriate to their home safely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C000"/>
                </a:solidFill>
                <a:latin typeface="Times New Roman" pitchFamily="18" charset="0"/>
                <a:cs typeface="Times New Roman" pitchFamily="18" charset="0"/>
              </a:rPr>
              <a:t>Identified Victims within 2007-2012</a:t>
            </a:r>
            <a:endParaRPr lang="en-U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709160"/>
          </a:xfrm>
        </p:spPr>
        <p:txBody>
          <a:bodyPr/>
          <a:lstStyle/>
          <a:p>
            <a:pPr>
              <a:buNone/>
            </a:pPr>
            <a:r>
              <a:rPr lang="en-US" sz="2600" dirty="0" smtClean="0">
                <a:latin typeface="Times New Roman" pitchFamily="18" charset="0"/>
                <a:cs typeface="Times New Roman" pitchFamily="18" charset="0"/>
              </a:rPr>
              <a:t>No.	Year	 </a:t>
            </a:r>
            <a:r>
              <a:rPr lang="en-US" sz="2600" b="1" dirty="0" smtClean="0">
                <a:latin typeface="Times New Roman" pitchFamily="18" charset="0"/>
                <a:cs typeface="Times New Roman" pitchFamily="18" charset="0"/>
              </a:rPr>
              <a:t>	  		       Repatriated Victims</a:t>
            </a:r>
          </a:p>
          <a:p>
            <a:pPr>
              <a:buNone/>
            </a:pPr>
            <a:endParaRPr lang="en-US" sz="2600" b="1" dirty="0" smtClean="0">
              <a:latin typeface="Times New Roman" pitchFamily="18" charset="0"/>
              <a:cs typeface="Times New Roman" pitchFamily="18" charset="0"/>
            </a:endParaRPr>
          </a:p>
          <a:p>
            <a:pPr marL="914400" lvl="1" indent="-514350">
              <a:buAutoNum type="arabicPlain"/>
            </a:pPr>
            <a:r>
              <a:rPr lang="en-US" sz="2600" b="1" dirty="0" smtClean="0">
                <a:latin typeface="Times New Roman" pitchFamily="18" charset="0"/>
                <a:cs typeface="Times New Roman" pitchFamily="18" charset="0"/>
              </a:rPr>
              <a:t>2007 	 		   				  93</a:t>
            </a:r>
          </a:p>
          <a:p>
            <a:pPr marL="914400" lvl="1" indent="-514350">
              <a:buAutoNum type="arabicPlain"/>
            </a:pPr>
            <a:r>
              <a:rPr lang="en-US" sz="2600" b="1" dirty="0" smtClean="0">
                <a:latin typeface="Times New Roman" pitchFamily="18" charset="0"/>
                <a:cs typeface="Times New Roman" pitchFamily="18" charset="0"/>
              </a:rPr>
              <a:t>2008	 						232</a:t>
            </a:r>
          </a:p>
          <a:p>
            <a:pPr marL="914400" lvl="1" indent="-514350">
              <a:buAutoNum type="arabicPlain"/>
            </a:pPr>
            <a:r>
              <a:rPr lang="en-US" sz="2600" b="1" dirty="0" smtClean="0">
                <a:latin typeface="Times New Roman" pitchFamily="18" charset="0"/>
                <a:cs typeface="Times New Roman" pitchFamily="18" charset="0"/>
              </a:rPr>
              <a:t>2009	 						431</a:t>
            </a:r>
          </a:p>
          <a:p>
            <a:pPr marL="914400" lvl="1" indent="-514350">
              <a:buAutoNum type="arabicPlain"/>
            </a:pPr>
            <a:r>
              <a:rPr lang="en-US" sz="2600" b="1" dirty="0" smtClean="0">
                <a:latin typeface="Times New Roman" pitchFamily="18" charset="0"/>
                <a:cs typeface="Times New Roman" pitchFamily="18" charset="0"/>
              </a:rPr>
              <a:t>2010	 						348</a:t>
            </a:r>
          </a:p>
          <a:p>
            <a:pPr marL="914400" lvl="1" indent="-514350">
              <a:buAutoNum type="arabicPlain"/>
            </a:pPr>
            <a:r>
              <a:rPr lang="en-US" sz="2600" b="1" dirty="0" smtClean="0">
                <a:latin typeface="Times New Roman" pitchFamily="18" charset="0"/>
                <a:cs typeface="Times New Roman" pitchFamily="18" charset="0"/>
              </a:rPr>
              <a:t>2011							219</a:t>
            </a:r>
          </a:p>
          <a:p>
            <a:pPr marL="914400" lvl="1" indent="-514350">
              <a:buAutoNum type="arabicPlain"/>
            </a:pPr>
            <a:r>
              <a:rPr lang="en-US" sz="2600" b="1" dirty="0" smtClean="0">
                <a:latin typeface="Times New Roman" pitchFamily="18" charset="0"/>
                <a:cs typeface="Times New Roman" pitchFamily="18" charset="0"/>
              </a:rPr>
              <a:t>2012							136</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0" dirty="0" smtClean="0">
                <a:solidFill>
                  <a:srgbClr val="FFC000"/>
                </a:solidFill>
                <a:latin typeface="Times New Roman" pitchFamily="18" charset="0"/>
                <a:cs typeface="Times New Roman" pitchFamily="18" charset="0"/>
              </a:rPr>
              <a:t>Case Worker Visit</a:t>
            </a:r>
            <a:endParaRPr lang="en-US" sz="44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828800"/>
            <a:ext cx="9144000" cy="4709160"/>
          </a:xfrm>
        </p:spPr>
        <p:txBody>
          <a:bodyPr/>
          <a:lstStyle/>
          <a:p>
            <a:pPr marL="0" lvl="1" indent="511175">
              <a:lnSpc>
                <a:spcPct val="150000"/>
              </a:lnSpc>
              <a:buFont typeface="Wingdings" pitchFamily="2" charset="2"/>
              <a:buChar char="v"/>
            </a:pPr>
            <a:r>
              <a:rPr lang="en-US" dirty="0" smtClean="0">
                <a:latin typeface="Times New Roman" pitchFamily="18" charset="0"/>
                <a:cs typeface="Times New Roman" pitchFamily="18" charset="0"/>
              </a:rPr>
              <a:t>Case Worker Visit conducted  before  Case  </a:t>
            </a:r>
            <a:r>
              <a:rPr lang="en-US" dirty="0" smtClean="0">
                <a:latin typeface="Times New Roman" pitchFamily="18" charset="0"/>
                <a:cs typeface="Times New Roman" pitchFamily="18" charset="0"/>
              </a:rPr>
              <a:t>Management  Meeting</a:t>
            </a:r>
            <a:endParaRPr lang="en-US" dirty="0" smtClean="0">
              <a:latin typeface="Times New Roman" pitchFamily="18" charset="0"/>
              <a:cs typeface="Times New Roman" pitchFamily="18" charset="0"/>
            </a:endParaRPr>
          </a:p>
          <a:p>
            <a:pPr marL="0" lvl="1" indent="511175">
              <a:lnSpc>
                <a:spcPct val="150000"/>
              </a:lnSpc>
              <a:buFont typeface="Wingdings" pitchFamily="2" charset="2"/>
              <a:buChar char="v"/>
            </a:pPr>
            <a:r>
              <a:rPr lang="en-US" dirty="0" smtClean="0">
                <a:latin typeface="Times New Roman" pitchFamily="18" charset="0"/>
                <a:cs typeface="Times New Roman" pitchFamily="18" charset="0"/>
              </a:rPr>
              <a:t>The  quarterly  basis</a:t>
            </a:r>
          </a:p>
          <a:p>
            <a:pPr marL="0" lvl="1" indent="511175">
              <a:lnSpc>
                <a:spcPct val="150000"/>
              </a:lnSpc>
              <a:buFont typeface="Wingdings" pitchFamily="2" charset="2"/>
              <a:buChar char="v"/>
            </a:pPr>
            <a:r>
              <a:rPr lang="en-US" dirty="0" smtClean="0">
                <a:latin typeface="Times New Roman" pitchFamily="18" charset="0"/>
                <a:cs typeface="Times New Roman" pitchFamily="18" charset="0"/>
              </a:rPr>
              <a:t>The two  Case Workers visited to the  Shelters </a:t>
            </a:r>
          </a:p>
          <a:p>
            <a:pPr marL="0" lvl="1" indent="511175">
              <a:lnSpc>
                <a:spcPct val="150000"/>
              </a:lnSpc>
              <a:buFont typeface="Wingdings" pitchFamily="2" charset="2"/>
              <a:buChar char="v"/>
            </a:pPr>
            <a:r>
              <a:rPr lang="en-US" dirty="0" smtClean="0">
                <a:latin typeface="Times New Roman" pitchFamily="18" charset="0"/>
                <a:cs typeface="Times New Roman" pitchFamily="18" charset="0"/>
              </a:rPr>
              <a:t>The findings from the Case Worker Visit input  to the  Case  Management  Meeting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15400" cy="1143000"/>
          </a:xfrm>
        </p:spPr>
        <p:txBody>
          <a:bodyPr>
            <a:normAutofit fontScale="90000"/>
          </a:bodyPr>
          <a:lstStyle/>
          <a:p>
            <a:r>
              <a:rPr lang="en-US" sz="4900" dirty="0" smtClean="0">
                <a:solidFill>
                  <a:srgbClr val="FFC000"/>
                </a:solidFill>
                <a:latin typeface="Times New Roman" pitchFamily="18" charset="0"/>
                <a:cs typeface="Times New Roman" pitchFamily="18" charset="0"/>
              </a:rPr>
              <a:t>Cooperation on Special Needs Cases</a:t>
            </a:r>
            <a:r>
              <a:rPr lang="en-US" dirty="0" smtClean="0">
                <a:solidFill>
                  <a:srgbClr val="FFC000"/>
                </a:solidFill>
                <a:cs typeface="Times New Roman" pitchFamily="18" charset="0"/>
              </a:rPr>
              <a:t/>
            </a:r>
            <a:br>
              <a:rPr lang="en-US" dirty="0" smtClean="0">
                <a:solidFill>
                  <a:srgbClr val="FFC000"/>
                </a:solidFill>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709160"/>
          </a:xfrm>
        </p:spPr>
        <p:txBody>
          <a:bodyPr>
            <a:normAutofit lnSpcReduction="10000"/>
          </a:bodyPr>
          <a:lstStyle/>
          <a:p>
            <a:pPr marL="511175" indent="-511175">
              <a:lnSpc>
                <a:spcPct val="150000"/>
              </a:lnSpc>
              <a:buFont typeface="Wingdings" pitchFamily="2" charset="2"/>
              <a:buChar char="v"/>
              <a:tabLst>
                <a:tab pos="225425" algn="l"/>
              </a:tabLst>
              <a:defRPr/>
            </a:pPr>
            <a:r>
              <a:rPr lang="en-US" dirty="0" smtClean="0">
                <a:latin typeface="Times New Roman" pitchFamily="18" charset="0"/>
                <a:cs typeface="Times New Roman" pitchFamily="18" charset="0"/>
              </a:rPr>
              <a:t>Victims intentionally or unintentionally provides inaccurate information</a:t>
            </a:r>
          </a:p>
          <a:p>
            <a:pPr marL="463550" indent="-463550">
              <a:lnSpc>
                <a:spcPct val="150000"/>
              </a:lnSpc>
              <a:buFont typeface="Wingdings" pitchFamily="2" charset="2"/>
              <a:buChar char="v"/>
              <a:tabLst>
                <a:tab pos="225425" algn="l"/>
              </a:tabLst>
              <a:defRPr/>
            </a:pPr>
            <a:r>
              <a:rPr lang="en-US" dirty="0" smtClean="0">
                <a:latin typeface="Times New Roman" pitchFamily="18" charset="0"/>
                <a:cs typeface="Times New Roman" pitchFamily="18" charset="0"/>
              </a:rPr>
              <a:t>A victim is too young</a:t>
            </a:r>
          </a:p>
          <a:p>
            <a:pPr marL="463550" indent="-463550">
              <a:lnSpc>
                <a:spcPct val="150000"/>
              </a:lnSpc>
              <a:buFont typeface="Wingdings" pitchFamily="2" charset="2"/>
              <a:buChar char="v"/>
              <a:tabLst>
                <a:tab pos="225425" algn="l"/>
              </a:tabLst>
              <a:defRPr/>
            </a:pPr>
            <a:r>
              <a:rPr lang="en-US" dirty="0" smtClean="0">
                <a:latin typeface="Times New Roman" pitchFamily="18" charset="0"/>
                <a:cs typeface="Times New Roman" pitchFamily="18" charset="0"/>
              </a:rPr>
              <a:t>A child victim has only traceable family members in Thailand </a:t>
            </a:r>
          </a:p>
          <a:p>
            <a:pPr marL="463550" indent="-463550">
              <a:lnSpc>
                <a:spcPct val="150000"/>
              </a:lnSpc>
              <a:buFont typeface="Wingdings" pitchFamily="2" charset="2"/>
              <a:buChar char="v"/>
              <a:tabLst>
                <a:tab pos="225425" algn="l"/>
              </a:tabLst>
              <a:defRPr/>
            </a:pPr>
            <a:r>
              <a:rPr lang="en-US" dirty="0" smtClean="0">
                <a:latin typeface="Times New Roman" pitchFamily="18" charset="0"/>
                <a:cs typeface="Times New Roman" pitchFamily="18" charset="0"/>
              </a:rPr>
              <a:t>A child victim has traceable family members in both Myanmar and </a:t>
            </a:r>
            <a:r>
              <a:rPr lang="en-US" smtClean="0">
                <a:latin typeface="Times New Roman" pitchFamily="18" charset="0"/>
                <a:cs typeface="Times New Roman" pitchFamily="18" charset="0"/>
              </a:rPr>
              <a:t>in </a:t>
            </a:r>
            <a:r>
              <a:rPr lang="en-US" smtClean="0">
                <a:latin typeface="Times New Roman" pitchFamily="18" charset="0"/>
                <a:cs typeface="Times New Roman" pitchFamily="18" charset="0"/>
              </a:rPr>
              <a:t>Thailand</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US" sz="4400" dirty="0" smtClean="0">
                <a:solidFill>
                  <a:srgbClr val="FFC000"/>
                </a:solidFill>
                <a:latin typeface="Times New Roman" pitchFamily="18" charset="0"/>
                <a:cs typeface="Times New Roman" pitchFamily="18" charset="0"/>
              </a:rPr>
              <a:t>Cooperation  on Special Needs Cases (Contd.)</a:t>
            </a:r>
            <a:r>
              <a:rPr lang="en-US" dirty="0" smtClean="0">
                <a:solidFill>
                  <a:srgbClr val="FFC000"/>
                </a:solidFill>
                <a:cs typeface="Times New Roman" pitchFamily="18" charset="0"/>
              </a:rPr>
              <a:t/>
            </a:r>
            <a:br>
              <a:rPr lang="en-US" dirty="0" smtClean="0">
                <a:solidFill>
                  <a:srgbClr val="FFC000"/>
                </a:solidFill>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Severely traumatized persons or psychological problems</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Serious medical/health problems</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Substance/drug abuse problems</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Physical disabilities</a:t>
            </a:r>
          </a:p>
          <a:p>
            <a:pPr marL="463550" indent="-463550"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 Past experience of violence</a:t>
            </a:r>
          </a:p>
          <a:p>
            <a:pPr marL="463550" indent="-463550"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 Have dependent children or family members</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Participating in legal proceedings in Thailand</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Security problems upon returning home to Myanmar</a:t>
            </a:r>
          </a:p>
          <a:p>
            <a:pPr marL="511175" indent="-511175" algn="just">
              <a:lnSpc>
                <a:spcPct val="150000"/>
              </a:lnSpc>
              <a:buFont typeface="Wingdings" pitchFamily="2" charset="2"/>
              <a:buChar char="v"/>
              <a:tabLst>
                <a:tab pos="225425" algn="l"/>
              </a:tabLst>
              <a:defRPr/>
            </a:pPr>
            <a:r>
              <a:rPr lang="en-US" sz="3400" dirty="0" smtClean="0">
                <a:latin typeface="Times New Roman" pitchFamily="18" charset="0"/>
                <a:cs typeface="Times New Roman" pitchFamily="18" charset="0"/>
              </a:rPr>
              <a:t>Socially marginalized</a:t>
            </a:r>
          </a:p>
          <a:p>
            <a:endParaRPr lang="en-GB" dirty="0" smtClean="0"/>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81000"/>
            <a:ext cx="6934200" cy="1143000"/>
          </a:xfrm>
        </p:spPr>
        <p:txBody>
          <a:bodyPr/>
          <a:lstStyle/>
          <a:p>
            <a:r>
              <a:rPr lang="en-US" kern="0" dirty="0" smtClean="0">
                <a:cs typeface="Times New Roman" pitchFamily="18" charset="0"/>
              </a:rPr>
              <a:t>    </a:t>
            </a:r>
            <a:r>
              <a:rPr lang="en-US" sz="4400" kern="0" dirty="0" smtClean="0">
                <a:solidFill>
                  <a:srgbClr val="FFC000"/>
                </a:solidFill>
                <a:latin typeface="Times New Roman" pitchFamily="18" charset="0"/>
                <a:cs typeface="Times New Roman" pitchFamily="18" charset="0"/>
              </a:rPr>
              <a:t>Bilateral Meetings</a:t>
            </a:r>
            <a:endParaRPr lang="en-US" sz="44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581400"/>
            <a:ext cx="8229600" cy="3276600"/>
          </a:xfrm>
        </p:spPr>
        <p:txBody>
          <a:bodyPr/>
          <a:lstStyle/>
          <a:p>
            <a:pPr marL="569913" indent="-569913">
              <a:lnSpc>
                <a:spcPct val="150000"/>
              </a:lnSpc>
              <a:spcBef>
                <a:spcPct val="0"/>
              </a:spcBef>
              <a:buFont typeface="Wingdings" pitchFamily="2" charset="2"/>
              <a:buChar char="v"/>
            </a:pPr>
            <a:r>
              <a:rPr lang="en-US" sz="2600" dirty="0" smtClean="0">
                <a:latin typeface="Times New Roman" pitchFamily="18" charset="0"/>
                <a:cs typeface="Times New Roman" pitchFamily="18" charset="0"/>
              </a:rPr>
              <a:t>Cooperation on Bilateral Case Management  Meetings </a:t>
            </a:r>
          </a:p>
          <a:p>
            <a:pPr marL="569913" indent="-569913">
              <a:lnSpc>
                <a:spcPct val="150000"/>
              </a:lnSpc>
              <a:spcBef>
                <a:spcPct val="0"/>
              </a:spcBef>
              <a:buFont typeface="Wingdings" pitchFamily="2" charset="2"/>
              <a:buChar char="v"/>
            </a:pPr>
            <a:r>
              <a:rPr lang="en-US" sz="2600" dirty="0" smtClean="0">
                <a:latin typeface="Times New Roman" pitchFamily="18" charset="0"/>
                <a:cs typeface="Times New Roman" pitchFamily="18" charset="0"/>
              </a:rPr>
              <a:t>Cooperation on Bilateral Case Worker Visits Quarterly basis </a:t>
            </a:r>
          </a:p>
          <a:p>
            <a:endParaRPr lang="en-US" dirty="0">
              <a:latin typeface="Times New Roman" pitchFamily="18" charset="0"/>
              <a:cs typeface="Times New Roman" pitchFamily="18" charset="0"/>
            </a:endParaRPr>
          </a:p>
        </p:txBody>
      </p:sp>
      <p:pic>
        <p:nvPicPr>
          <p:cNvPr id="4" name="Picture 4" descr="E:\thin\P1100350.JPG"/>
          <p:cNvPicPr>
            <a:picLocks noChangeAspect="1" noChangeArrowheads="1"/>
          </p:cNvPicPr>
          <p:nvPr/>
        </p:nvPicPr>
        <p:blipFill>
          <a:blip r:embed="rId2"/>
          <a:srcRect/>
          <a:stretch>
            <a:fillRect/>
          </a:stretch>
        </p:blipFill>
        <p:spPr bwMode="auto">
          <a:xfrm>
            <a:off x="685800" y="0"/>
            <a:ext cx="3581400" cy="37814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400" dirty="0" smtClean="0">
                <a:solidFill>
                  <a:srgbClr val="FFC000"/>
                </a:solidFill>
                <a:latin typeface="Times New Roman" pitchFamily="18" charset="0"/>
                <a:cs typeface="Times New Roman" pitchFamily="18" charset="0"/>
              </a:rPr>
              <a:t>Special Cases</a:t>
            </a:r>
            <a:br>
              <a:rPr lang="en-US" sz="4400" dirty="0" smtClean="0">
                <a:solidFill>
                  <a:srgbClr val="FFC000"/>
                </a:solidFill>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5257800"/>
          </a:xfrm>
        </p:spPr>
        <p:txBody>
          <a:bodyPr>
            <a:normAutofit fontScale="70000" lnSpcReduction="20000"/>
          </a:bodyPr>
          <a:lstStyle/>
          <a:p>
            <a:pPr marL="457200" lvl="2" indent="-457200">
              <a:lnSpc>
                <a:spcPct val="150000"/>
              </a:lnSpc>
              <a:buNone/>
              <a:tabLst>
                <a:tab pos="463550" algn="l"/>
                <a:tab pos="2743200" algn="l"/>
              </a:tabLst>
            </a:pPr>
            <a:r>
              <a:rPr lang="en-US" sz="3100" dirty="0" smtClean="0">
                <a:latin typeface="Times New Roman" pitchFamily="18" charset="0"/>
                <a:cs typeface="Times New Roman" pitchFamily="18" charset="0"/>
              </a:rPr>
              <a:t>M09-PK014	Moe Aye </a:t>
            </a:r>
          </a:p>
          <a:p>
            <a:pPr marL="457200" lvl="2" indent="-457200">
              <a:lnSpc>
                <a:spcPct val="150000"/>
              </a:lnSpc>
              <a:buFont typeface="Wingdings" pitchFamily="2" charset="2"/>
              <a:buChar char="v"/>
              <a:tabLst>
                <a:tab pos="463550" algn="l"/>
                <a:tab pos="2743200" algn="l"/>
              </a:tabLst>
            </a:pPr>
            <a:r>
              <a:rPr lang="en-US" sz="3100" dirty="0" smtClean="0">
                <a:latin typeface="Times New Roman" pitchFamily="18" charset="0"/>
                <a:cs typeface="Times New Roman" pitchFamily="18" charset="0"/>
              </a:rPr>
              <a:t>	Age	9 years</a:t>
            </a:r>
          </a:p>
          <a:p>
            <a:pPr marL="457200" lvl="2" indent="-457200">
              <a:lnSpc>
                <a:spcPct val="150000"/>
              </a:lnSpc>
              <a:buFont typeface="Wingdings" pitchFamily="2" charset="2"/>
              <a:buChar char="v"/>
              <a:tabLst>
                <a:tab pos="463550" algn="l"/>
                <a:tab pos="2743200" algn="l"/>
              </a:tabLst>
            </a:pPr>
            <a:r>
              <a:rPr lang="en-US" sz="3100" dirty="0" smtClean="0">
                <a:latin typeface="Times New Roman" pitchFamily="18" charset="0"/>
                <a:cs typeface="Times New Roman" pitchFamily="18" charset="0"/>
              </a:rPr>
              <a:t>	Parents	U Win </a:t>
            </a:r>
            <a:r>
              <a:rPr lang="en-US" sz="3100" dirty="0" err="1" smtClean="0">
                <a:latin typeface="Times New Roman" pitchFamily="18" charset="0"/>
                <a:cs typeface="Times New Roman" pitchFamily="18" charset="0"/>
              </a:rPr>
              <a:t>Soe</a:t>
            </a:r>
            <a:r>
              <a:rPr lang="en-US" sz="3100" dirty="0" smtClean="0">
                <a:latin typeface="Times New Roman" pitchFamily="18" charset="0"/>
                <a:cs typeface="Times New Roman" pitchFamily="18" charset="0"/>
              </a:rPr>
              <a:t> (Father) </a:t>
            </a:r>
            <a:r>
              <a:rPr lang="en-US" sz="3100" dirty="0" err="1" smtClean="0">
                <a:latin typeface="Times New Roman" pitchFamily="18" charset="0"/>
                <a:cs typeface="Times New Roman" pitchFamily="18" charset="0"/>
              </a:rPr>
              <a:t>Daw</a:t>
            </a:r>
            <a:r>
              <a:rPr lang="en-US" sz="3100" dirty="0" smtClean="0">
                <a:latin typeface="Times New Roman" pitchFamily="18" charset="0"/>
                <a:cs typeface="Times New Roman" pitchFamily="18" charset="0"/>
              </a:rPr>
              <a:t> San </a:t>
            </a:r>
            <a:r>
              <a:rPr lang="en-US" sz="3100" dirty="0" err="1" smtClean="0">
                <a:latin typeface="Times New Roman" pitchFamily="18" charset="0"/>
                <a:cs typeface="Times New Roman" pitchFamily="18" charset="0"/>
              </a:rPr>
              <a:t>San</a:t>
            </a:r>
            <a:r>
              <a:rPr lang="en-US" sz="3100" dirty="0" smtClean="0">
                <a:latin typeface="Times New Roman" pitchFamily="18" charset="0"/>
                <a:cs typeface="Times New Roman" pitchFamily="18" charset="0"/>
              </a:rPr>
              <a:t> Maw 	                   		(Mother)</a:t>
            </a:r>
          </a:p>
          <a:p>
            <a:pPr marL="457200" lvl="2" indent="-457200">
              <a:lnSpc>
                <a:spcPct val="150000"/>
              </a:lnSpc>
              <a:buFont typeface="Wingdings" pitchFamily="2" charset="2"/>
              <a:buChar char="v"/>
              <a:tabLst>
                <a:tab pos="463550" algn="l"/>
                <a:tab pos="2743200" algn="l"/>
              </a:tabLst>
            </a:pPr>
            <a:r>
              <a:rPr lang="en-US" sz="3100" dirty="0" smtClean="0">
                <a:latin typeface="Times New Roman" pitchFamily="18" charset="0"/>
                <a:cs typeface="Times New Roman" pitchFamily="18" charset="0"/>
              </a:rPr>
              <a:t>	Address	No.(81), </a:t>
            </a:r>
            <a:r>
              <a:rPr lang="en-US" sz="3100" dirty="0" err="1" smtClean="0">
                <a:latin typeface="Times New Roman" pitchFamily="18" charset="0"/>
                <a:cs typeface="Times New Roman" pitchFamily="18" charset="0"/>
              </a:rPr>
              <a:t>Sanpya</a:t>
            </a:r>
            <a:r>
              <a:rPr lang="en-US" sz="3100" dirty="0" smtClean="0">
                <a:latin typeface="Times New Roman" pitchFamily="18" charset="0"/>
                <a:cs typeface="Times New Roman" pitchFamily="18" charset="0"/>
              </a:rPr>
              <a:t> ward, </a:t>
            </a:r>
            <a:r>
              <a:rPr lang="en-US" sz="3100" dirty="0" err="1" smtClean="0">
                <a:latin typeface="Times New Roman" pitchFamily="18" charset="0"/>
                <a:cs typeface="Times New Roman" pitchFamily="18" charset="0"/>
              </a:rPr>
              <a:t>Zarthapyin</a:t>
            </a:r>
            <a:r>
              <a:rPr lang="en-US" sz="3100" dirty="0" smtClean="0">
                <a:latin typeface="Times New Roman" pitchFamily="18" charset="0"/>
                <a:cs typeface="Times New Roman" pitchFamily="18" charset="0"/>
              </a:rPr>
              <a:t> Village, 			</a:t>
            </a:r>
            <a:r>
              <a:rPr lang="en-US" sz="3100" dirty="0" err="1" smtClean="0">
                <a:latin typeface="Times New Roman" pitchFamily="18" charset="0"/>
                <a:cs typeface="Times New Roman" pitchFamily="18" charset="0"/>
              </a:rPr>
              <a:t>Phan</a:t>
            </a:r>
            <a:r>
              <a:rPr lang="en-US" sz="3100" dirty="0" smtClean="0">
                <a:latin typeface="Times New Roman" pitchFamily="18" charset="0"/>
                <a:cs typeface="Times New Roman" pitchFamily="18" charset="0"/>
              </a:rPr>
              <a:t>  Township</a:t>
            </a:r>
          </a:p>
          <a:p>
            <a:pPr marL="457200" lvl="2" indent="-457200">
              <a:lnSpc>
                <a:spcPct val="150000"/>
              </a:lnSpc>
              <a:buFont typeface="Wingdings" pitchFamily="2" charset="2"/>
              <a:buChar char="v"/>
              <a:tabLst>
                <a:tab pos="463550" algn="l"/>
                <a:tab pos="2743200" algn="l"/>
              </a:tabLst>
            </a:pPr>
            <a:r>
              <a:rPr lang="en-US" sz="3100" dirty="0" smtClean="0">
                <a:latin typeface="Times New Roman" pitchFamily="18" charset="0"/>
                <a:cs typeface="Times New Roman" pitchFamily="18" charset="0"/>
              </a:rPr>
              <a:t>Parents are working in Thailand. Parents left him at Monastery. The monk sent to shelter. He can’t tell his family situation clearly. Can’t get NC and Family tracing in Myanmar. He was already repatriated. Now he lives with his mother-in-law.</a:t>
            </a:r>
            <a:r>
              <a:rPr lang="en-US" sz="2800" dirty="0" smtClean="0">
                <a:latin typeface="Times New Roman" pitchFamily="18" charset="0"/>
                <a:cs typeface="Times New Roman" pitchFamily="18" charset="0"/>
              </a:rPr>
              <a:t>	</a:t>
            </a:r>
            <a:r>
              <a:rPr lang="en-US" sz="2800" dirty="0" smtClean="0"/>
              <a:t>		</a:t>
            </a:r>
          </a:p>
          <a:p>
            <a:pPr marL="457200" lvl="2" indent="-457200" algn="just">
              <a:lnSpc>
                <a:spcPct val="150000"/>
              </a:lnSpc>
              <a:tabLst>
                <a:tab pos="463550" algn="l"/>
                <a:tab pos="2743200" algn="l"/>
              </a:tabLst>
            </a:pPr>
            <a:endParaRPr lang="en-US" dirty="0" smtClean="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FFC000"/>
                </a:solidFill>
                <a:latin typeface="Times New Roman" pitchFamily="18" charset="0"/>
                <a:cs typeface="Times New Roman" pitchFamily="18" charset="0"/>
              </a:rPr>
              <a:t>Special Cases</a:t>
            </a:r>
            <a:endParaRPr lang="en-US" sz="44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828800"/>
            <a:ext cx="8229600" cy="4709160"/>
          </a:xfrm>
        </p:spPr>
        <p:txBody>
          <a:bodyPr>
            <a:normAutofit/>
          </a:bodyPr>
          <a:lstStyle/>
          <a:p>
            <a:pPr marL="457200" lvl="3" indent="-457200">
              <a:lnSpc>
                <a:spcPct val="150000"/>
              </a:lnSpc>
              <a:spcBef>
                <a:spcPts val="0"/>
              </a:spcBef>
              <a:buNone/>
              <a:tabLst>
                <a:tab pos="463550" algn="l"/>
                <a:tab pos="2743200" algn="l"/>
              </a:tabLst>
              <a:defRPr/>
            </a:pPr>
            <a:r>
              <a:rPr lang="en-US" sz="2200" dirty="0" smtClean="0">
                <a:latin typeface="Times New Roman" pitchFamily="18" charset="0"/>
                <a:cs typeface="Times New Roman" pitchFamily="18" charset="0"/>
              </a:rPr>
              <a:t>MO6 - PK 176	 	Yan </a:t>
            </a:r>
            <a:r>
              <a:rPr lang="en-US" sz="2200" dirty="0" err="1" smtClean="0">
                <a:latin typeface="Times New Roman" pitchFamily="18" charset="0"/>
                <a:cs typeface="Times New Roman" pitchFamily="18" charset="0"/>
              </a:rPr>
              <a:t>Naung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Soe</a:t>
            </a:r>
            <a:endParaRPr lang="en-US" sz="2200" dirty="0" smtClean="0">
              <a:latin typeface="Times New Roman" pitchFamily="18" charset="0"/>
              <a:cs typeface="Times New Roman" pitchFamily="18" charset="0"/>
            </a:endParaRPr>
          </a:p>
          <a:p>
            <a:pPr marL="6350" lvl="3" indent="-6350">
              <a:lnSpc>
                <a:spcPct val="150000"/>
              </a:lnSpc>
              <a:spcBef>
                <a:spcPts val="0"/>
              </a:spcBef>
              <a:buNone/>
              <a:tabLst>
                <a:tab pos="463550" algn="l"/>
                <a:tab pos="2743200" algn="l"/>
              </a:tabLst>
              <a:defRPr/>
            </a:pPr>
            <a:r>
              <a:rPr lang="en-US" sz="2200" dirty="0" smtClean="0">
                <a:latin typeface="Times New Roman" pitchFamily="18" charset="0"/>
                <a:cs typeface="Times New Roman" pitchFamily="18" charset="0"/>
              </a:rPr>
              <a:t>Age		15  years</a:t>
            </a:r>
          </a:p>
          <a:p>
            <a:pPr marL="6350" lvl="3" indent="-6350">
              <a:lnSpc>
                <a:spcPct val="150000"/>
              </a:lnSpc>
              <a:spcBef>
                <a:spcPts val="0"/>
              </a:spcBef>
              <a:buNone/>
              <a:tabLst>
                <a:tab pos="463550" algn="l"/>
                <a:tab pos="2743200" algn="l"/>
              </a:tabLst>
              <a:defRPr/>
            </a:pPr>
            <a:r>
              <a:rPr lang="en-US" sz="2200" dirty="0" smtClean="0">
                <a:latin typeface="Times New Roman" pitchFamily="18" charset="0"/>
                <a:cs typeface="Times New Roman" pitchFamily="18" charset="0"/>
              </a:rPr>
              <a:t>Parents		</a:t>
            </a:r>
            <a:r>
              <a:rPr lang="en-US" sz="2200" dirty="0" err="1" smtClean="0">
                <a:latin typeface="Times New Roman" pitchFamily="18" charset="0"/>
                <a:cs typeface="Times New Roman" pitchFamily="18" charset="0"/>
              </a:rPr>
              <a:t>Daw</a:t>
            </a:r>
            <a:r>
              <a:rPr lang="en-US" sz="2200" dirty="0" smtClean="0">
                <a:latin typeface="Times New Roman" pitchFamily="18" charset="0"/>
                <a:cs typeface="Times New Roman" pitchFamily="18" charset="0"/>
              </a:rPr>
              <a:t> Macho (Mother)</a:t>
            </a:r>
          </a:p>
          <a:p>
            <a:pPr marL="6350" lvl="3" indent="-6350">
              <a:lnSpc>
                <a:spcPct val="150000"/>
              </a:lnSpc>
              <a:spcBef>
                <a:spcPts val="0"/>
              </a:spcBef>
              <a:buNone/>
              <a:tabLst>
                <a:tab pos="463550" algn="l"/>
                <a:tab pos="2743200" algn="l"/>
              </a:tabLst>
              <a:defRPr/>
            </a:pPr>
            <a:r>
              <a:rPr lang="en-US" sz="2200" dirty="0" smtClean="0">
                <a:latin typeface="Times New Roman" pitchFamily="18" charset="0"/>
                <a:cs typeface="Times New Roman" pitchFamily="18" charset="0"/>
              </a:rPr>
              <a:t>Address		Kaw </a:t>
            </a:r>
            <a:r>
              <a:rPr lang="en-US" sz="2200" dirty="0" err="1" smtClean="0">
                <a:latin typeface="Times New Roman" pitchFamily="18" charset="0"/>
                <a:cs typeface="Times New Roman" pitchFamily="18" charset="0"/>
              </a:rPr>
              <a:t>Thoung</a:t>
            </a:r>
            <a:endParaRPr lang="en-US" sz="2200" dirty="0" smtClean="0">
              <a:latin typeface="Times New Roman" pitchFamily="18" charset="0"/>
              <a:cs typeface="Times New Roman" pitchFamily="18" charset="0"/>
            </a:endParaRPr>
          </a:p>
          <a:p>
            <a:pPr marL="463550" lvl="4" indent="-463550">
              <a:lnSpc>
                <a:spcPct val="150000"/>
              </a:lnSpc>
              <a:spcBef>
                <a:spcPts val="0"/>
              </a:spcBef>
              <a:buFont typeface="Wingdings" pitchFamily="2" charset="2"/>
              <a:buChar char="v"/>
              <a:tabLst>
                <a:tab pos="463550" algn="l"/>
                <a:tab pos="2743200" algn="l"/>
              </a:tabLst>
              <a:defRPr/>
            </a:pPr>
            <a:r>
              <a:rPr lang="en-US" sz="2200" dirty="0" smtClean="0">
                <a:latin typeface="Times New Roman" pitchFamily="18" charset="0"/>
                <a:cs typeface="Times New Roman" pitchFamily="18" charset="0"/>
              </a:rPr>
              <a:t>He has arrived the shelter since 2006. He can mention that his parents are working in Thailand and can’t tell his family address and parents’ name. He can speak in Myanmar. Now he is in Yangon boys training school.</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189</TotalTime>
  <Words>333</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Case Management Myanmar</vt:lpstr>
      <vt:lpstr>Objective of case Management</vt:lpstr>
      <vt:lpstr>Identified Victims within 2007-2012</vt:lpstr>
      <vt:lpstr>Case Worker Visit</vt:lpstr>
      <vt:lpstr>Cooperation on Special Needs Cases </vt:lpstr>
      <vt:lpstr>Cooperation  on Special Needs Cases (Contd.) </vt:lpstr>
      <vt:lpstr>    Bilateral Meetings</vt:lpstr>
      <vt:lpstr>Special Cases </vt:lpstr>
      <vt:lpstr>Special Cases</vt:lpstr>
      <vt:lpstr>Special Cases</vt:lpstr>
      <vt:lpstr>Regular Monitoring &amp; Evaluation of SOPs</vt:lpstr>
      <vt:lpstr>Achievements  </vt:lpstr>
      <vt:lpstr>Achievements</vt:lpstr>
      <vt:lpstr>Kindly Give Your Guidance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Management</dc:title>
  <dc:creator>Shan Lay</dc:creator>
  <cp:lastModifiedBy>pong</cp:lastModifiedBy>
  <cp:revision>28</cp:revision>
  <dcterms:created xsi:type="dcterms:W3CDTF">2012-08-18T11:45:26Z</dcterms:created>
  <dcterms:modified xsi:type="dcterms:W3CDTF">2012-08-22T07:53:03Z</dcterms:modified>
</cp:coreProperties>
</file>