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62" r:id="rId4"/>
    <p:sldId id="259" r:id="rId5"/>
    <p:sldId id="260" r:id="rId6"/>
    <p:sldId id="261" r:id="rId7"/>
    <p:sldId id="263" r:id="rId8"/>
    <p:sldId id="264" r:id="rId9"/>
    <p:sldId id="265" r:id="rId10"/>
    <p:sldId id="274" r:id="rId11"/>
    <p:sldId id="271" r:id="rId12"/>
    <p:sldId id="269" r:id="rId13"/>
    <p:sldId id="267" r:id="rId14"/>
    <p:sldId id="268"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77" autoAdjust="0"/>
  </p:normalViewPr>
  <p:slideViewPr>
    <p:cSldViewPr>
      <p:cViewPr>
        <p:scale>
          <a:sx n="70" d="100"/>
          <a:sy n="70" d="100"/>
        </p:scale>
        <p:origin x="-11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024BCC-C4FE-4F92-BFF5-AAA01BA17A79}" type="datetimeFigureOut">
              <a:rPr lang="en-US" smtClean="0"/>
              <a:pPr/>
              <a:t>8/30/2011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E2DCFD-0C75-413F-AFEC-65576B49C2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E2E2DCFD-0C75-413F-AFEC-65576B49C27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E2DCFD-0C75-413F-AFEC-65576B49C274}"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591C9B-9DFE-4021-8199-915F14E3793B}" type="datetime1">
              <a:rPr lang="en-US" smtClean="0"/>
              <a:pPr/>
              <a:t>8/30/2011</a:t>
            </a:fld>
            <a:endParaRPr lang="en-US"/>
          </a:p>
        </p:txBody>
      </p:sp>
      <p:sp>
        <p:nvSpPr>
          <p:cNvPr id="5" name="Footer Placeholder 4"/>
          <p:cNvSpPr>
            <a:spLocks noGrp="1"/>
          </p:cNvSpPr>
          <p:nvPr>
            <p:ph type="ftr" sz="quarter" idx="11"/>
          </p:nvPr>
        </p:nvSpPr>
        <p:spPr/>
        <p:txBody>
          <a:bodyPr/>
          <a:lstStyle/>
          <a:p>
            <a:r>
              <a:rPr lang="en-US" smtClean="0"/>
              <a:t>Chiang Mai's Action Plan, 2011</a:t>
            </a:r>
            <a:endParaRPr lang="en-US"/>
          </a:p>
        </p:txBody>
      </p:sp>
      <p:sp>
        <p:nvSpPr>
          <p:cNvPr id="6" name="Slide Number Placeholder 5"/>
          <p:cNvSpPr>
            <a:spLocks noGrp="1"/>
          </p:cNvSpPr>
          <p:nvPr>
            <p:ph type="sldNum" sz="quarter" idx="12"/>
          </p:nvPr>
        </p:nvSpPr>
        <p:spPr/>
        <p:txBody>
          <a:bodyPr/>
          <a:lstStyle/>
          <a:p>
            <a:fld id="{3B6928E2-8846-4BF6-8D84-9C46C03FB3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67552-D51C-4483-A41E-94DAED4ADAE4}" type="datetime1">
              <a:rPr lang="en-US" smtClean="0"/>
              <a:pPr/>
              <a:t>8/30/2011</a:t>
            </a:fld>
            <a:endParaRPr lang="en-US"/>
          </a:p>
        </p:txBody>
      </p:sp>
      <p:sp>
        <p:nvSpPr>
          <p:cNvPr id="5" name="Footer Placeholder 4"/>
          <p:cNvSpPr>
            <a:spLocks noGrp="1"/>
          </p:cNvSpPr>
          <p:nvPr>
            <p:ph type="ftr" sz="quarter" idx="11"/>
          </p:nvPr>
        </p:nvSpPr>
        <p:spPr/>
        <p:txBody>
          <a:bodyPr/>
          <a:lstStyle/>
          <a:p>
            <a:r>
              <a:rPr lang="en-US" smtClean="0"/>
              <a:t>Chiang Mai's Action Plan, 2011</a:t>
            </a:r>
            <a:endParaRPr lang="en-US"/>
          </a:p>
        </p:txBody>
      </p:sp>
      <p:sp>
        <p:nvSpPr>
          <p:cNvPr id="6" name="Slide Number Placeholder 5"/>
          <p:cNvSpPr>
            <a:spLocks noGrp="1"/>
          </p:cNvSpPr>
          <p:nvPr>
            <p:ph type="sldNum" sz="quarter" idx="12"/>
          </p:nvPr>
        </p:nvSpPr>
        <p:spPr/>
        <p:txBody>
          <a:bodyPr/>
          <a:lstStyle/>
          <a:p>
            <a:fld id="{3B6928E2-8846-4BF6-8D84-9C46C03FB3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03442-7216-4221-BC77-7E590934085D}" type="datetime1">
              <a:rPr lang="en-US" smtClean="0"/>
              <a:pPr/>
              <a:t>8/30/2011</a:t>
            </a:fld>
            <a:endParaRPr lang="en-US"/>
          </a:p>
        </p:txBody>
      </p:sp>
      <p:sp>
        <p:nvSpPr>
          <p:cNvPr id="5" name="Footer Placeholder 4"/>
          <p:cNvSpPr>
            <a:spLocks noGrp="1"/>
          </p:cNvSpPr>
          <p:nvPr>
            <p:ph type="ftr" sz="quarter" idx="11"/>
          </p:nvPr>
        </p:nvSpPr>
        <p:spPr/>
        <p:txBody>
          <a:bodyPr/>
          <a:lstStyle/>
          <a:p>
            <a:r>
              <a:rPr lang="en-US" smtClean="0"/>
              <a:t>Chiang Mai's Action Plan, 2011</a:t>
            </a:r>
            <a:endParaRPr lang="en-US"/>
          </a:p>
        </p:txBody>
      </p:sp>
      <p:sp>
        <p:nvSpPr>
          <p:cNvPr id="6" name="Slide Number Placeholder 5"/>
          <p:cNvSpPr>
            <a:spLocks noGrp="1"/>
          </p:cNvSpPr>
          <p:nvPr>
            <p:ph type="sldNum" sz="quarter" idx="12"/>
          </p:nvPr>
        </p:nvSpPr>
        <p:spPr/>
        <p:txBody>
          <a:bodyPr/>
          <a:lstStyle/>
          <a:p>
            <a:fld id="{3B6928E2-8846-4BF6-8D84-9C46C03FB3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512C3-C0A3-469C-A622-34DE1A017411}" type="datetime1">
              <a:rPr lang="en-US" smtClean="0"/>
              <a:pPr/>
              <a:t>8/30/2011</a:t>
            </a:fld>
            <a:endParaRPr lang="en-US"/>
          </a:p>
        </p:txBody>
      </p:sp>
      <p:sp>
        <p:nvSpPr>
          <p:cNvPr id="5" name="Footer Placeholder 4"/>
          <p:cNvSpPr>
            <a:spLocks noGrp="1"/>
          </p:cNvSpPr>
          <p:nvPr>
            <p:ph type="ftr" sz="quarter" idx="11"/>
          </p:nvPr>
        </p:nvSpPr>
        <p:spPr/>
        <p:txBody>
          <a:bodyPr/>
          <a:lstStyle/>
          <a:p>
            <a:r>
              <a:rPr lang="en-US" smtClean="0"/>
              <a:t>Chiang Mai's Action Plan, 2011</a:t>
            </a:r>
            <a:endParaRPr lang="en-US"/>
          </a:p>
        </p:txBody>
      </p:sp>
      <p:sp>
        <p:nvSpPr>
          <p:cNvPr id="6" name="Slide Number Placeholder 5"/>
          <p:cNvSpPr>
            <a:spLocks noGrp="1"/>
          </p:cNvSpPr>
          <p:nvPr>
            <p:ph type="sldNum" sz="quarter" idx="12"/>
          </p:nvPr>
        </p:nvSpPr>
        <p:spPr/>
        <p:txBody>
          <a:bodyPr/>
          <a:lstStyle/>
          <a:p>
            <a:fld id="{3B6928E2-8846-4BF6-8D84-9C46C03FB3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95A626-7928-40D8-B0D3-9EDE6BD24478}" type="datetime1">
              <a:rPr lang="en-US" smtClean="0"/>
              <a:pPr/>
              <a:t>8/30/2011</a:t>
            </a:fld>
            <a:endParaRPr lang="en-US"/>
          </a:p>
        </p:txBody>
      </p:sp>
      <p:sp>
        <p:nvSpPr>
          <p:cNvPr id="5" name="Footer Placeholder 4"/>
          <p:cNvSpPr>
            <a:spLocks noGrp="1"/>
          </p:cNvSpPr>
          <p:nvPr>
            <p:ph type="ftr" sz="quarter" idx="11"/>
          </p:nvPr>
        </p:nvSpPr>
        <p:spPr/>
        <p:txBody>
          <a:bodyPr/>
          <a:lstStyle/>
          <a:p>
            <a:r>
              <a:rPr lang="en-US" smtClean="0"/>
              <a:t>Chiang Mai's Action Plan, 2011</a:t>
            </a:r>
            <a:endParaRPr lang="en-US"/>
          </a:p>
        </p:txBody>
      </p:sp>
      <p:sp>
        <p:nvSpPr>
          <p:cNvPr id="6" name="Slide Number Placeholder 5"/>
          <p:cNvSpPr>
            <a:spLocks noGrp="1"/>
          </p:cNvSpPr>
          <p:nvPr>
            <p:ph type="sldNum" sz="quarter" idx="12"/>
          </p:nvPr>
        </p:nvSpPr>
        <p:spPr/>
        <p:txBody>
          <a:bodyPr/>
          <a:lstStyle/>
          <a:p>
            <a:fld id="{3B6928E2-8846-4BF6-8D84-9C46C03FB3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6BB09F-84ED-42D9-81AE-6E06E00422EE}" type="datetime1">
              <a:rPr lang="en-US" smtClean="0"/>
              <a:pPr/>
              <a:t>8/30/2011</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
        <p:nvSpPr>
          <p:cNvPr id="7" name="Slide Number Placeholder 6"/>
          <p:cNvSpPr>
            <a:spLocks noGrp="1"/>
          </p:cNvSpPr>
          <p:nvPr>
            <p:ph type="sldNum" sz="quarter" idx="12"/>
          </p:nvPr>
        </p:nvSpPr>
        <p:spPr/>
        <p:txBody>
          <a:bodyPr/>
          <a:lstStyle/>
          <a:p>
            <a:fld id="{3B6928E2-8846-4BF6-8D84-9C46C03FB3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252FB7-FD6C-457D-BBE4-497E9F1288A5}" type="datetime1">
              <a:rPr lang="en-US" smtClean="0"/>
              <a:pPr/>
              <a:t>8/30/2011</a:t>
            </a:fld>
            <a:endParaRPr lang="en-US"/>
          </a:p>
        </p:txBody>
      </p:sp>
      <p:sp>
        <p:nvSpPr>
          <p:cNvPr id="8" name="Footer Placeholder 7"/>
          <p:cNvSpPr>
            <a:spLocks noGrp="1"/>
          </p:cNvSpPr>
          <p:nvPr>
            <p:ph type="ftr" sz="quarter" idx="11"/>
          </p:nvPr>
        </p:nvSpPr>
        <p:spPr/>
        <p:txBody>
          <a:bodyPr/>
          <a:lstStyle/>
          <a:p>
            <a:r>
              <a:rPr lang="en-US" smtClean="0"/>
              <a:t>Chiang Mai's Action Plan, 2011</a:t>
            </a:r>
            <a:endParaRPr lang="en-US"/>
          </a:p>
        </p:txBody>
      </p:sp>
      <p:sp>
        <p:nvSpPr>
          <p:cNvPr id="9" name="Slide Number Placeholder 8"/>
          <p:cNvSpPr>
            <a:spLocks noGrp="1"/>
          </p:cNvSpPr>
          <p:nvPr>
            <p:ph type="sldNum" sz="quarter" idx="12"/>
          </p:nvPr>
        </p:nvSpPr>
        <p:spPr/>
        <p:txBody>
          <a:bodyPr/>
          <a:lstStyle/>
          <a:p>
            <a:fld id="{3B6928E2-8846-4BF6-8D84-9C46C03FB3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51099F-F097-4DCD-92D6-5B2CAE188621}" type="datetime1">
              <a:rPr lang="en-US" smtClean="0"/>
              <a:pPr/>
              <a:t>8/30/2011</a:t>
            </a:fld>
            <a:endParaRPr lang="en-US"/>
          </a:p>
        </p:txBody>
      </p:sp>
      <p:sp>
        <p:nvSpPr>
          <p:cNvPr id="4" name="Footer Placeholder 3"/>
          <p:cNvSpPr>
            <a:spLocks noGrp="1"/>
          </p:cNvSpPr>
          <p:nvPr>
            <p:ph type="ftr" sz="quarter" idx="11"/>
          </p:nvPr>
        </p:nvSpPr>
        <p:spPr/>
        <p:txBody>
          <a:bodyPr/>
          <a:lstStyle/>
          <a:p>
            <a:r>
              <a:rPr lang="en-US" smtClean="0"/>
              <a:t>Chiang Mai's Action Plan, 2011</a:t>
            </a:r>
            <a:endParaRPr lang="en-US"/>
          </a:p>
        </p:txBody>
      </p:sp>
      <p:sp>
        <p:nvSpPr>
          <p:cNvPr id="5" name="Slide Number Placeholder 4"/>
          <p:cNvSpPr>
            <a:spLocks noGrp="1"/>
          </p:cNvSpPr>
          <p:nvPr>
            <p:ph type="sldNum" sz="quarter" idx="12"/>
          </p:nvPr>
        </p:nvSpPr>
        <p:spPr/>
        <p:txBody>
          <a:bodyPr/>
          <a:lstStyle/>
          <a:p>
            <a:fld id="{3B6928E2-8846-4BF6-8D84-9C46C03FB3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7944E-BB4D-467B-AB20-A163E0EEEAEB}" type="datetime1">
              <a:rPr lang="en-US" smtClean="0"/>
              <a:pPr/>
              <a:t>8/30/2011</a:t>
            </a:fld>
            <a:endParaRPr lang="en-US"/>
          </a:p>
        </p:txBody>
      </p:sp>
      <p:sp>
        <p:nvSpPr>
          <p:cNvPr id="3" name="Footer Placeholder 2"/>
          <p:cNvSpPr>
            <a:spLocks noGrp="1"/>
          </p:cNvSpPr>
          <p:nvPr>
            <p:ph type="ftr" sz="quarter" idx="11"/>
          </p:nvPr>
        </p:nvSpPr>
        <p:spPr/>
        <p:txBody>
          <a:bodyPr/>
          <a:lstStyle/>
          <a:p>
            <a:r>
              <a:rPr lang="en-US" smtClean="0"/>
              <a:t>Chiang Mai's Action Plan, 2011</a:t>
            </a:r>
            <a:endParaRPr lang="en-US"/>
          </a:p>
        </p:txBody>
      </p:sp>
      <p:sp>
        <p:nvSpPr>
          <p:cNvPr id="4" name="Slide Number Placeholder 3"/>
          <p:cNvSpPr>
            <a:spLocks noGrp="1"/>
          </p:cNvSpPr>
          <p:nvPr>
            <p:ph type="sldNum" sz="quarter" idx="12"/>
          </p:nvPr>
        </p:nvSpPr>
        <p:spPr/>
        <p:txBody>
          <a:bodyPr/>
          <a:lstStyle/>
          <a:p>
            <a:fld id="{3B6928E2-8846-4BF6-8D84-9C46C03FB3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F8203-5BB9-4D59-93A7-7820EAFE73DA}" type="datetime1">
              <a:rPr lang="en-US" smtClean="0"/>
              <a:pPr/>
              <a:t>8/30/2011</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
        <p:nvSpPr>
          <p:cNvPr id="7" name="Slide Number Placeholder 6"/>
          <p:cNvSpPr>
            <a:spLocks noGrp="1"/>
          </p:cNvSpPr>
          <p:nvPr>
            <p:ph type="sldNum" sz="quarter" idx="12"/>
          </p:nvPr>
        </p:nvSpPr>
        <p:spPr/>
        <p:txBody>
          <a:bodyPr/>
          <a:lstStyle/>
          <a:p>
            <a:fld id="{3B6928E2-8846-4BF6-8D84-9C46C03FB3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DEF90-E8C1-4523-B3AE-81406ABCD9DB}" type="datetime1">
              <a:rPr lang="en-US" smtClean="0"/>
              <a:pPr/>
              <a:t>8/30/2011</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
        <p:nvSpPr>
          <p:cNvPr id="7" name="Slide Number Placeholder 6"/>
          <p:cNvSpPr>
            <a:spLocks noGrp="1"/>
          </p:cNvSpPr>
          <p:nvPr>
            <p:ph type="sldNum" sz="quarter" idx="12"/>
          </p:nvPr>
        </p:nvSpPr>
        <p:spPr/>
        <p:txBody>
          <a:bodyPr/>
          <a:lstStyle/>
          <a:p>
            <a:fld id="{3B6928E2-8846-4BF6-8D84-9C46C03FB3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F4CB4-3815-49A3-9DA4-1D1E21EA4D93}" type="datetime1">
              <a:rPr lang="en-US" smtClean="0"/>
              <a:pPr/>
              <a:t>8/30/2011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Chiang Mai's Action Plan,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928E2-8846-4BF6-8D84-9C46C03FB3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06_AngkorWat"/>
          <p:cNvPicPr>
            <a:picLocks noChangeAspect="1" noChangeArrowheads="1"/>
          </p:cNvPicPr>
          <p:nvPr/>
        </p:nvPicPr>
        <p:blipFill>
          <a:blip r:embed="rId2"/>
          <a:srcRect/>
          <a:stretch>
            <a:fillRect/>
          </a:stretch>
        </p:blipFill>
        <p:spPr bwMode="auto">
          <a:xfrm>
            <a:off x="-381000" y="0"/>
            <a:ext cx="9525000" cy="6977063"/>
          </a:xfrm>
          <a:prstGeom prst="rect">
            <a:avLst/>
          </a:prstGeom>
          <a:noFill/>
        </p:spPr>
      </p:pic>
      <p:sp>
        <p:nvSpPr>
          <p:cNvPr id="2" name="Title 1"/>
          <p:cNvSpPr>
            <a:spLocks noGrp="1"/>
          </p:cNvSpPr>
          <p:nvPr>
            <p:ph type="ctrTitle"/>
          </p:nvPr>
        </p:nvSpPr>
        <p:spPr>
          <a:xfrm>
            <a:off x="1143000" y="0"/>
            <a:ext cx="7772400" cy="6858000"/>
          </a:xfrm>
        </p:spPr>
        <p:txBody>
          <a:bodyPr>
            <a:normAutofit/>
          </a:bodyPr>
          <a:lstStyle/>
          <a:p>
            <a:r>
              <a:rPr lang="en-US" b="1" dirty="0" smtClean="0">
                <a:solidFill>
                  <a:schemeClr val="accent6"/>
                </a:solidFill>
              </a:rPr>
              <a:t>Action Plan to respond to TIP cases in Cambodia</a:t>
            </a:r>
            <a:r>
              <a:rPr lang="en-US" dirty="0" smtClean="0"/>
              <a:t/>
            </a:r>
            <a:br>
              <a:rPr lang="en-US" dirty="0" smtClean="0"/>
            </a:br>
            <a:r>
              <a:rPr lang="en-US" dirty="0" smtClean="0"/>
              <a:t> 30 August 2011</a:t>
            </a:r>
            <a:r>
              <a:rPr lang="en-US" sz="4000" b="1" i="1" dirty="0" smtClean="0">
                <a:solidFill>
                  <a:schemeClr val="bg1"/>
                </a:solidFill>
                <a:latin typeface="Times New Roman" pitchFamily="18" charset="0"/>
              </a:rPr>
              <a:t> </a:t>
            </a:r>
            <a:br>
              <a:rPr lang="en-US" sz="4000" b="1" i="1" dirty="0" smtClean="0">
                <a:solidFill>
                  <a:schemeClr val="bg1"/>
                </a:solidFill>
                <a:latin typeface="Times New Roman" pitchFamily="18" charset="0"/>
              </a:rPr>
            </a:br>
            <a:r>
              <a:rPr lang="en-US" sz="4000" b="1" i="1" dirty="0" smtClean="0">
                <a:solidFill>
                  <a:schemeClr val="bg1"/>
                </a:solidFill>
                <a:latin typeface="Times New Roman" pitchFamily="18" charset="0"/>
              </a:rPr>
              <a:t/>
            </a:r>
            <a:br>
              <a:rPr lang="en-US" sz="4000" b="1" i="1" dirty="0" smtClean="0">
                <a:solidFill>
                  <a:schemeClr val="bg1"/>
                </a:solidFill>
                <a:latin typeface="Times New Roman" pitchFamily="18" charset="0"/>
              </a:rPr>
            </a:br>
            <a:r>
              <a:rPr lang="en-US" sz="4000" b="1" i="1" dirty="0" smtClean="0">
                <a:solidFill>
                  <a:schemeClr val="bg1"/>
                </a:solidFill>
                <a:latin typeface="Times New Roman" pitchFamily="18" charset="0"/>
              </a:rPr>
              <a:t/>
            </a:r>
            <a:br>
              <a:rPr lang="en-US" sz="4000" b="1" i="1" dirty="0" smtClean="0">
                <a:solidFill>
                  <a:schemeClr val="bg1"/>
                </a:solidFill>
                <a:latin typeface="Times New Roman" pitchFamily="18" charset="0"/>
              </a:rPr>
            </a:br>
            <a:r>
              <a:rPr lang="en-US" sz="4000" b="1" i="1" dirty="0" smtClean="0">
                <a:solidFill>
                  <a:schemeClr val="bg1"/>
                </a:solidFill>
                <a:latin typeface="Times New Roman" pitchFamily="18" charset="0"/>
              </a:rPr>
              <a:t/>
            </a:r>
            <a:br>
              <a:rPr lang="en-US" sz="4000" b="1" i="1" dirty="0" smtClean="0">
                <a:solidFill>
                  <a:schemeClr val="bg1"/>
                </a:solidFill>
                <a:latin typeface="Times New Roman" pitchFamily="18" charset="0"/>
              </a:rPr>
            </a:br>
            <a:r>
              <a:rPr lang="en-US" sz="3200" b="1" i="1" dirty="0" smtClean="0">
                <a:solidFill>
                  <a:srgbClr val="002060"/>
                </a:solidFill>
                <a:latin typeface="Times New Roman" pitchFamily="18" charset="0"/>
              </a:rPr>
              <a:t>Presented by </a:t>
            </a:r>
            <a:r>
              <a:rPr lang="en-US" sz="4000" b="1" i="1" dirty="0" smtClean="0">
                <a:solidFill>
                  <a:srgbClr val="002060"/>
                </a:solidFill>
                <a:latin typeface="Times New Roman" pitchFamily="18" charset="0"/>
              </a:rPr>
              <a:t/>
            </a:r>
            <a:br>
              <a:rPr lang="en-US" sz="4000" b="1" i="1" dirty="0" smtClean="0">
                <a:solidFill>
                  <a:srgbClr val="002060"/>
                </a:solidFill>
                <a:latin typeface="Times New Roman" pitchFamily="18" charset="0"/>
              </a:rPr>
            </a:br>
            <a:r>
              <a:rPr lang="en-US" sz="5400" b="1" dirty="0" smtClean="0">
                <a:solidFill>
                  <a:srgbClr val="002060"/>
                </a:solidFill>
                <a:latin typeface="Times New Roman" pitchFamily="18" charset="0"/>
              </a:rPr>
              <a:t>  </a:t>
            </a:r>
            <a:r>
              <a:rPr lang="en-US" sz="3200" b="1" dirty="0" smtClean="0">
                <a:solidFill>
                  <a:srgbClr val="002060"/>
                </a:solidFill>
                <a:latin typeface="Times New Roman" pitchFamily="18" charset="0"/>
              </a:rPr>
              <a:t>Pol. Brig. Gen.  </a:t>
            </a:r>
            <a:r>
              <a:rPr lang="en-US" sz="3200" b="1" dirty="0" err="1" smtClean="0">
                <a:solidFill>
                  <a:srgbClr val="002060"/>
                </a:solidFill>
                <a:latin typeface="Times New Roman" pitchFamily="18" charset="0"/>
              </a:rPr>
              <a:t>Chiv</a:t>
            </a:r>
            <a:r>
              <a:rPr lang="en-US" sz="3200" b="1" dirty="0" smtClean="0">
                <a:solidFill>
                  <a:srgbClr val="002060"/>
                </a:solidFill>
                <a:latin typeface="Times New Roman" pitchFamily="18" charset="0"/>
              </a:rPr>
              <a:t>  </a:t>
            </a:r>
            <a:r>
              <a:rPr lang="en-US" sz="3200" b="1" dirty="0" err="1" smtClean="0">
                <a:solidFill>
                  <a:srgbClr val="002060"/>
                </a:solidFill>
                <a:latin typeface="Times New Roman" pitchFamily="18" charset="0"/>
              </a:rPr>
              <a:t>Phally</a:t>
            </a:r>
            <a:r>
              <a:rPr lang="en-US" sz="3200" b="1" dirty="0" smtClean="0">
                <a:solidFill>
                  <a:srgbClr val="002060"/>
                </a:solidFill>
                <a:latin typeface="Times New Roman" pitchFamily="18" charset="0"/>
              </a:rPr>
              <a:t>     (</a:t>
            </a:r>
            <a:r>
              <a:rPr lang="en-US" sz="3200" b="1" dirty="0" err="1" smtClean="0">
                <a:solidFill>
                  <a:srgbClr val="002060"/>
                </a:solidFill>
                <a:latin typeface="Times New Roman" pitchFamily="18" charset="0"/>
              </a:rPr>
              <a:t>MoI</a:t>
            </a:r>
            <a:r>
              <a:rPr lang="en-US" sz="3200" b="1" dirty="0" smtClean="0">
                <a:solidFill>
                  <a:srgbClr val="002060"/>
                </a:solidFill>
                <a:latin typeface="Times New Roman" pitchFamily="18" charset="0"/>
              </a:rPr>
              <a:t>)</a:t>
            </a:r>
            <a:r>
              <a:rPr lang="en-US" sz="2800" b="1" dirty="0" smtClean="0">
                <a:solidFill>
                  <a:srgbClr val="002060"/>
                </a:solidFill>
                <a:latin typeface="Times New Roman" pitchFamily="18" charset="0"/>
              </a:rPr>
              <a:t/>
            </a:r>
            <a:br>
              <a:rPr lang="en-US" sz="2800" b="1" dirty="0" smtClean="0">
                <a:solidFill>
                  <a:srgbClr val="002060"/>
                </a:solidFill>
                <a:latin typeface="Times New Roman" pitchFamily="18" charset="0"/>
              </a:rPr>
            </a:br>
            <a:r>
              <a:rPr lang="en-US" sz="2800" b="1" dirty="0" smtClean="0">
                <a:solidFill>
                  <a:srgbClr val="002060"/>
                </a:solidFill>
                <a:latin typeface="Times New Roman" pitchFamily="18" charset="0"/>
              </a:rPr>
              <a:t>           Pol. Maj.      Lao    Lin               (</a:t>
            </a:r>
            <a:r>
              <a:rPr lang="en-US" sz="2800" b="1" dirty="0" err="1" smtClean="0">
                <a:solidFill>
                  <a:srgbClr val="002060"/>
                </a:solidFill>
                <a:latin typeface="Times New Roman" pitchFamily="18" charset="0"/>
              </a:rPr>
              <a:t>MoI</a:t>
            </a:r>
            <a:r>
              <a:rPr lang="en-US" sz="2800" b="1" dirty="0" smtClean="0">
                <a:solidFill>
                  <a:srgbClr val="002060"/>
                </a:solidFill>
                <a:latin typeface="Times New Roman" pitchFamily="18" charset="0"/>
              </a:rPr>
              <a:t>)</a:t>
            </a:r>
            <a:br>
              <a:rPr lang="en-US" sz="2800" b="1" dirty="0" smtClean="0">
                <a:solidFill>
                  <a:srgbClr val="002060"/>
                </a:solidFill>
                <a:latin typeface="Times New Roman" pitchFamily="18" charset="0"/>
              </a:rPr>
            </a:br>
            <a:r>
              <a:rPr lang="en-US" sz="2800" b="1" dirty="0" smtClean="0">
                <a:solidFill>
                  <a:srgbClr val="002060"/>
                </a:solidFill>
                <a:latin typeface="Times New Roman" pitchFamily="18" charset="0"/>
              </a:rPr>
              <a:t>                        Mr.       </a:t>
            </a:r>
            <a:r>
              <a:rPr lang="en-US" sz="2800" b="1" dirty="0" err="1" smtClean="0">
                <a:solidFill>
                  <a:srgbClr val="002060"/>
                </a:solidFill>
                <a:latin typeface="Times New Roman" pitchFamily="18" charset="0"/>
              </a:rPr>
              <a:t>Ouk</a:t>
            </a:r>
            <a:r>
              <a:rPr lang="en-US" sz="2800" b="1" dirty="0" smtClean="0">
                <a:solidFill>
                  <a:srgbClr val="002060"/>
                </a:solidFill>
                <a:latin typeface="Times New Roman" pitchFamily="18" charset="0"/>
              </a:rPr>
              <a:t>   </a:t>
            </a:r>
            <a:r>
              <a:rPr lang="en-US" sz="2800" b="1" dirty="0" err="1" smtClean="0">
                <a:solidFill>
                  <a:srgbClr val="002060"/>
                </a:solidFill>
                <a:latin typeface="Times New Roman" pitchFamily="18" charset="0"/>
              </a:rPr>
              <a:t>Ravuth</a:t>
            </a:r>
            <a:r>
              <a:rPr lang="en-US" sz="2800" b="1" dirty="0" smtClean="0">
                <a:solidFill>
                  <a:srgbClr val="002060"/>
                </a:solidFill>
                <a:latin typeface="Times New Roman" pitchFamily="18" charset="0"/>
              </a:rPr>
              <a:t>        (</a:t>
            </a:r>
            <a:r>
              <a:rPr lang="en-US" sz="2800" b="1" dirty="0" err="1" smtClean="0">
                <a:solidFill>
                  <a:srgbClr val="002060"/>
                </a:solidFill>
                <a:latin typeface="Times New Roman" pitchFamily="18" charset="0"/>
              </a:rPr>
              <a:t>MoLV</a:t>
            </a:r>
            <a:r>
              <a:rPr lang="en-US" sz="2800" b="1" dirty="0" smtClean="0">
                <a:solidFill>
                  <a:srgbClr val="002060"/>
                </a:solidFill>
                <a:latin typeface="Times New Roman" pitchFamily="18" charset="0"/>
              </a:rPr>
              <a:t>)</a:t>
            </a:r>
            <a:br>
              <a:rPr lang="en-US" sz="2800" b="1" dirty="0" smtClean="0">
                <a:solidFill>
                  <a:srgbClr val="002060"/>
                </a:solidFill>
                <a:latin typeface="Times New Roman" pitchFamily="18" charset="0"/>
              </a:rPr>
            </a:br>
            <a:r>
              <a:rPr lang="en-US" sz="2800" b="1" dirty="0" smtClean="0">
                <a:solidFill>
                  <a:srgbClr val="002060"/>
                </a:solidFill>
                <a:latin typeface="Times New Roman" pitchFamily="18" charset="0"/>
              </a:rPr>
              <a:t>                        Mr.       </a:t>
            </a:r>
            <a:r>
              <a:rPr lang="en-US" sz="2800" b="1" dirty="0" err="1" smtClean="0">
                <a:solidFill>
                  <a:srgbClr val="002060"/>
                </a:solidFill>
                <a:latin typeface="Times New Roman" pitchFamily="18" charset="0"/>
              </a:rPr>
              <a:t>Ath</a:t>
            </a:r>
            <a:r>
              <a:rPr lang="en-US" sz="2800" b="1" dirty="0" smtClean="0">
                <a:solidFill>
                  <a:srgbClr val="002060"/>
                </a:solidFill>
                <a:latin typeface="Times New Roman" pitchFamily="18" charset="0"/>
              </a:rPr>
              <a:t>  </a:t>
            </a:r>
            <a:r>
              <a:rPr lang="en-US" sz="2800" b="1" dirty="0" err="1" smtClean="0">
                <a:solidFill>
                  <a:srgbClr val="002060"/>
                </a:solidFill>
                <a:latin typeface="Times New Roman" pitchFamily="18" charset="0"/>
              </a:rPr>
              <a:t>Sopisal</a:t>
            </a:r>
            <a:r>
              <a:rPr lang="en-US" sz="2800" b="1" dirty="0" smtClean="0">
                <a:solidFill>
                  <a:srgbClr val="002060"/>
                </a:solidFill>
                <a:latin typeface="Times New Roman" pitchFamily="18" charset="0"/>
              </a:rPr>
              <a:t>          (</a:t>
            </a:r>
            <a:r>
              <a:rPr lang="en-US" sz="2800" b="1" dirty="0" err="1" smtClean="0">
                <a:solidFill>
                  <a:srgbClr val="002060"/>
                </a:solidFill>
                <a:latin typeface="Times New Roman" pitchFamily="18" charset="0"/>
              </a:rPr>
              <a:t>MoLV</a:t>
            </a:r>
            <a:r>
              <a:rPr lang="en-US" sz="2800" b="1" dirty="0" smtClean="0">
                <a:solidFill>
                  <a:srgbClr val="002060"/>
                </a:solidFill>
                <a:latin typeface="Times New Roman" pitchFamily="18" charset="0"/>
              </a:rPr>
              <a:t>)</a:t>
            </a:r>
            <a:endParaRPr lang="en-US" dirty="0">
              <a:solidFill>
                <a:srgbClr val="002060"/>
              </a:solidFill>
            </a:endParaRPr>
          </a:p>
        </p:txBody>
      </p:sp>
      <p:pic>
        <p:nvPicPr>
          <p:cNvPr id="4" name="Picture 6" descr="kh-flag1"/>
          <p:cNvPicPr>
            <a:picLocks noChangeAspect="1" noChangeArrowheads="1" noCrop="1"/>
          </p:cNvPicPr>
          <p:nvPr/>
        </p:nvPicPr>
        <p:blipFill>
          <a:blip r:embed="rId3"/>
          <a:srcRect/>
          <a:stretch>
            <a:fillRect/>
          </a:stretch>
        </p:blipFill>
        <p:spPr bwMode="auto">
          <a:xfrm>
            <a:off x="0" y="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       Action Plan to respond…</a:t>
            </a:r>
            <a:endParaRPr lang="en-US" dirty="0">
              <a:solidFill>
                <a:schemeClr val="accent6"/>
              </a:solidFill>
            </a:endParaRPr>
          </a:p>
        </p:txBody>
      </p:sp>
      <p:sp>
        <p:nvSpPr>
          <p:cNvPr id="3" name="Content Placeholder 2"/>
          <p:cNvSpPr>
            <a:spLocks noGrp="1"/>
          </p:cNvSpPr>
          <p:nvPr>
            <p:ph idx="1"/>
          </p:nvPr>
        </p:nvSpPr>
        <p:spPr>
          <a:xfrm>
            <a:off x="457200" y="1600200"/>
            <a:ext cx="8686800" cy="4525963"/>
          </a:xfrm>
        </p:spPr>
        <p:txBody>
          <a:bodyPr>
            <a:noAutofit/>
          </a:bodyPr>
          <a:lstStyle/>
          <a:p>
            <a:pPr>
              <a:buNone/>
            </a:pPr>
            <a:r>
              <a:rPr lang="en-US" sz="2800" dirty="0" smtClean="0"/>
              <a:t>4)</a:t>
            </a:r>
            <a:r>
              <a:rPr lang="en-US" sz="2800" b="1" dirty="0" smtClean="0"/>
              <a:t>-</a:t>
            </a:r>
            <a:r>
              <a:rPr lang="en-US" sz="2800" dirty="0" smtClean="0"/>
              <a:t> </a:t>
            </a:r>
            <a:r>
              <a:rPr lang="en-US" sz="2800" b="1" dirty="0" smtClean="0"/>
              <a:t> </a:t>
            </a:r>
            <a:r>
              <a:rPr lang="en-US" b="1" dirty="0" smtClean="0"/>
              <a:t>Cambodian Committee Combating TIP:</a:t>
            </a:r>
          </a:p>
          <a:p>
            <a:pPr>
              <a:buNone/>
            </a:pPr>
            <a:r>
              <a:rPr lang="en-US" sz="3600" dirty="0" smtClean="0"/>
              <a:t>   </a:t>
            </a:r>
            <a:r>
              <a:rPr lang="en-US" sz="3600" b="1" dirty="0" smtClean="0"/>
              <a:t>-</a:t>
            </a:r>
            <a:r>
              <a:rPr lang="en-US" sz="2400" b="1" dirty="0" smtClean="0">
                <a:latin typeface="Arial" charset="0"/>
              </a:rPr>
              <a:t>National Committee (NC) Chaired by H.E. </a:t>
            </a:r>
            <a:r>
              <a:rPr lang="en-US" sz="2400" b="1" dirty="0" err="1" smtClean="0">
                <a:latin typeface="Arial" charset="0"/>
              </a:rPr>
              <a:t>Sar</a:t>
            </a:r>
            <a:r>
              <a:rPr lang="en-US" sz="2400" b="1" dirty="0" smtClean="0">
                <a:latin typeface="Arial" charset="0"/>
              </a:rPr>
              <a:t> </a:t>
            </a:r>
            <a:r>
              <a:rPr lang="en-US" sz="2400" b="1" dirty="0" err="1" smtClean="0">
                <a:latin typeface="Arial" charset="0"/>
              </a:rPr>
              <a:t>Kheng</a:t>
            </a:r>
            <a:r>
              <a:rPr lang="en-US" sz="2400" b="1" dirty="0" smtClean="0">
                <a:latin typeface="Arial" charset="0"/>
              </a:rPr>
              <a:t>   </a:t>
            </a:r>
          </a:p>
          <a:p>
            <a:pPr>
              <a:buNone/>
            </a:pPr>
            <a:r>
              <a:rPr lang="en-US" sz="2400" b="1" dirty="0" smtClean="0">
                <a:latin typeface="Arial" charset="0"/>
              </a:rPr>
              <a:t>            Deputy Prime Minister, Interior Minister </a:t>
            </a:r>
          </a:p>
          <a:p>
            <a:pPr>
              <a:buNone/>
            </a:pPr>
            <a:r>
              <a:rPr lang="en-US" sz="2400" b="1" dirty="0" smtClean="0">
                <a:latin typeface="Arial" charset="0"/>
              </a:rPr>
              <a:t>            (16 Ministries of RGC are  members) </a:t>
            </a:r>
          </a:p>
          <a:p>
            <a:pPr>
              <a:buNone/>
            </a:pPr>
            <a:r>
              <a:rPr lang="en-US" sz="2400" b="1" dirty="0" smtClean="0">
                <a:latin typeface="Arial" charset="0"/>
              </a:rPr>
              <a:t>         </a:t>
            </a:r>
            <a:r>
              <a:rPr lang="en-US" sz="2400" b="1" dirty="0" smtClean="0">
                <a:latin typeface="Consolas"/>
              </a:rPr>
              <a:t>&gt; </a:t>
            </a:r>
            <a:r>
              <a:rPr lang="en-US" sz="2400" b="1" dirty="0" smtClean="0">
                <a:latin typeface="Arial" charset="0"/>
              </a:rPr>
              <a:t>NCS, Chaired by H.E. Madam Chou Bun  Eng,  </a:t>
            </a:r>
          </a:p>
          <a:p>
            <a:pPr>
              <a:buNone/>
            </a:pPr>
            <a:r>
              <a:rPr lang="en-US" sz="2400" b="1" dirty="0" smtClean="0">
                <a:latin typeface="Arial" charset="0"/>
              </a:rPr>
              <a:t>            Secretary of State of Ministry of Interior</a:t>
            </a:r>
          </a:p>
          <a:p>
            <a:pPr>
              <a:buNone/>
            </a:pPr>
            <a:r>
              <a:rPr lang="en-US" sz="2400" b="1" dirty="0" smtClean="0">
                <a:latin typeface="Arial" charset="0"/>
              </a:rPr>
              <a:t>         </a:t>
            </a:r>
            <a:r>
              <a:rPr lang="en-US" sz="2400" b="1" dirty="0" smtClean="0">
                <a:latin typeface="Consolas"/>
              </a:rPr>
              <a:t>&gt; </a:t>
            </a:r>
            <a:r>
              <a:rPr lang="en-US" sz="2400" b="1" dirty="0" smtClean="0">
                <a:latin typeface="Arial" charset="0"/>
              </a:rPr>
              <a:t>Municipal / Provincial commanding Committee to   </a:t>
            </a:r>
          </a:p>
          <a:p>
            <a:pPr>
              <a:buNone/>
            </a:pPr>
            <a:r>
              <a:rPr lang="en-US" sz="2400" b="1" dirty="0" smtClean="0">
                <a:latin typeface="Arial" charset="0"/>
              </a:rPr>
              <a:t>             combat TIP</a:t>
            </a:r>
          </a:p>
          <a:p>
            <a:pPr>
              <a:buNone/>
            </a:pPr>
            <a:endParaRPr lang="en-US" sz="1600" b="1" dirty="0" smtClean="0">
              <a:latin typeface="Arial" charset="0"/>
            </a:endParaRPr>
          </a:p>
          <a:p>
            <a:pPr>
              <a:buNone/>
            </a:pPr>
            <a:r>
              <a:rPr lang="en-US" sz="2000" dirty="0" smtClean="0"/>
              <a:t> </a:t>
            </a:r>
          </a:p>
          <a:p>
            <a:pPr>
              <a:buNone/>
            </a:pPr>
            <a:r>
              <a:rPr lang="en-US" sz="2000" dirty="0" smtClean="0"/>
              <a:t> </a:t>
            </a:r>
          </a:p>
          <a:p>
            <a:pPr>
              <a:buNone/>
            </a:pPr>
            <a:r>
              <a:rPr lang="en-US" sz="2800" dirty="0" smtClean="0"/>
              <a:t>     </a:t>
            </a:r>
          </a:p>
          <a:p>
            <a:pPr>
              <a:buNone/>
            </a:pPr>
            <a:r>
              <a:rPr lang="en-US" sz="2800" dirty="0" smtClean="0"/>
              <a:t>  </a:t>
            </a:r>
          </a:p>
          <a:p>
            <a:pPr>
              <a:buNone/>
            </a:pPr>
            <a:r>
              <a:rPr lang="en-US" sz="2800" dirty="0" smtClean="0"/>
              <a:t>    </a:t>
            </a:r>
            <a:endParaRPr lang="en-US" sz="2800" dirty="0"/>
          </a:p>
        </p:txBody>
      </p:sp>
      <p:pic>
        <p:nvPicPr>
          <p:cNvPr id="4" name="Picture 6" descr="kh-flag1"/>
          <p:cNvPicPr>
            <a:picLocks noChangeAspect="1" noChangeArrowheads="1" noCrop="1"/>
          </p:cNvPicPr>
          <p:nvPr/>
        </p:nvPicPr>
        <p:blipFill>
          <a:blip r:embed="rId2"/>
          <a:srcRect/>
          <a:stretch>
            <a:fillRect/>
          </a:stretch>
        </p:blipFill>
        <p:spPr bwMode="auto">
          <a:xfrm>
            <a:off x="381000" y="38100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705600" cy="1143000"/>
          </a:xfrm>
        </p:spPr>
        <p:txBody>
          <a:bodyPr/>
          <a:lstStyle/>
          <a:p>
            <a:r>
              <a:rPr lang="en-US" dirty="0" smtClean="0">
                <a:solidFill>
                  <a:schemeClr val="accent6"/>
                </a:solidFill>
              </a:rPr>
              <a:t>Action Plan to respond…</a:t>
            </a:r>
            <a:endParaRPr lang="en-US" dirty="0"/>
          </a:p>
        </p:txBody>
      </p:sp>
      <p:sp>
        <p:nvSpPr>
          <p:cNvPr id="3" name="Content Placeholder 2"/>
          <p:cNvSpPr>
            <a:spLocks noGrp="1"/>
          </p:cNvSpPr>
          <p:nvPr>
            <p:ph idx="1"/>
          </p:nvPr>
        </p:nvSpPr>
        <p:spPr>
          <a:xfrm>
            <a:off x="1219200" y="1371600"/>
            <a:ext cx="7924800" cy="4754563"/>
          </a:xfrm>
        </p:spPr>
        <p:txBody>
          <a:bodyPr>
            <a:normAutofit/>
          </a:bodyPr>
          <a:lstStyle/>
          <a:p>
            <a:pPr>
              <a:buNone/>
            </a:pPr>
            <a:r>
              <a:rPr lang="en-US" b="1" dirty="0" smtClean="0">
                <a:latin typeface="Consolas"/>
              </a:rPr>
              <a:t>The following are working Groups:</a:t>
            </a:r>
          </a:p>
          <a:p>
            <a:pPr>
              <a:buNone/>
            </a:pPr>
            <a:r>
              <a:rPr lang="en-US" b="1" i="1" dirty="0" smtClean="0">
                <a:latin typeface="Consolas"/>
              </a:rPr>
              <a:t>1</a:t>
            </a:r>
            <a:r>
              <a:rPr lang="en-US" b="1" dirty="0" smtClean="0">
                <a:latin typeface="Consolas"/>
              </a:rPr>
              <a:t>-</a:t>
            </a:r>
            <a:r>
              <a:rPr lang="en-US" sz="2800" b="1" dirty="0" smtClean="0">
                <a:latin typeface="Times New Roman" pitchFamily="18" charset="0"/>
              </a:rPr>
              <a:t>Prevention Working Group, </a:t>
            </a:r>
            <a:r>
              <a:rPr lang="en-US" sz="2800" b="1" dirty="0" err="1" smtClean="0">
                <a:latin typeface="Times New Roman" pitchFamily="18" charset="0"/>
              </a:rPr>
              <a:t>MoWA</a:t>
            </a:r>
            <a:endParaRPr lang="en-US" sz="2800" b="1" dirty="0" smtClean="0">
              <a:latin typeface="Times New Roman" pitchFamily="18" charset="0"/>
            </a:endParaRPr>
          </a:p>
          <a:p>
            <a:pPr eaLnBrk="0" hangingPunct="0">
              <a:buNone/>
            </a:pPr>
            <a:r>
              <a:rPr lang="en-US" sz="2800" b="1" i="1" dirty="0" smtClean="0">
                <a:latin typeface="Consolas"/>
              </a:rPr>
              <a:t>2</a:t>
            </a:r>
            <a:r>
              <a:rPr lang="en-US" sz="2800" b="1" dirty="0" smtClean="0">
                <a:latin typeface="Consolas"/>
              </a:rPr>
              <a:t>-</a:t>
            </a:r>
            <a:r>
              <a:rPr lang="en-US" sz="2800" b="1" dirty="0" smtClean="0">
                <a:latin typeface="Times New Roman" pitchFamily="18" charset="0"/>
              </a:rPr>
              <a:t>Protection/R&amp;R  Working Group,   </a:t>
            </a:r>
          </a:p>
          <a:p>
            <a:pPr eaLnBrk="0" hangingPunct="0">
              <a:buNone/>
            </a:pPr>
            <a:r>
              <a:rPr lang="en-US" sz="2800" b="1" dirty="0" smtClean="0">
                <a:latin typeface="Times New Roman" pitchFamily="18" charset="0"/>
              </a:rPr>
              <a:t>     </a:t>
            </a:r>
            <a:r>
              <a:rPr lang="en-US" sz="2800" b="1" dirty="0" err="1" smtClean="0">
                <a:latin typeface="Times New Roman" pitchFamily="18" charset="0"/>
              </a:rPr>
              <a:t>MoSVY</a:t>
            </a:r>
            <a:endParaRPr lang="en-US" sz="2800" b="1" dirty="0" smtClean="0">
              <a:latin typeface="Times New Roman" pitchFamily="18" charset="0"/>
            </a:endParaRPr>
          </a:p>
          <a:p>
            <a:pPr eaLnBrk="0" hangingPunct="0">
              <a:buNone/>
            </a:pPr>
            <a:r>
              <a:rPr lang="en-US" sz="2800" b="1" i="1" dirty="0" smtClean="0">
                <a:latin typeface="Consolas"/>
              </a:rPr>
              <a:t>3</a:t>
            </a:r>
            <a:r>
              <a:rPr lang="en-US" sz="2800" b="1" dirty="0" smtClean="0">
                <a:latin typeface="Consolas"/>
              </a:rPr>
              <a:t>-</a:t>
            </a:r>
            <a:r>
              <a:rPr lang="en-US" sz="2800" b="1" dirty="0" smtClean="0">
                <a:latin typeface="Times New Roman" pitchFamily="18" charset="0"/>
              </a:rPr>
              <a:t>Law Enforcement Working Group, </a:t>
            </a:r>
            <a:r>
              <a:rPr lang="en-US" sz="2800" b="1" dirty="0" err="1" smtClean="0">
                <a:latin typeface="Times New Roman" pitchFamily="18" charset="0"/>
              </a:rPr>
              <a:t>MoI</a:t>
            </a:r>
            <a:r>
              <a:rPr lang="en-US" sz="2800" b="1" dirty="0" smtClean="0">
                <a:latin typeface="Times New Roman" pitchFamily="18" charset="0"/>
              </a:rPr>
              <a:t> </a:t>
            </a:r>
          </a:p>
          <a:p>
            <a:pPr eaLnBrk="0" hangingPunct="0">
              <a:spcBef>
                <a:spcPct val="50000"/>
              </a:spcBef>
              <a:buNone/>
            </a:pPr>
            <a:r>
              <a:rPr lang="en-US" sz="2800" b="1" i="1" dirty="0" smtClean="0">
                <a:latin typeface="Consolas"/>
              </a:rPr>
              <a:t>4</a:t>
            </a:r>
            <a:r>
              <a:rPr lang="en-US" sz="2800" b="1" dirty="0" smtClean="0">
                <a:latin typeface="Consolas"/>
              </a:rPr>
              <a:t>-</a:t>
            </a:r>
            <a:r>
              <a:rPr lang="en-US" sz="2800" b="1" dirty="0" smtClean="0">
                <a:latin typeface="Times New Roman" pitchFamily="18" charset="0"/>
              </a:rPr>
              <a:t>Justice Working Group, </a:t>
            </a:r>
            <a:r>
              <a:rPr lang="en-US" sz="2800" b="1" dirty="0" err="1" smtClean="0">
                <a:latin typeface="Times New Roman" pitchFamily="18" charset="0"/>
              </a:rPr>
              <a:t>MoJ</a:t>
            </a:r>
            <a:endParaRPr lang="en-US" b="1" dirty="0" smtClean="0">
              <a:latin typeface="Arial" charset="0"/>
            </a:endParaRPr>
          </a:p>
          <a:p>
            <a:pPr eaLnBrk="0" hangingPunct="0">
              <a:spcBef>
                <a:spcPct val="50000"/>
              </a:spcBef>
              <a:buNone/>
            </a:pPr>
            <a:r>
              <a:rPr lang="en-US" sz="2800" b="1" i="1" dirty="0" smtClean="0">
                <a:latin typeface="Consolas"/>
              </a:rPr>
              <a:t>5</a:t>
            </a:r>
            <a:r>
              <a:rPr lang="en-US" sz="2800" b="1" dirty="0" smtClean="0">
                <a:latin typeface="Consolas"/>
              </a:rPr>
              <a:t>-</a:t>
            </a:r>
            <a:r>
              <a:rPr lang="en-US" sz="2800" b="1" dirty="0" smtClean="0">
                <a:latin typeface="Times New Roman" pitchFamily="18" charset="0"/>
              </a:rPr>
              <a:t>International Coordination/MOU, </a:t>
            </a:r>
            <a:r>
              <a:rPr lang="en-US" sz="2800" b="1" dirty="0" err="1" smtClean="0">
                <a:latin typeface="Times New Roman" pitchFamily="18" charset="0"/>
              </a:rPr>
              <a:t>MoWA</a:t>
            </a:r>
            <a:r>
              <a:rPr lang="en-US" sz="2800" b="1" dirty="0" smtClean="0">
                <a:latin typeface="Times New Roman" pitchFamily="18" charset="0"/>
              </a:rPr>
              <a:t> and</a:t>
            </a:r>
          </a:p>
          <a:p>
            <a:pPr eaLnBrk="0" hangingPunct="0">
              <a:spcBef>
                <a:spcPct val="50000"/>
              </a:spcBef>
              <a:buNone/>
            </a:pPr>
            <a:r>
              <a:rPr lang="en-US" sz="2800" b="1" i="1" dirty="0" smtClean="0">
                <a:latin typeface="Consolas"/>
              </a:rPr>
              <a:t>6</a:t>
            </a:r>
            <a:r>
              <a:rPr lang="en-US" sz="2800" b="1" dirty="0" smtClean="0">
                <a:latin typeface="Consolas"/>
              </a:rPr>
              <a:t>-</a:t>
            </a:r>
            <a:r>
              <a:rPr lang="en-US" sz="2800" b="1" dirty="0" smtClean="0">
                <a:latin typeface="Times New Roman" pitchFamily="18" charset="0"/>
              </a:rPr>
              <a:t>Child Affairs Working Group, </a:t>
            </a:r>
            <a:r>
              <a:rPr lang="en-US" sz="2800" b="1" dirty="0" err="1" smtClean="0">
                <a:latin typeface="Times New Roman" pitchFamily="18" charset="0"/>
              </a:rPr>
              <a:t>MoSVY</a:t>
            </a:r>
            <a:endParaRPr lang="en-US" sz="3600" b="1" dirty="0" smtClean="0">
              <a:latin typeface="Times New Roman" pitchFamily="18" charset="0"/>
            </a:endParaRPr>
          </a:p>
          <a:p>
            <a:pPr eaLnBrk="0" hangingPunct="0">
              <a:spcBef>
                <a:spcPct val="50000"/>
              </a:spcBef>
            </a:pPr>
            <a:endParaRPr lang="en-US" b="1" dirty="0" smtClean="0">
              <a:latin typeface="Times New Roman" pitchFamily="18" charset="0"/>
            </a:endParaRPr>
          </a:p>
          <a:p>
            <a:pPr algn="ctr" eaLnBrk="0" hangingPunct="0"/>
            <a:endParaRPr lang="en-US" sz="5400" b="1" dirty="0" smtClean="0">
              <a:latin typeface="Times New Roman" pitchFamily="18" charset="0"/>
            </a:endParaRPr>
          </a:p>
          <a:p>
            <a:pPr eaLnBrk="0" hangingPunct="0">
              <a:spcBef>
                <a:spcPct val="50000"/>
              </a:spcBef>
            </a:pPr>
            <a:endParaRPr lang="en-US" b="1" dirty="0" smtClean="0">
              <a:latin typeface="Times New Roman" pitchFamily="18" charset="0"/>
            </a:endParaRPr>
          </a:p>
          <a:p>
            <a:pPr algn="ctr" eaLnBrk="0" hangingPunct="0"/>
            <a:endParaRPr lang="en-US" b="1" dirty="0" smtClean="0">
              <a:latin typeface="Times New Roman" pitchFamily="18" charset="0"/>
            </a:endParaRPr>
          </a:p>
          <a:p>
            <a:pPr eaLnBrk="0" hangingPunct="0"/>
            <a:endParaRPr lang="en-US" b="1" dirty="0" smtClean="0">
              <a:latin typeface="Times New Roman" pitchFamily="18" charset="0"/>
            </a:endParaRPr>
          </a:p>
          <a:p>
            <a:pPr eaLnBrk="0" hangingPunct="0"/>
            <a:endParaRPr lang="en-US" b="1" dirty="0" smtClean="0">
              <a:latin typeface="Times New Roman" pitchFamily="18" charset="0"/>
            </a:endParaRPr>
          </a:p>
          <a:p>
            <a:endParaRPr lang="en-US" b="1" dirty="0" smtClean="0">
              <a:latin typeface="Times New Roman" pitchFamily="18" charset="0"/>
            </a:endParaRPr>
          </a:p>
          <a:p>
            <a:pPr>
              <a:buNone/>
            </a:pPr>
            <a:endParaRPr lang="en-US" dirty="0"/>
          </a:p>
        </p:txBody>
      </p:sp>
      <p:pic>
        <p:nvPicPr>
          <p:cNvPr id="4" name="Picture 6" descr="kh-flag1"/>
          <p:cNvPicPr>
            <a:picLocks noChangeAspect="1" noChangeArrowheads="1" noCrop="1"/>
          </p:cNvPicPr>
          <p:nvPr/>
        </p:nvPicPr>
        <p:blipFill>
          <a:blip r:embed="rId2"/>
          <a:srcRect/>
          <a:stretch>
            <a:fillRect/>
          </a:stretch>
        </p:blipFill>
        <p:spPr bwMode="auto">
          <a:xfrm>
            <a:off x="381000" y="38100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dirty="0" smtClean="0">
                <a:solidFill>
                  <a:schemeClr val="accent6"/>
                </a:solidFill>
              </a:rPr>
              <a:t>        Action Plan to respond…</a:t>
            </a:r>
            <a:endParaRPr lang="en-US" dirty="0"/>
          </a:p>
        </p:txBody>
      </p:sp>
      <p:sp>
        <p:nvSpPr>
          <p:cNvPr id="3" name="Content Placeholder 2"/>
          <p:cNvSpPr>
            <a:spLocks noGrp="1"/>
          </p:cNvSpPr>
          <p:nvPr>
            <p:ph idx="1"/>
          </p:nvPr>
        </p:nvSpPr>
        <p:spPr>
          <a:xfrm>
            <a:off x="533400" y="1828800"/>
            <a:ext cx="8229600" cy="4602163"/>
          </a:xfrm>
        </p:spPr>
        <p:txBody>
          <a:bodyPr>
            <a:normAutofit/>
          </a:bodyPr>
          <a:lstStyle/>
          <a:p>
            <a:pPr>
              <a:buNone/>
            </a:pPr>
            <a:r>
              <a:rPr lang="en-US" dirty="0" smtClean="0"/>
              <a:t>     </a:t>
            </a:r>
            <a:r>
              <a:rPr lang="en-US" b="1" dirty="0" smtClean="0"/>
              <a:t>-National Guidelines to combat TIP cases</a:t>
            </a:r>
          </a:p>
          <a:p>
            <a:pPr>
              <a:buNone/>
            </a:pPr>
            <a:r>
              <a:rPr lang="en-US" b="1" dirty="0" smtClean="0"/>
              <a:t>     -Mechanism for the national level</a:t>
            </a:r>
          </a:p>
          <a:p>
            <a:pPr>
              <a:buNone/>
            </a:pPr>
            <a:r>
              <a:rPr lang="en-US" b="1" dirty="0" smtClean="0"/>
              <a:t>     -National capacity building for laws   </a:t>
            </a:r>
          </a:p>
          <a:p>
            <a:pPr>
              <a:buNone/>
            </a:pPr>
            <a:r>
              <a:rPr lang="en-US" b="1" dirty="0" smtClean="0"/>
              <a:t>       enforcements and agencies involved:</a:t>
            </a:r>
          </a:p>
          <a:p>
            <a:pPr>
              <a:buNone/>
            </a:pPr>
            <a:r>
              <a:rPr lang="en-US" b="1" dirty="0" smtClean="0"/>
              <a:t>       </a:t>
            </a:r>
            <a:r>
              <a:rPr lang="en-US" i="1" dirty="0" smtClean="0"/>
              <a:t>Criminal Procedure code, Criminal code, TIP   </a:t>
            </a:r>
          </a:p>
          <a:p>
            <a:pPr>
              <a:buNone/>
            </a:pPr>
            <a:r>
              <a:rPr lang="en-US" i="1" dirty="0" smtClean="0"/>
              <a:t>       law, law on domestic violence</a:t>
            </a:r>
            <a:r>
              <a:rPr lang="en-US" b="1" dirty="0" smtClean="0"/>
              <a:t>         </a:t>
            </a:r>
          </a:p>
          <a:p>
            <a:pPr>
              <a:buNone/>
            </a:pPr>
            <a:r>
              <a:rPr lang="en-US" b="1" dirty="0" smtClean="0"/>
              <a:t>     - Policy of labor migration work</a:t>
            </a:r>
            <a:endParaRPr lang="en-US" b="1" dirty="0"/>
          </a:p>
        </p:txBody>
      </p:sp>
      <p:pic>
        <p:nvPicPr>
          <p:cNvPr id="4" name="Picture 6" descr="kh-flag1"/>
          <p:cNvPicPr>
            <a:picLocks noChangeAspect="1" noChangeArrowheads="1" noCrop="1"/>
          </p:cNvPicPr>
          <p:nvPr/>
        </p:nvPicPr>
        <p:blipFill>
          <a:blip r:embed="rId2"/>
          <a:srcRect/>
          <a:stretch>
            <a:fillRect/>
          </a:stretch>
        </p:blipFill>
        <p:spPr bwMode="auto">
          <a:xfrm>
            <a:off x="381000" y="38100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       Action Plan to respond...</a:t>
            </a:r>
            <a:endParaRPr lang="en-US" dirty="0">
              <a:solidFill>
                <a:schemeClr val="accent6"/>
              </a:solidFill>
            </a:endParaRPr>
          </a:p>
        </p:txBody>
      </p:sp>
      <p:sp>
        <p:nvSpPr>
          <p:cNvPr id="3" name="Content Placeholder 2"/>
          <p:cNvSpPr>
            <a:spLocks noGrp="1"/>
          </p:cNvSpPr>
          <p:nvPr>
            <p:ph idx="1"/>
          </p:nvPr>
        </p:nvSpPr>
        <p:spPr/>
        <p:txBody>
          <a:bodyPr/>
          <a:lstStyle/>
          <a:p>
            <a:pPr>
              <a:buNone/>
            </a:pPr>
            <a:r>
              <a:rPr lang="en-US" dirty="0" smtClean="0"/>
              <a:t>   </a:t>
            </a:r>
            <a:r>
              <a:rPr lang="en-US" b="1" dirty="0" smtClean="0"/>
              <a:t>- Village and Commune safety guideline:</a:t>
            </a:r>
          </a:p>
          <a:p>
            <a:pPr>
              <a:buNone/>
            </a:pPr>
            <a:r>
              <a:rPr lang="en-US" dirty="0" smtClean="0"/>
              <a:t>          » No Human Trafficking</a:t>
            </a:r>
          </a:p>
          <a:p>
            <a:pPr>
              <a:buNone/>
            </a:pPr>
            <a:r>
              <a:rPr lang="en-US" dirty="0" smtClean="0"/>
              <a:t>          » No Drugs Trafficking </a:t>
            </a:r>
          </a:p>
          <a:p>
            <a:pPr>
              <a:buNone/>
            </a:pPr>
            <a:r>
              <a:rPr lang="en-US" dirty="0" smtClean="0"/>
              <a:t>          » No Weapons Smuggling</a:t>
            </a:r>
          </a:p>
          <a:p>
            <a:pPr>
              <a:buNone/>
            </a:pPr>
            <a:r>
              <a:rPr lang="en-US" dirty="0" smtClean="0"/>
              <a:t>          » No Illegal Gambling</a:t>
            </a:r>
          </a:p>
          <a:p>
            <a:pPr>
              <a:buNone/>
            </a:pPr>
            <a:r>
              <a:rPr lang="en-US" dirty="0" smtClean="0"/>
              <a:t>          » No Thefts and Robberies</a:t>
            </a:r>
          </a:p>
          <a:p>
            <a:pPr>
              <a:buNone/>
            </a:pPr>
            <a:r>
              <a:rPr lang="en-US" dirty="0" smtClean="0"/>
              <a:t>                  </a:t>
            </a:r>
          </a:p>
          <a:p>
            <a:pPr>
              <a:buNone/>
            </a:pPr>
            <a:endParaRPr lang="en-US" dirty="0" smtClean="0"/>
          </a:p>
          <a:p>
            <a:pPr>
              <a:buNone/>
            </a:pPr>
            <a:endParaRPr lang="en-US" dirty="0" smtClean="0"/>
          </a:p>
          <a:p>
            <a:pPr>
              <a:buNone/>
            </a:pPr>
            <a:endParaRPr lang="en-US" dirty="0"/>
          </a:p>
        </p:txBody>
      </p:sp>
      <p:pic>
        <p:nvPicPr>
          <p:cNvPr id="4" name="Picture 6" descr="kh-flag1"/>
          <p:cNvPicPr>
            <a:picLocks noChangeAspect="1" noChangeArrowheads="1" noCrop="1"/>
          </p:cNvPicPr>
          <p:nvPr/>
        </p:nvPicPr>
        <p:blipFill>
          <a:blip r:embed="rId2"/>
          <a:srcRect/>
          <a:stretch>
            <a:fillRect/>
          </a:stretch>
        </p:blipFill>
        <p:spPr bwMode="auto">
          <a:xfrm>
            <a:off x="381000" y="38100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accent6"/>
                </a:solidFill>
              </a:rPr>
              <a:t>Recommendation:</a:t>
            </a:r>
            <a:endParaRPr lang="en-US" sz="5400" dirty="0">
              <a:solidFill>
                <a:schemeClr val="accent6"/>
              </a:solidFill>
            </a:endParaRPr>
          </a:p>
        </p:txBody>
      </p:sp>
      <p:sp>
        <p:nvSpPr>
          <p:cNvPr id="3" name="Content Placeholder 2"/>
          <p:cNvSpPr>
            <a:spLocks noGrp="1"/>
          </p:cNvSpPr>
          <p:nvPr>
            <p:ph idx="1"/>
          </p:nvPr>
        </p:nvSpPr>
        <p:spPr>
          <a:xfrm>
            <a:off x="457200" y="1600200"/>
            <a:ext cx="8534400" cy="5029200"/>
          </a:xfrm>
        </p:spPr>
        <p:txBody>
          <a:bodyPr>
            <a:normAutofit fontScale="85000" lnSpcReduction="20000"/>
          </a:bodyPr>
          <a:lstStyle/>
          <a:p>
            <a:pPr>
              <a:buNone/>
            </a:pPr>
            <a:r>
              <a:rPr lang="en-US" b="1" dirty="0" smtClean="0"/>
              <a:t>+ Action Plan </a:t>
            </a:r>
            <a:r>
              <a:rPr lang="en-US" b="1" dirty="0" smtClean="0"/>
              <a:t>does not </a:t>
            </a:r>
            <a:r>
              <a:rPr lang="en-US" b="1" dirty="0" smtClean="0"/>
              <a:t>work if there have no bilateral and multilateral cooperation.</a:t>
            </a:r>
          </a:p>
          <a:p>
            <a:pPr>
              <a:lnSpc>
                <a:spcPct val="170000"/>
              </a:lnSpc>
              <a:buNone/>
            </a:pPr>
            <a:r>
              <a:rPr lang="en-US" b="1" dirty="0" smtClean="0"/>
              <a:t>+ There must have fiscal and key person, central point to contact immediacy when there have TIP cases.</a:t>
            </a:r>
          </a:p>
          <a:p>
            <a:pPr>
              <a:buNone/>
            </a:pPr>
            <a:r>
              <a:rPr lang="en-US" b="1" dirty="0" smtClean="0"/>
              <a:t>+ Front-line officers of regional countries have to know the concepts relevant to  TIP Cases.</a:t>
            </a:r>
          </a:p>
          <a:p>
            <a:pPr>
              <a:lnSpc>
                <a:spcPct val="160000"/>
              </a:lnSpc>
              <a:buNone/>
            </a:pPr>
            <a:r>
              <a:rPr lang="en-US" b="1" dirty="0" smtClean="0"/>
              <a:t>+ MOUs, SOPs and agreements concerned to TIP issues, there should have between Cambodian and Thailand as well other countries involved.</a:t>
            </a:r>
          </a:p>
          <a:p>
            <a:pPr>
              <a:buNone/>
            </a:pPr>
            <a:r>
              <a:rPr lang="en-US" dirty="0" smtClean="0"/>
              <a:t> </a:t>
            </a:r>
          </a:p>
          <a:p>
            <a:pPr>
              <a:buNone/>
            </a:pPr>
            <a:endParaRPr lang="en-US" dirty="0"/>
          </a:p>
        </p:txBody>
      </p:sp>
      <p:pic>
        <p:nvPicPr>
          <p:cNvPr id="4" name="Picture 6" descr="kh-flag1"/>
          <p:cNvPicPr>
            <a:picLocks noChangeAspect="1" noChangeArrowheads="1" noCrop="1"/>
          </p:cNvPicPr>
          <p:nvPr/>
        </p:nvPicPr>
        <p:blipFill>
          <a:blip r:embed="rId2"/>
          <a:srcRect/>
          <a:stretch>
            <a:fillRect/>
          </a:stretch>
        </p:blipFill>
        <p:spPr bwMode="auto">
          <a:xfrm>
            <a:off x="228600" y="38100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endParaRPr lang="en-US" dirty="0" smtClean="0"/>
          </a:p>
          <a:p>
            <a:endParaRPr lang="en-US" dirty="0" smtClean="0"/>
          </a:p>
          <a:p>
            <a:endParaRPr lang="en-US" dirty="0" smtClean="0"/>
          </a:p>
          <a:p>
            <a:pPr algn="ctr">
              <a:buNone/>
            </a:pPr>
            <a:r>
              <a:rPr lang="en-US" sz="4000" b="1" dirty="0" smtClean="0">
                <a:solidFill>
                  <a:srgbClr val="002060"/>
                </a:solidFill>
              </a:rPr>
              <a:t>THANK YOU FOR YOUR ATTENTION </a:t>
            </a:r>
            <a:r>
              <a:rPr lang="en-US" sz="4800" dirty="0" smtClean="0">
                <a:solidFill>
                  <a:srgbClr val="002060"/>
                </a:solidFill>
              </a:rPr>
              <a:t>!</a:t>
            </a:r>
          </a:p>
          <a:p>
            <a:pPr algn="ctr">
              <a:buNone/>
            </a:pPr>
            <a:r>
              <a:rPr lang="en-US" sz="11500" b="1" u="sng" dirty="0" smtClean="0">
                <a:solidFill>
                  <a:srgbClr val="002060"/>
                </a:solidFill>
              </a:rPr>
              <a:t>Q &amp; A </a:t>
            </a:r>
            <a:endParaRPr lang="en-US" sz="8800" b="1" u="sng" dirty="0" smtClean="0">
              <a:solidFill>
                <a:srgbClr val="002060"/>
              </a:solidFill>
            </a:endParaRPr>
          </a:p>
          <a:p>
            <a:pPr algn="ctr"/>
            <a:endParaRPr lang="en-US" sz="4800" dirty="0">
              <a:solidFill>
                <a:srgbClr val="002060"/>
              </a:solidFill>
            </a:endParaRPr>
          </a:p>
        </p:txBody>
      </p:sp>
      <p:pic>
        <p:nvPicPr>
          <p:cNvPr id="4" name="Picture 6" descr="kh-flag1"/>
          <p:cNvPicPr>
            <a:picLocks noChangeAspect="1" noChangeArrowheads="1" noCrop="1"/>
          </p:cNvPicPr>
          <p:nvPr/>
        </p:nvPicPr>
        <p:blipFill>
          <a:blip r:embed="rId3"/>
          <a:srcRect/>
          <a:stretch>
            <a:fillRect/>
          </a:stretch>
        </p:blipFill>
        <p:spPr bwMode="auto">
          <a:xfrm>
            <a:off x="2819400" y="152400"/>
            <a:ext cx="3657600" cy="2133601"/>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solidFill>
              </a:rPr>
              <a:t>     Action Plan to respond….</a:t>
            </a:r>
            <a:endParaRPr lang="en-US" dirty="0">
              <a:solidFill>
                <a:schemeClr val="accent6"/>
              </a:solidFill>
            </a:endParaRPr>
          </a:p>
        </p:txBody>
      </p:sp>
      <p:sp>
        <p:nvSpPr>
          <p:cNvPr id="3" name="Content Placeholder 2"/>
          <p:cNvSpPr>
            <a:spLocks noGrp="1"/>
          </p:cNvSpPr>
          <p:nvPr>
            <p:ph idx="1"/>
          </p:nvPr>
        </p:nvSpPr>
        <p:spPr>
          <a:xfrm>
            <a:off x="990600" y="1600200"/>
            <a:ext cx="7696200" cy="4724400"/>
          </a:xfrm>
        </p:spPr>
        <p:txBody>
          <a:bodyPr>
            <a:normAutofit fontScale="92500" lnSpcReduction="20000"/>
          </a:bodyPr>
          <a:lstStyle/>
          <a:p>
            <a:pPr>
              <a:buNone/>
            </a:pPr>
            <a:r>
              <a:rPr lang="en-US" b="1" dirty="0" smtClean="0"/>
              <a:t>1</a:t>
            </a:r>
            <a:r>
              <a:rPr lang="en-US" sz="3500" b="1" dirty="0" smtClean="0"/>
              <a:t>)-</a:t>
            </a:r>
            <a:r>
              <a:rPr lang="en-US" sz="3900" b="1" dirty="0" smtClean="0"/>
              <a:t>Details of Procedures by looking at three areas</a:t>
            </a:r>
            <a:endParaRPr lang="en-US" b="1" dirty="0" smtClean="0"/>
          </a:p>
          <a:p>
            <a:pPr>
              <a:buNone/>
            </a:pPr>
            <a:r>
              <a:rPr lang="en-US" dirty="0" smtClean="0"/>
              <a:t>	</a:t>
            </a:r>
            <a:r>
              <a:rPr lang="en-US" sz="4300" b="1" dirty="0" smtClean="0"/>
              <a:t>A-Rescue</a:t>
            </a:r>
            <a:endParaRPr lang="en-US" b="1" dirty="0" smtClean="0"/>
          </a:p>
          <a:p>
            <a:pPr>
              <a:buNone/>
            </a:pPr>
            <a:r>
              <a:rPr lang="en-US" dirty="0" smtClean="0"/>
              <a:t>	</a:t>
            </a:r>
            <a:r>
              <a:rPr lang="en-US" b="1" dirty="0" smtClean="0"/>
              <a:t>-</a:t>
            </a:r>
            <a:r>
              <a:rPr lang="en-US" dirty="0" smtClean="0"/>
              <a:t> </a:t>
            </a:r>
            <a:r>
              <a:rPr lang="en-US" b="1" dirty="0" smtClean="0"/>
              <a:t>Information and compliant  from public</a:t>
            </a:r>
          </a:p>
          <a:p>
            <a:pPr>
              <a:buNone/>
            </a:pPr>
            <a:r>
              <a:rPr lang="en-US" b="1" dirty="0" smtClean="0"/>
              <a:t>	- Interviewing  victims’ relatives and victims</a:t>
            </a:r>
          </a:p>
          <a:p>
            <a:pPr>
              <a:buNone/>
            </a:pPr>
            <a:r>
              <a:rPr lang="en-US" b="1" dirty="0" smtClean="0"/>
              <a:t>	-Information analyzing </a:t>
            </a:r>
          </a:p>
          <a:p>
            <a:pPr>
              <a:buNone/>
            </a:pPr>
            <a:r>
              <a:rPr lang="en-US" b="1" dirty="0" smtClean="0"/>
              <a:t>    -Victims identification</a:t>
            </a:r>
          </a:p>
          <a:p>
            <a:pPr>
              <a:buNone/>
            </a:pPr>
            <a:r>
              <a:rPr lang="en-US" b="1" dirty="0" smtClean="0"/>
              <a:t>	-Reporting to senior officers </a:t>
            </a:r>
          </a:p>
          <a:p>
            <a:pPr>
              <a:buNone/>
            </a:pPr>
            <a:r>
              <a:rPr lang="en-US" dirty="0" smtClean="0"/>
              <a:t>     </a:t>
            </a:r>
          </a:p>
          <a:p>
            <a:pPr>
              <a:buNone/>
            </a:pPr>
            <a:endParaRPr lang="en-US" dirty="0" smtClean="0"/>
          </a:p>
          <a:p>
            <a:pPr>
              <a:buNone/>
            </a:pPr>
            <a:endParaRPr lang="en-US" dirty="0"/>
          </a:p>
        </p:txBody>
      </p:sp>
      <p:pic>
        <p:nvPicPr>
          <p:cNvPr id="4" name="Picture 6" descr="kh-flag1"/>
          <p:cNvPicPr>
            <a:picLocks noChangeAspect="1" noChangeArrowheads="1" noCrop="1"/>
          </p:cNvPicPr>
          <p:nvPr/>
        </p:nvPicPr>
        <p:blipFill>
          <a:blip r:embed="rId3"/>
          <a:srcRect/>
          <a:stretch>
            <a:fillRect/>
          </a:stretch>
        </p:blipFill>
        <p:spPr bwMode="auto">
          <a:xfrm>
            <a:off x="359229" y="381000"/>
            <a:ext cx="1567542" cy="9144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3B6928E2-8846-4BF6-8D84-9C46C03FB38D}"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     Action Plan to respond..</a:t>
            </a:r>
            <a:endParaRPr lang="en-US" dirty="0">
              <a:solidFill>
                <a:schemeClr val="accent6"/>
              </a:solidFill>
            </a:endParaRPr>
          </a:p>
        </p:txBody>
      </p:sp>
      <p:sp>
        <p:nvSpPr>
          <p:cNvPr id="3" name="Content Placeholder 2"/>
          <p:cNvSpPr>
            <a:spLocks noGrp="1"/>
          </p:cNvSpPr>
          <p:nvPr>
            <p:ph idx="1"/>
          </p:nvPr>
        </p:nvSpPr>
        <p:spPr/>
        <p:txBody>
          <a:bodyPr>
            <a:normAutofit/>
          </a:bodyPr>
          <a:lstStyle/>
          <a:p>
            <a:pPr>
              <a:buNone/>
            </a:pPr>
            <a:r>
              <a:rPr lang="en-US" b="1" dirty="0" smtClean="0"/>
              <a:t>     -Cooperation with destination country and  </a:t>
            </a:r>
          </a:p>
          <a:p>
            <a:pPr>
              <a:buNone/>
            </a:pPr>
            <a:r>
              <a:rPr lang="en-US" b="1" dirty="0" smtClean="0"/>
              <a:t>       international NGOs relevant       </a:t>
            </a:r>
          </a:p>
          <a:p>
            <a:pPr>
              <a:buNone/>
            </a:pPr>
            <a:r>
              <a:rPr lang="en-US" b="1" dirty="0" smtClean="0"/>
              <a:t>     -Cooperation with the embassies in source </a:t>
            </a:r>
          </a:p>
          <a:p>
            <a:pPr>
              <a:buNone/>
            </a:pPr>
            <a:r>
              <a:rPr lang="en-US" b="1" dirty="0" smtClean="0"/>
              <a:t>       and destination countries</a:t>
            </a:r>
          </a:p>
          <a:p>
            <a:pPr>
              <a:buNone/>
            </a:pPr>
            <a:r>
              <a:rPr lang="en-US" b="1" dirty="0" smtClean="0"/>
              <a:t>     -Processing  legal assistance and victims </a:t>
            </a:r>
          </a:p>
          <a:p>
            <a:pPr>
              <a:buNone/>
            </a:pPr>
            <a:r>
              <a:rPr lang="en-US" b="1" dirty="0" smtClean="0"/>
              <a:t>       return</a:t>
            </a:r>
          </a:p>
          <a:p>
            <a:pPr>
              <a:buNone/>
            </a:pPr>
            <a:r>
              <a:rPr lang="en-US" dirty="0" smtClean="0"/>
              <a:t>       </a:t>
            </a:r>
            <a:endParaRPr lang="en-US" dirty="0"/>
          </a:p>
        </p:txBody>
      </p:sp>
      <p:pic>
        <p:nvPicPr>
          <p:cNvPr id="4" name="Picture 6" descr="kh-flag1"/>
          <p:cNvPicPr>
            <a:picLocks noChangeAspect="1" noChangeArrowheads="1" noCrop="1"/>
          </p:cNvPicPr>
          <p:nvPr/>
        </p:nvPicPr>
        <p:blipFill>
          <a:blip r:embed="rId2"/>
          <a:srcRect/>
          <a:stretch>
            <a:fillRect/>
          </a:stretch>
        </p:blipFill>
        <p:spPr bwMode="auto">
          <a:xfrm>
            <a:off x="381000" y="45720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       Action Plan to respond….</a:t>
            </a:r>
            <a:endParaRPr lang="en-US" dirty="0">
              <a:solidFill>
                <a:schemeClr val="accent6"/>
              </a:solidFill>
            </a:endParaRPr>
          </a:p>
        </p:txBody>
      </p:sp>
      <p:sp>
        <p:nvSpPr>
          <p:cNvPr id="3" name="Content Placeholder 2"/>
          <p:cNvSpPr>
            <a:spLocks noGrp="1"/>
          </p:cNvSpPr>
          <p:nvPr>
            <p:ph idx="1"/>
          </p:nvPr>
        </p:nvSpPr>
        <p:spPr>
          <a:xfrm>
            <a:off x="1066800" y="1600200"/>
            <a:ext cx="7620000" cy="4648199"/>
          </a:xfrm>
        </p:spPr>
        <p:txBody>
          <a:bodyPr>
            <a:normAutofit fontScale="25000" lnSpcReduction="20000"/>
          </a:bodyPr>
          <a:lstStyle/>
          <a:p>
            <a:pPr>
              <a:buNone/>
            </a:pPr>
            <a:r>
              <a:rPr lang="en-US" dirty="0" smtClean="0"/>
              <a:t>-</a:t>
            </a:r>
            <a:r>
              <a:rPr lang="en-US" sz="16000" b="1" dirty="0" smtClean="0"/>
              <a:t>Operational Plan :</a:t>
            </a:r>
          </a:p>
          <a:p>
            <a:pPr>
              <a:buNone/>
            </a:pPr>
            <a:endParaRPr lang="en-US" sz="12800" b="1" dirty="0" smtClean="0"/>
          </a:p>
          <a:p>
            <a:pPr>
              <a:buFont typeface="Courier New" pitchFamily="49" charset="0"/>
              <a:buChar char="o"/>
            </a:pPr>
            <a:r>
              <a:rPr lang="en-US" sz="12800" b="1" dirty="0" smtClean="0"/>
              <a:t> Force assignment,    </a:t>
            </a:r>
          </a:p>
          <a:p>
            <a:pPr>
              <a:buFont typeface="Courier New" pitchFamily="49" charset="0"/>
              <a:buChar char="o"/>
            </a:pPr>
            <a:r>
              <a:rPr lang="en-US" sz="12800" b="1" dirty="0" smtClean="0"/>
              <a:t> Means need; vehicle…… </a:t>
            </a:r>
          </a:p>
          <a:p>
            <a:pPr>
              <a:buFont typeface="Courier New" pitchFamily="49" charset="0"/>
              <a:buChar char="o"/>
            </a:pPr>
            <a:r>
              <a:rPr lang="en-US" sz="12800" b="1" dirty="0" smtClean="0"/>
              <a:t> Equipments and budget plan</a:t>
            </a:r>
          </a:p>
          <a:p>
            <a:pPr>
              <a:buFont typeface="Courier New" pitchFamily="49" charset="0"/>
              <a:buChar char="o"/>
            </a:pPr>
            <a:r>
              <a:rPr lang="en-US" sz="12800" b="1" dirty="0" smtClean="0"/>
              <a:t> Location, risk assessment, number of   </a:t>
            </a:r>
          </a:p>
          <a:p>
            <a:pPr>
              <a:buNone/>
            </a:pPr>
            <a:r>
              <a:rPr lang="en-US" sz="12800" b="1" dirty="0" smtClean="0"/>
              <a:t>     victims,  </a:t>
            </a:r>
          </a:p>
          <a:p>
            <a:pPr>
              <a:buFont typeface="Courier New" pitchFamily="49" charset="0"/>
              <a:buChar char="o"/>
            </a:pPr>
            <a:r>
              <a:rPr lang="en-US" sz="12800" b="1" dirty="0" smtClean="0"/>
              <a:t> Number of targets people…</a:t>
            </a:r>
          </a:p>
          <a:p>
            <a:pPr>
              <a:buFont typeface="Courier New" pitchFamily="49" charset="0"/>
              <a:buChar char="o"/>
            </a:pPr>
            <a:r>
              <a:rPr lang="en-US" sz="12800" b="1" dirty="0" smtClean="0"/>
              <a:t> Term start and end </a:t>
            </a:r>
          </a:p>
          <a:p>
            <a:pPr>
              <a:buNone/>
            </a:pPr>
            <a:r>
              <a:rPr lang="en-US" sz="4600" dirty="0" smtClean="0"/>
              <a:t>             </a:t>
            </a:r>
          </a:p>
          <a:p>
            <a:pPr>
              <a:buNone/>
            </a:pPr>
            <a:r>
              <a:rPr lang="en-US" sz="4600" dirty="0" smtClean="0"/>
              <a:t>   </a:t>
            </a:r>
          </a:p>
        </p:txBody>
      </p:sp>
      <p:pic>
        <p:nvPicPr>
          <p:cNvPr id="4" name="Picture 6" descr="kh-flag1"/>
          <p:cNvPicPr>
            <a:picLocks noChangeAspect="1" noChangeArrowheads="1" noCrop="1"/>
          </p:cNvPicPr>
          <p:nvPr/>
        </p:nvPicPr>
        <p:blipFill>
          <a:blip r:embed="rId2"/>
          <a:srcRect/>
          <a:stretch>
            <a:fillRect/>
          </a:stretch>
        </p:blipFill>
        <p:spPr bwMode="auto">
          <a:xfrm>
            <a:off x="304800" y="30480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       Action Plan to respond….</a:t>
            </a:r>
            <a:endParaRPr lang="en-US" dirty="0">
              <a:solidFill>
                <a:schemeClr val="accent6"/>
              </a:solidFill>
            </a:endParaRPr>
          </a:p>
        </p:txBody>
      </p:sp>
      <p:sp>
        <p:nvSpPr>
          <p:cNvPr id="3" name="Content Placeholder 2"/>
          <p:cNvSpPr>
            <a:spLocks noGrp="1"/>
          </p:cNvSpPr>
          <p:nvPr>
            <p:ph idx="1"/>
          </p:nvPr>
        </p:nvSpPr>
        <p:spPr>
          <a:xfrm>
            <a:off x="457200" y="1600200"/>
            <a:ext cx="8686800" cy="4525963"/>
          </a:xfrm>
        </p:spPr>
        <p:txBody>
          <a:bodyPr>
            <a:normAutofit fontScale="32500" lnSpcReduction="20000"/>
          </a:bodyPr>
          <a:lstStyle/>
          <a:p>
            <a:pPr>
              <a:buNone/>
            </a:pPr>
            <a:r>
              <a:rPr lang="en-US" dirty="0" smtClean="0"/>
              <a:t>	 </a:t>
            </a:r>
            <a:r>
              <a:rPr lang="en-US" sz="13500" b="1" dirty="0" smtClean="0"/>
              <a:t>B-shelters:</a:t>
            </a:r>
            <a:endParaRPr lang="en-US" b="1" dirty="0" smtClean="0"/>
          </a:p>
          <a:p>
            <a:pPr>
              <a:buNone/>
            </a:pPr>
            <a:r>
              <a:rPr lang="en-US" dirty="0" smtClean="0"/>
              <a:t>   </a:t>
            </a:r>
            <a:r>
              <a:rPr lang="en-US" sz="8600" b="1" dirty="0" smtClean="0"/>
              <a:t>      -Law enforcement transferring victims to social </a:t>
            </a:r>
          </a:p>
          <a:p>
            <a:pPr>
              <a:buNone/>
            </a:pPr>
            <a:r>
              <a:rPr lang="en-US" sz="8600" b="1" dirty="0" smtClean="0"/>
              <a:t>          affair officers</a:t>
            </a:r>
          </a:p>
          <a:p>
            <a:pPr>
              <a:buNone/>
            </a:pPr>
            <a:r>
              <a:rPr lang="en-US" sz="8600" b="1" dirty="0" smtClean="0"/>
              <a:t>       -Temporary shelters providing for victims, social </a:t>
            </a:r>
          </a:p>
          <a:p>
            <a:pPr>
              <a:buNone/>
            </a:pPr>
            <a:r>
              <a:rPr lang="en-US" sz="8600" b="1" dirty="0" smtClean="0"/>
              <a:t>          affair officers</a:t>
            </a:r>
          </a:p>
          <a:p>
            <a:pPr>
              <a:buNone/>
            </a:pPr>
            <a:r>
              <a:rPr lang="en-US" sz="8600" b="1" dirty="0" smtClean="0"/>
              <a:t>       -NGOs shelters, legal consultation, medical care,   </a:t>
            </a:r>
          </a:p>
          <a:p>
            <a:pPr>
              <a:buNone/>
            </a:pPr>
            <a:r>
              <a:rPr lang="en-US" sz="8600" b="1" dirty="0" smtClean="0"/>
              <a:t>         psychological </a:t>
            </a:r>
            <a:r>
              <a:rPr lang="en-US" sz="8600" b="1" dirty="0" err="1" smtClean="0"/>
              <a:t>assistance,providing</a:t>
            </a:r>
            <a:r>
              <a:rPr lang="en-US" sz="8600" b="1" dirty="0" smtClean="0"/>
              <a:t> professional skill </a:t>
            </a:r>
          </a:p>
          <a:p>
            <a:pPr>
              <a:buNone/>
            </a:pPr>
            <a:r>
              <a:rPr lang="en-US" dirty="0" smtClean="0"/>
              <a:t>  </a:t>
            </a:r>
            <a:endParaRPr lang="en-US" dirty="0"/>
          </a:p>
        </p:txBody>
      </p:sp>
      <p:pic>
        <p:nvPicPr>
          <p:cNvPr id="4" name="Picture 6" descr="kh-flag1"/>
          <p:cNvPicPr>
            <a:picLocks noChangeAspect="1" noChangeArrowheads="1" noCrop="1"/>
          </p:cNvPicPr>
          <p:nvPr/>
        </p:nvPicPr>
        <p:blipFill>
          <a:blip r:embed="rId2"/>
          <a:srcRect/>
          <a:stretch>
            <a:fillRect/>
          </a:stretch>
        </p:blipFill>
        <p:spPr bwMode="auto">
          <a:xfrm>
            <a:off x="381000" y="38100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       Action Plan to respond….</a:t>
            </a:r>
            <a:endParaRPr lang="en-US" dirty="0">
              <a:solidFill>
                <a:schemeClr val="accent6"/>
              </a:solidFill>
            </a:endParaRPr>
          </a:p>
        </p:txBody>
      </p:sp>
      <p:sp>
        <p:nvSpPr>
          <p:cNvPr id="3" name="Content Placeholder 2"/>
          <p:cNvSpPr>
            <a:spLocks noGrp="1"/>
          </p:cNvSpPr>
          <p:nvPr>
            <p:ph idx="1"/>
          </p:nvPr>
        </p:nvSpPr>
        <p:spPr/>
        <p:txBody>
          <a:bodyPr>
            <a:normAutofit/>
          </a:bodyPr>
          <a:lstStyle/>
          <a:p>
            <a:pPr>
              <a:buNone/>
            </a:pPr>
            <a:r>
              <a:rPr lang="en-US" sz="3600" b="1" dirty="0" smtClean="0"/>
              <a:t>   C- Reintegration</a:t>
            </a:r>
          </a:p>
          <a:p>
            <a:pPr>
              <a:buNone/>
            </a:pPr>
            <a:r>
              <a:rPr lang="en-US" dirty="0" smtClean="0"/>
              <a:t>      </a:t>
            </a:r>
            <a:r>
              <a:rPr lang="en-US" b="1" dirty="0" smtClean="0"/>
              <a:t>-Law enforcement cooperate with relevant</a:t>
            </a:r>
          </a:p>
          <a:p>
            <a:pPr>
              <a:buNone/>
            </a:pPr>
            <a:r>
              <a:rPr lang="en-US" b="1" dirty="0" smtClean="0"/>
              <a:t>        ministries and NGOs  </a:t>
            </a:r>
          </a:p>
          <a:p>
            <a:pPr>
              <a:buNone/>
            </a:pPr>
            <a:r>
              <a:rPr lang="en-US" b="1" dirty="0" smtClean="0"/>
              <a:t>      -Social affair officers cooperate with NGOs </a:t>
            </a:r>
          </a:p>
          <a:p>
            <a:pPr>
              <a:buNone/>
            </a:pPr>
            <a:r>
              <a:rPr lang="en-US" b="1" dirty="0" smtClean="0"/>
              <a:t>        locally </a:t>
            </a:r>
          </a:p>
          <a:p>
            <a:pPr>
              <a:buNone/>
            </a:pPr>
            <a:r>
              <a:rPr lang="en-US" b="1" dirty="0" smtClean="0"/>
              <a:t>      -Confirm to the families and cooperate with </a:t>
            </a:r>
          </a:p>
          <a:p>
            <a:pPr>
              <a:buNone/>
            </a:pPr>
            <a:r>
              <a:rPr lang="en-US" b="1" dirty="0" smtClean="0"/>
              <a:t>         community leader</a:t>
            </a:r>
          </a:p>
          <a:p>
            <a:pPr>
              <a:buNone/>
            </a:pPr>
            <a:endParaRPr lang="en-US" dirty="0" smtClean="0"/>
          </a:p>
          <a:p>
            <a:pPr>
              <a:buNone/>
            </a:pPr>
            <a:endParaRPr lang="en-US" dirty="0"/>
          </a:p>
        </p:txBody>
      </p:sp>
      <p:pic>
        <p:nvPicPr>
          <p:cNvPr id="4" name="Picture 6" descr="kh-flag1"/>
          <p:cNvPicPr>
            <a:picLocks noChangeAspect="1" noChangeArrowheads="1" noCrop="1"/>
          </p:cNvPicPr>
          <p:nvPr/>
        </p:nvPicPr>
        <p:blipFill>
          <a:blip r:embed="rId2"/>
          <a:srcRect/>
          <a:stretch>
            <a:fillRect/>
          </a:stretch>
        </p:blipFill>
        <p:spPr bwMode="auto">
          <a:xfrm>
            <a:off x="304800" y="38100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       Action Plan to respond…</a:t>
            </a:r>
            <a:endParaRPr lang="en-US" dirty="0">
              <a:solidFill>
                <a:schemeClr val="accent6"/>
              </a:solidFill>
            </a:endParaRPr>
          </a:p>
        </p:txBody>
      </p:sp>
      <p:sp>
        <p:nvSpPr>
          <p:cNvPr id="3" name="Content Placeholder 2"/>
          <p:cNvSpPr>
            <a:spLocks noGrp="1"/>
          </p:cNvSpPr>
          <p:nvPr>
            <p:ph idx="1"/>
          </p:nvPr>
        </p:nvSpPr>
        <p:spPr>
          <a:xfrm>
            <a:off x="838200" y="2286000"/>
            <a:ext cx="7848600" cy="3840163"/>
          </a:xfrm>
        </p:spPr>
        <p:txBody>
          <a:bodyPr/>
          <a:lstStyle/>
          <a:p>
            <a:pPr>
              <a:buNone/>
            </a:pPr>
            <a:r>
              <a:rPr lang="en-US" dirty="0" smtClean="0"/>
              <a:t>  </a:t>
            </a:r>
            <a:r>
              <a:rPr lang="en-US" b="1" dirty="0" smtClean="0"/>
              <a:t>-Processing reintegration to communities</a:t>
            </a:r>
          </a:p>
          <a:p>
            <a:pPr>
              <a:buNone/>
            </a:pPr>
            <a:r>
              <a:rPr lang="en-US" b="1" dirty="0" smtClean="0"/>
              <a:t>  -Referring victims to families/relatives in communities</a:t>
            </a:r>
          </a:p>
          <a:p>
            <a:pPr>
              <a:buNone/>
            </a:pPr>
            <a:r>
              <a:rPr lang="en-US" b="1" dirty="0" smtClean="0"/>
              <a:t>  - Monitoring victims in communities</a:t>
            </a:r>
            <a:endParaRPr lang="en-US" b="1" dirty="0"/>
          </a:p>
        </p:txBody>
      </p:sp>
      <p:pic>
        <p:nvPicPr>
          <p:cNvPr id="4" name="Picture 6" descr="kh-flag1"/>
          <p:cNvPicPr>
            <a:picLocks noChangeAspect="1" noChangeArrowheads="1" noCrop="1"/>
          </p:cNvPicPr>
          <p:nvPr/>
        </p:nvPicPr>
        <p:blipFill>
          <a:blip r:embed="rId2"/>
          <a:srcRect/>
          <a:stretch>
            <a:fillRect/>
          </a:stretch>
        </p:blipFill>
        <p:spPr bwMode="auto">
          <a:xfrm>
            <a:off x="457200" y="38100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lstStyle/>
          <a:p>
            <a:r>
              <a:rPr lang="en-US" smtClean="0">
                <a:solidFill>
                  <a:schemeClr val="accent6"/>
                </a:solidFill>
              </a:rPr>
              <a:t>          Action Plan to respond….</a:t>
            </a:r>
            <a:endParaRPr lang="en-US" dirty="0">
              <a:solidFill>
                <a:schemeClr val="accent6"/>
              </a:solidFill>
            </a:endParaRPr>
          </a:p>
        </p:txBody>
      </p:sp>
      <p:sp>
        <p:nvSpPr>
          <p:cNvPr id="3" name="Content Placeholder 2"/>
          <p:cNvSpPr>
            <a:spLocks noGrp="1"/>
          </p:cNvSpPr>
          <p:nvPr>
            <p:ph idx="1"/>
          </p:nvPr>
        </p:nvSpPr>
        <p:spPr>
          <a:xfrm>
            <a:off x="457200" y="1676400"/>
            <a:ext cx="8229600" cy="4525963"/>
          </a:xfrm>
        </p:spPr>
        <p:txBody>
          <a:bodyPr/>
          <a:lstStyle/>
          <a:p>
            <a:pPr>
              <a:buNone/>
            </a:pPr>
            <a:r>
              <a:rPr lang="en-US" smtClean="0"/>
              <a:t>2) </a:t>
            </a:r>
            <a:r>
              <a:rPr lang="en-US" b="1" smtClean="0"/>
              <a:t>To ensure the safe return on victims and to prevent re-victimization of the victims:</a:t>
            </a:r>
          </a:p>
          <a:p>
            <a:pPr>
              <a:buNone/>
            </a:pPr>
            <a:r>
              <a:rPr lang="en-US" smtClean="0"/>
              <a:t>       </a:t>
            </a:r>
            <a:r>
              <a:rPr lang="en-US" b="1" smtClean="0"/>
              <a:t>-Monitoring the victims </a:t>
            </a:r>
          </a:p>
          <a:p>
            <a:pPr>
              <a:buNone/>
            </a:pPr>
            <a:r>
              <a:rPr lang="en-US" b="1" smtClean="0"/>
              <a:t>       -Having loan to victims’ families</a:t>
            </a:r>
          </a:p>
          <a:p>
            <a:pPr>
              <a:buNone/>
            </a:pPr>
            <a:r>
              <a:rPr lang="en-US" b="1" smtClean="0"/>
              <a:t>       -Work consultation for the families</a:t>
            </a:r>
          </a:p>
          <a:p>
            <a:pPr>
              <a:buNone/>
            </a:pPr>
            <a:r>
              <a:rPr lang="en-US" b="1" smtClean="0"/>
              <a:t>   </a:t>
            </a:r>
            <a:endParaRPr lang="en-US" b="1" dirty="0"/>
          </a:p>
        </p:txBody>
      </p:sp>
      <p:pic>
        <p:nvPicPr>
          <p:cNvPr id="4" name="Picture 6" descr="kh-flag1"/>
          <p:cNvPicPr>
            <a:picLocks noChangeAspect="1" noChangeArrowheads="1" noCrop="1"/>
          </p:cNvPicPr>
          <p:nvPr/>
        </p:nvPicPr>
        <p:blipFill>
          <a:blip r:embed="rId2"/>
          <a:srcRect/>
          <a:stretch>
            <a:fillRect/>
          </a:stretch>
        </p:blipFill>
        <p:spPr bwMode="auto">
          <a:xfrm>
            <a:off x="381000" y="381000"/>
            <a:ext cx="1698171" cy="9906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3B6928E2-8846-4BF6-8D84-9C46C03FB38D}" type="slidenum">
              <a:rPr lang="en-US" smtClean="0"/>
              <a:pPr/>
              <a:t>8</a:t>
            </a:fld>
            <a:endParaRPr lang="en-US"/>
          </a:p>
        </p:txBody>
      </p:sp>
      <p:sp>
        <p:nvSpPr>
          <p:cNvPr id="8" name="Footer Placeholder 7"/>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        Action Plan to respond….</a:t>
            </a:r>
            <a:endParaRPr lang="en-US" dirty="0">
              <a:solidFill>
                <a:schemeClr val="accent6"/>
              </a:solidFill>
            </a:endParaRPr>
          </a:p>
        </p:txBody>
      </p:sp>
      <p:sp>
        <p:nvSpPr>
          <p:cNvPr id="3" name="Content Placeholder 2"/>
          <p:cNvSpPr>
            <a:spLocks noGrp="1"/>
          </p:cNvSpPr>
          <p:nvPr>
            <p:ph idx="1"/>
          </p:nvPr>
        </p:nvSpPr>
        <p:spPr/>
        <p:txBody>
          <a:bodyPr/>
          <a:lstStyle/>
          <a:p>
            <a:pPr>
              <a:buNone/>
            </a:pPr>
            <a:r>
              <a:rPr lang="en-US" b="1" dirty="0" smtClean="0"/>
              <a:t>3)- How to coordinate with internal  and    international organization to get good legal procedure:</a:t>
            </a:r>
          </a:p>
          <a:p>
            <a:pPr>
              <a:buNone/>
            </a:pPr>
            <a:r>
              <a:rPr lang="en-US" dirty="0" smtClean="0"/>
              <a:t>    </a:t>
            </a:r>
            <a:r>
              <a:rPr lang="en-US" b="1" dirty="0" smtClean="0"/>
              <a:t>-Legal frameworks applied  </a:t>
            </a:r>
            <a:r>
              <a:rPr lang="en-US" dirty="0" smtClean="0"/>
              <a:t>(</a:t>
            </a:r>
            <a:r>
              <a:rPr lang="en-US" b="1" dirty="0" smtClean="0"/>
              <a:t> </a:t>
            </a:r>
            <a:r>
              <a:rPr lang="en-US" i="1" dirty="0" smtClean="0"/>
              <a:t>norms, sub-   </a:t>
            </a:r>
          </a:p>
          <a:p>
            <a:pPr>
              <a:buNone/>
            </a:pPr>
            <a:r>
              <a:rPr lang="en-US" i="1" dirty="0" smtClean="0"/>
              <a:t>      degrees, SOPs . . .) </a:t>
            </a:r>
            <a:endParaRPr lang="en-US" b="1" dirty="0" smtClean="0"/>
          </a:p>
          <a:p>
            <a:pPr>
              <a:buNone/>
            </a:pPr>
            <a:r>
              <a:rPr lang="en-US" b="1" dirty="0" smtClean="0"/>
              <a:t>    -Palermo protocol  recognized </a:t>
            </a:r>
          </a:p>
          <a:p>
            <a:pPr>
              <a:buNone/>
            </a:pPr>
            <a:r>
              <a:rPr lang="en-US" b="1" dirty="0" smtClean="0"/>
              <a:t>    -Human rights respected</a:t>
            </a:r>
          </a:p>
          <a:p>
            <a:pPr>
              <a:buNone/>
            </a:pPr>
            <a:r>
              <a:rPr lang="en-US" b="1" dirty="0" smtClean="0"/>
              <a:t>    -MOUs, Treaties and Agreements needed</a:t>
            </a:r>
            <a:endParaRPr lang="en-US" b="1" dirty="0"/>
          </a:p>
        </p:txBody>
      </p:sp>
      <p:pic>
        <p:nvPicPr>
          <p:cNvPr id="4" name="Picture 6" descr="kh-flag1"/>
          <p:cNvPicPr>
            <a:picLocks noChangeAspect="1" noChangeArrowheads="1" noCrop="1"/>
          </p:cNvPicPr>
          <p:nvPr/>
        </p:nvPicPr>
        <p:blipFill>
          <a:blip r:embed="rId2"/>
          <a:srcRect/>
          <a:stretch>
            <a:fillRect/>
          </a:stretch>
        </p:blipFill>
        <p:spPr bwMode="auto">
          <a:xfrm>
            <a:off x="381000" y="457200"/>
            <a:ext cx="1698171"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B6928E2-8846-4BF6-8D84-9C46C03FB38D}"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Chiang Mai's Action Plan, 2011</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702</Words>
  <Application>Microsoft Office PowerPoint</Application>
  <PresentationFormat>นำเสนอทางหน้าจอ (4:3)</PresentationFormat>
  <Paragraphs>155</Paragraphs>
  <Slides>15</Slides>
  <Notes>2</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15</vt:i4>
      </vt:variant>
    </vt:vector>
  </HeadingPairs>
  <TitlesOfParts>
    <vt:vector size="16" baseType="lpstr">
      <vt:lpstr>Office Theme</vt:lpstr>
      <vt:lpstr>Action Plan to respond to TIP cases in Cambodia  30 August 2011     Presented by    Pol. Brig. Gen.  Chiv  Phally     (MoI)            Pol. Maj.      Lao    Lin               (MoI)                         Mr.       Ouk   Ravuth        (MoLV)                         Mr.       Ath  Sopisal          (MoLV)</vt:lpstr>
      <vt:lpstr>     Action Plan to respond….</vt:lpstr>
      <vt:lpstr>     Action Plan to respond..</vt:lpstr>
      <vt:lpstr>       Action Plan to respond….</vt:lpstr>
      <vt:lpstr>       Action Plan to respond….</vt:lpstr>
      <vt:lpstr>       Action Plan to respond….</vt:lpstr>
      <vt:lpstr>       Action Plan to respond…</vt:lpstr>
      <vt:lpstr>          Action Plan to respond….</vt:lpstr>
      <vt:lpstr>        Action Plan to respond….</vt:lpstr>
      <vt:lpstr>       Action Plan to respond…</vt:lpstr>
      <vt:lpstr>Action Plan to respond…</vt:lpstr>
      <vt:lpstr>        Action Plan to respond…</vt:lpstr>
      <vt:lpstr>       Action Plan to respond...</vt:lpstr>
      <vt:lpstr>Recommendation:</vt:lpstr>
      <vt:lpstr>ภาพนิ่ง 15</vt:lpstr>
    </vt:vector>
  </TitlesOfParts>
  <Company>012513787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Lucky Star</dc:creator>
  <cp:lastModifiedBy>Computer</cp:lastModifiedBy>
  <cp:revision>38</cp:revision>
  <dcterms:created xsi:type="dcterms:W3CDTF">2011-08-29T06:37:41Z</dcterms:created>
  <dcterms:modified xsi:type="dcterms:W3CDTF">2011-08-30T04:37:11Z</dcterms:modified>
</cp:coreProperties>
</file>