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97" r:id="rId3"/>
    <p:sldId id="344" r:id="rId4"/>
    <p:sldId id="303" r:id="rId5"/>
    <p:sldId id="319" r:id="rId6"/>
    <p:sldId id="320" r:id="rId7"/>
    <p:sldId id="330" r:id="rId8"/>
    <p:sldId id="321" r:id="rId9"/>
    <p:sldId id="299" r:id="rId10"/>
    <p:sldId id="302" r:id="rId11"/>
    <p:sldId id="314" r:id="rId12"/>
    <p:sldId id="301" r:id="rId13"/>
    <p:sldId id="304" r:id="rId14"/>
    <p:sldId id="315" r:id="rId15"/>
    <p:sldId id="316" r:id="rId16"/>
    <p:sldId id="317" r:id="rId17"/>
    <p:sldId id="318" r:id="rId18"/>
    <p:sldId id="322" r:id="rId19"/>
    <p:sldId id="323" r:id="rId20"/>
    <p:sldId id="324" r:id="rId21"/>
    <p:sldId id="325" r:id="rId22"/>
    <p:sldId id="326" r:id="rId23"/>
    <p:sldId id="327" r:id="rId24"/>
    <p:sldId id="311" r:id="rId25"/>
    <p:sldId id="312" r:id="rId26"/>
    <p:sldId id="313" r:id="rId27"/>
    <p:sldId id="342" r:id="rId28"/>
    <p:sldId id="329" r:id="rId29"/>
    <p:sldId id="332" r:id="rId30"/>
    <p:sldId id="334" r:id="rId31"/>
    <p:sldId id="337" r:id="rId32"/>
    <p:sldId id="340" r:id="rId33"/>
    <p:sldId id="341" r:id="rId34"/>
    <p:sldId id="296" r:id="rId35"/>
  </p:sldIdLst>
  <p:sldSz cx="9144000" cy="6858000" type="screen4x3"/>
  <p:notesSz cx="6858000" cy="9144000"/>
  <p:defaultTextStyle>
    <a:defPPr>
      <a:defRPr lang="en-US"/>
    </a:defPPr>
    <a:lvl1pPr algn="ctr" rtl="0" fontAlgn="base">
      <a:spcBef>
        <a:spcPct val="0"/>
      </a:spcBef>
      <a:spcAft>
        <a:spcPct val="0"/>
      </a:spcAft>
      <a:defRPr sz="3800" kern="1200">
        <a:solidFill>
          <a:schemeClr val="tx1"/>
        </a:solidFill>
        <a:latin typeface="Times New Roman" pitchFamily="18" charset="0"/>
        <a:ea typeface="+mn-ea"/>
        <a:cs typeface="Arial" charset="0"/>
      </a:defRPr>
    </a:lvl1pPr>
    <a:lvl2pPr marL="457200" algn="ctr" rtl="0" fontAlgn="base">
      <a:spcBef>
        <a:spcPct val="0"/>
      </a:spcBef>
      <a:spcAft>
        <a:spcPct val="0"/>
      </a:spcAft>
      <a:defRPr sz="3800" kern="1200">
        <a:solidFill>
          <a:schemeClr val="tx1"/>
        </a:solidFill>
        <a:latin typeface="Times New Roman" pitchFamily="18" charset="0"/>
        <a:ea typeface="+mn-ea"/>
        <a:cs typeface="Arial" charset="0"/>
      </a:defRPr>
    </a:lvl2pPr>
    <a:lvl3pPr marL="914400" algn="ctr" rtl="0" fontAlgn="base">
      <a:spcBef>
        <a:spcPct val="0"/>
      </a:spcBef>
      <a:spcAft>
        <a:spcPct val="0"/>
      </a:spcAft>
      <a:defRPr sz="3800" kern="1200">
        <a:solidFill>
          <a:schemeClr val="tx1"/>
        </a:solidFill>
        <a:latin typeface="Times New Roman" pitchFamily="18" charset="0"/>
        <a:ea typeface="+mn-ea"/>
        <a:cs typeface="Arial" charset="0"/>
      </a:defRPr>
    </a:lvl3pPr>
    <a:lvl4pPr marL="1371600" algn="ctr" rtl="0" fontAlgn="base">
      <a:spcBef>
        <a:spcPct val="0"/>
      </a:spcBef>
      <a:spcAft>
        <a:spcPct val="0"/>
      </a:spcAft>
      <a:defRPr sz="3800" kern="1200">
        <a:solidFill>
          <a:schemeClr val="tx1"/>
        </a:solidFill>
        <a:latin typeface="Times New Roman" pitchFamily="18" charset="0"/>
        <a:ea typeface="+mn-ea"/>
        <a:cs typeface="Arial" charset="0"/>
      </a:defRPr>
    </a:lvl4pPr>
    <a:lvl5pPr marL="1828800" algn="ctr" rtl="0" fontAlgn="base">
      <a:spcBef>
        <a:spcPct val="0"/>
      </a:spcBef>
      <a:spcAft>
        <a:spcPct val="0"/>
      </a:spcAft>
      <a:defRPr sz="3800" kern="1200">
        <a:solidFill>
          <a:schemeClr val="tx1"/>
        </a:solidFill>
        <a:latin typeface="Times New Roman" pitchFamily="18" charset="0"/>
        <a:ea typeface="+mn-ea"/>
        <a:cs typeface="Arial" charset="0"/>
      </a:defRPr>
    </a:lvl5pPr>
    <a:lvl6pPr marL="2286000" algn="l" defTabSz="914400" rtl="0" eaLnBrk="1" latinLnBrk="0" hangingPunct="1">
      <a:defRPr sz="3800" kern="1200">
        <a:solidFill>
          <a:schemeClr val="tx1"/>
        </a:solidFill>
        <a:latin typeface="Times New Roman" pitchFamily="18" charset="0"/>
        <a:ea typeface="+mn-ea"/>
        <a:cs typeface="Arial" charset="0"/>
      </a:defRPr>
    </a:lvl6pPr>
    <a:lvl7pPr marL="2743200" algn="l" defTabSz="914400" rtl="0" eaLnBrk="1" latinLnBrk="0" hangingPunct="1">
      <a:defRPr sz="3800" kern="1200">
        <a:solidFill>
          <a:schemeClr val="tx1"/>
        </a:solidFill>
        <a:latin typeface="Times New Roman" pitchFamily="18" charset="0"/>
        <a:ea typeface="+mn-ea"/>
        <a:cs typeface="Arial" charset="0"/>
      </a:defRPr>
    </a:lvl7pPr>
    <a:lvl8pPr marL="3200400" algn="l" defTabSz="914400" rtl="0" eaLnBrk="1" latinLnBrk="0" hangingPunct="1">
      <a:defRPr sz="3800" kern="1200">
        <a:solidFill>
          <a:schemeClr val="tx1"/>
        </a:solidFill>
        <a:latin typeface="Times New Roman" pitchFamily="18" charset="0"/>
        <a:ea typeface="+mn-ea"/>
        <a:cs typeface="Arial" charset="0"/>
      </a:defRPr>
    </a:lvl8pPr>
    <a:lvl9pPr marL="3657600" algn="l" defTabSz="914400" rtl="0" eaLnBrk="1" latinLnBrk="0" hangingPunct="1">
      <a:defRPr sz="38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0B7EC5"/>
    <a:srgbClr val="FF0066"/>
    <a:srgbClr val="000000"/>
    <a:srgbClr val="33CC33"/>
    <a:srgbClr val="5B7D4F"/>
    <a:srgbClr val="A35D29"/>
    <a:srgbClr val="990033"/>
    <a:srgbClr val="5D51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94709" autoAdjust="0"/>
  </p:normalViewPr>
  <p:slideViewPr>
    <p:cSldViewPr>
      <p:cViewPr>
        <p:scale>
          <a:sx n="80" d="100"/>
          <a:sy n="80" d="100"/>
        </p:scale>
        <p:origin x="-127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8CF61FB-FE9B-4C83-8EA0-883A6CC38F8D}" type="datetimeFigureOut">
              <a:rPr lang="en-US"/>
              <a:pPr>
                <a:defRPr/>
              </a:pPr>
              <a:t>8/24/2011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132B99C-22BF-455F-A7B8-8D99CB31FD1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7F06FB8-E596-4D73-86D4-21C934EADAAE}" type="datetimeFigureOut">
              <a:rPr lang="en-US"/>
              <a:pPr>
                <a:defRPr/>
              </a:pPr>
              <a:t>8/24/2011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6DF072C6-BD00-458A-83F5-F4EA0CE56B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1EBC8-D241-4BF5-9AE0-CA7C3595C2E3}"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9068C94F-E22C-4DD9-AF58-73BAF06A43A1}" type="datetimeFigureOut">
              <a:rPr lang="en-US"/>
              <a:pPr>
                <a:defRPr/>
              </a:pPr>
              <a:t>8/24/2011</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A438934-1866-4ABB-BB9B-DC3965728F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6F4C513F-1B90-443B-A364-441A0AE82902}" type="datetimeFigureOut">
              <a:rPr lang="en-US"/>
              <a:pPr>
                <a:defRPr/>
              </a:pPr>
              <a:t>8/24/2011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EA83E53-7528-47D0-B602-66C59F3816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425CC2-BA75-419A-9854-0B4283E319CE}" type="datetimeFigureOut">
              <a:rPr lang="en-US"/>
              <a:pPr>
                <a:defRPr/>
              </a:pPr>
              <a:t>8/24/2011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2E257-EE75-4E17-9937-CF1FEBB252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79FEF83-1830-453E-9F2E-4CE61A432ACD}" type="datetimeFigureOut">
              <a:rPr lang="en-US"/>
              <a:pPr>
                <a:defRPr/>
              </a:pPr>
              <a:t>8/24/2011</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BA3EC4A1-F199-4F13-8611-3F94942CA6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46B6D2C8-DAE3-4931-9296-DDB4099EEA15}" type="datetimeFigureOut">
              <a:rPr lang="en-US"/>
              <a:pPr>
                <a:defRPr/>
              </a:pPr>
              <a:t>8/24/2011</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5EF23DA-1906-4877-8DF4-8A8BEA2FEC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F2C86B35-AD0F-4792-B930-9E1EEF9F669A}" type="datetimeFigureOut">
              <a:rPr lang="en-US"/>
              <a:pPr>
                <a:defRPr/>
              </a:pPr>
              <a:t>8/24/2011</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069A0963-06E2-456F-81CC-038F8F93A2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5129E2D7-7636-48EF-B750-B3E03DE003C1}" type="datetimeFigureOut">
              <a:rPr lang="en-US"/>
              <a:pPr>
                <a:defRPr/>
              </a:pPr>
              <a:t>8/24/2011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32BEC19E-FB1D-4F4C-AFB7-4FAC761D90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F671E170-1AD1-4082-AC38-771B6D0B7676}" type="datetimeFigureOut">
              <a:rPr lang="en-US"/>
              <a:pPr>
                <a:defRPr/>
              </a:pPr>
              <a:t>8/24/2011</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08017CC-8C0E-412F-B35D-F25EE8BCFB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0466D17-90CD-4B06-BB13-CF9385ADBBB1}" type="datetimeFigureOut">
              <a:rPr lang="en-US"/>
              <a:pPr>
                <a:defRPr/>
              </a:pPr>
              <a:t>8/24/2011</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6343040C-C501-4F2F-B8AF-3299012A84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B73111D7-03DF-479D-9263-043D7D4DCEC3}" type="datetimeFigureOut">
              <a:rPr lang="en-US"/>
              <a:pPr>
                <a:defRPr/>
              </a:pPr>
              <a:t>8/24/2011</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281E211-6F0E-4CB0-B0C2-51DB449DCD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C2D0155D-1FAE-43B1-B32B-6A23FC0D9214}" type="datetimeFigureOut">
              <a:rPr lang="en-US"/>
              <a:pPr>
                <a:defRPr/>
              </a:pPr>
              <a:t>8/24/2011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92A9BA4-934D-4EA6-A5BC-1A26984271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8CBD2CA8-C4DF-4400-89AE-B5D1107AD567}" type="datetimeFigureOut">
              <a:rPr lang="en-US"/>
              <a:pPr>
                <a:defRPr/>
              </a:pPr>
              <a:t>8/24/2011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FF4A4984-7A93-464A-A77B-3345DA67258C}"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sz="1800">
              <a:latin typeface="+mn-lt"/>
              <a:cs typeface="+mn-cs"/>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55" r:id="rId4"/>
    <p:sldLayoutId id="2147484161" r:id="rId5"/>
    <p:sldLayoutId id="2147484156" r:id="rId6"/>
    <p:sldLayoutId id="2147484162" r:id="rId7"/>
    <p:sldLayoutId id="2147484163" r:id="rId8"/>
    <p:sldLayoutId id="2147484164" r:id="rId9"/>
    <p:sldLayoutId id="2147484157" r:id="rId10"/>
    <p:sldLayoutId id="2147484165"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06_AngkorWat"/>
          <p:cNvPicPr>
            <a:picLocks noChangeAspect="1" noChangeArrowheads="1"/>
          </p:cNvPicPr>
          <p:nvPr/>
        </p:nvPicPr>
        <p:blipFill>
          <a:blip r:embed="rId2"/>
          <a:srcRect/>
          <a:stretch>
            <a:fillRect/>
          </a:stretch>
        </p:blipFill>
        <p:spPr bwMode="auto">
          <a:xfrm>
            <a:off x="-228600" y="0"/>
            <a:ext cx="9525000" cy="6977063"/>
          </a:xfrm>
          <a:prstGeom prst="rect">
            <a:avLst/>
          </a:prstGeom>
          <a:noFill/>
        </p:spPr>
      </p:pic>
      <p:sp>
        <p:nvSpPr>
          <p:cNvPr id="10242" name="Subtitle 2"/>
          <p:cNvSpPr txBox="1">
            <a:spLocks/>
          </p:cNvSpPr>
          <p:nvPr/>
        </p:nvSpPr>
        <p:spPr bwMode="auto">
          <a:xfrm>
            <a:off x="228600" y="2578100"/>
            <a:ext cx="8763000" cy="4191000"/>
          </a:xfrm>
          <a:prstGeom prst="rect">
            <a:avLst/>
          </a:prstGeom>
          <a:noFill/>
          <a:ln w="9525">
            <a:noFill/>
            <a:miter lim="800000"/>
            <a:headEnd/>
            <a:tailEnd/>
          </a:ln>
        </p:spPr>
        <p:txBody>
          <a:bodyPr/>
          <a:lstStyle/>
          <a:p>
            <a:pPr algn="l">
              <a:spcBef>
                <a:spcPct val="20000"/>
              </a:spcBef>
              <a:buFont typeface="Arial" charset="0"/>
              <a:buNone/>
            </a:pPr>
            <a:endParaRPr lang="en-US" sz="3200">
              <a:latin typeface="Limon S2" pitchFamily="2" charset="0"/>
            </a:endParaRPr>
          </a:p>
        </p:txBody>
      </p:sp>
      <p:sp>
        <p:nvSpPr>
          <p:cNvPr id="7" name="Subtitle 2"/>
          <p:cNvSpPr txBox="1">
            <a:spLocks/>
          </p:cNvSpPr>
          <p:nvPr/>
        </p:nvSpPr>
        <p:spPr bwMode="auto">
          <a:xfrm>
            <a:off x="0" y="381000"/>
            <a:ext cx="8991600" cy="762000"/>
          </a:xfrm>
          <a:prstGeom prst="rect">
            <a:avLst/>
          </a:prstGeom>
          <a:noFill/>
          <a:ln w="9525">
            <a:noFill/>
            <a:miter lim="800000"/>
            <a:headEnd/>
            <a:tailEnd/>
          </a:ln>
        </p:spPr>
        <p:txBody>
          <a:bodyPr anchor="b"/>
          <a:lstStyle/>
          <a:p>
            <a:pPr>
              <a:spcBef>
                <a:spcPct val="20000"/>
              </a:spcBef>
              <a:buClr>
                <a:schemeClr val="accent1"/>
              </a:buClr>
              <a:buSzPct val="70000"/>
            </a:pPr>
            <a:endParaRPr lang="en-US" sz="4400" b="1" dirty="0">
              <a:solidFill>
                <a:srgbClr val="002060"/>
              </a:solidFill>
              <a:latin typeface="Franklin Gothic Book" pitchFamily="34" charset="0"/>
            </a:endParaRPr>
          </a:p>
        </p:txBody>
      </p:sp>
      <p:sp>
        <p:nvSpPr>
          <p:cNvPr id="6" name="Rectangle 5"/>
          <p:cNvSpPr>
            <a:spLocks noChangeArrowheads="1"/>
          </p:cNvSpPr>
          <p:nvPr/>
        </p:nvSpPr>
        <p:spPr bwMode="auto">
          <a:xfrm>
            <a:off x="304800" y="0"/>
            <a:ext cx="8991600" cy="5232202"/>
          </a:xfrm>
          <a:prstGeom prst="rect">
            <a:avLst/>
          </a:prstGeom>
          <a:noFill/>
          <a:ln w="9525">
            <a:noFill/>
            <a:miter lim="800000"/>
            <a:headEnd/>
            <a:tailEnd/>
          </a:ln>
        </p:spPr>
        <p:txBody>
          <a:bodyPr wrap="square">
            <a:spAutoFit/>
          </a:bodyPr>
          <a:lstStyle/>
          <a:p>
            <a:pPr algn="r"/>
            <a:r>
              <a:rPr lang="en-US" sz="2800" b="1" dirty="0" smtClean="0">
                <a:solidFill>
                  <a:srgbClr val="990033"/>
                </a:solidFill>
              </a:rPr>
              <a:t>KINGDOM </a:t>
            </a:r>
            <a:r>
              <a:rPr lang="en-US" sz="2800" b="1" dirty="0">
                <a:solidFill>
                  <a:srgbClr val="990033"/>
                </a:solidFill>
              </a:rPr>
              <a:t>OF CAMBODIA</a:t>
            </a:r>
          </a:p>
          <a:p>
            <a:r>
              <a:rPr lang="en-US" sz="2800" b="1" dirty="0">
                <a:solidFill>
                  <a:srgbClr val="990033"/>
                </a:solidFill>
              </a:rPr>
              <a:t>                                      </a:t>
            </a:r>
            <a:r>
              <a:rPr lang="en-US" sz="2800" b="1" dirty="0" smtClean="0">
                <a:solidFill>
                  <a:srgbClr val="990033"/>
                </a:solidFill>
              </a:rPr>
              <a:t>         NATION </a:t>
            </a:r>
            <a:r>
              <a:rPr lang="en-US" sz="2800" b="1" dirty="0">
                <a:solidFill>
                  <a:srgbClr val="990033"/>
                </a:solidFill>
              </a:rPr>
              <a:t>RELIGION KING</a:t>
            </a:r>
          </a:p>
          <a:p>
            <a:r>
              <a:rPr lang="en-US" sz="4000" b="1" dirty="0">
                <a:solidFill>
                  <a:srgbClr val="FF0000"/>
                </a:solidFill>
              </a:rPr>
              <a:t>      </a:t>
            </a:r>
          </a:p>
          <a:p>
            <a:r>
              <a:rPr lang="en-US" sz="4000" b="1" i="1" dirty="0">
                <a:solidFill>
                  <a:schemeClr val="hlink"/>
                </a:solidFill>
              </a:rPr>
              <a:t>          </a:t>
            </a:r>
            <a:r>
              <a:rPr lang="en-US" sz="3200" b="1" i="1" dirty="0">
                <a:solidFill>
                  <a:srgbClr val="A35D29"/>
                </a:solidFill>
              </a:rPr>
              <a:t>MINISTRY OF INTERIOR</a:t>
            </a:r>
          </a:p>
          <a:p>
            <a:r>
              <a:rPr lang="en-US" sz="3600" b="1" dirty="0">
                <a:solidFill>
                  <a:srgbClr val="000099"/>
                </a:solidFill>
              </a:rPr>
              <a:t>    </a:t>
            </a:r>
          </a:p>
          <a:p>
            <a:r>
              <a:rPr lang="en-US" b="1" dirty="0">
                <a:solidFill>
                  <a:srgbClr val="002060"/>
                </a:solidFill>
              </a:rPr>
              <a:t>         </a:t>
            </a:r>
            <a:r>
              <a:rPr lang="en-US" sz="3200" b="1" dirty="0">
                <a:solidFill>
                  <a:srgbClr val="000066"/>
                </a:solidFill>
              </a:rPr>
              <a:t>Commissariat General </a:t>
            </a:r>
          </a:p>
          <a:p>
            <a:r>
              <a:rPr lang="en-US" sz="3200" b="1" dirty="0">
                <a:solidFill>
                  <a:srgbClr val="000066"/>
                </a:solidFill>
              </a:rPr>
              <a:t>         of Cambodian National Police</a:t>
            </a:r>
          </a:p>
          <a:p>
            <a:endParaRPr lang="en-US" sz="3200" b="1" dirty="0">
              <a:solidFill>
                <a:srgbClr val="000099"/>
              </a:solidFill>
              <a:latin typeface="Arial Unicode MS" pitchFamily="34" charset="-128"/>
            </a:endParaRPr>
          </a:p>
          <a:p>
            <a:r>
              <a:rPr lang="en-US" sz="3200" b="1" dirty="0">
                <a:solidFill>
                  <a:srgbClr val="000066"/>
                </a:solidFill>
                <a:latin typeface="Arial Unicode MS" pitchFamily="34" charset="-128"/>
              </a:rPr>
              <a:t>          </a:t>
            </a:r>
            <a:r>
              <a:rPr lang="en-US" sz="2800" b="1" dirty="0">
                <a:solidFill>
                  <a:srgbClr val="000066"/>
                </a:solidFill>
                <a:latin typeface="MS PGothic" pitchFamily="34" charset="-128"/>
              </a:rPr>
              <a:t>Department of Anti-Human Trafficking </a:t>
            </a:r>
          </a:p>
          <a:p>
            <a:r>
              <a:rPr lang="en-US" sz="2800" b="1" dirty="0">
                <a:solidFill>
                  <a:srgbClr val="000066"/>
                </a:solidFill>
                <a:latin typeface="MS PGothic" pitchFamily="34" charset="-128"/>
              </a:rPr>
              <a:t>	  and Juvenile Protection</a:t>
            </a:r>
          </a:p>
        </p:txBody>
      </p:sp>
      <p:pic>
        <p:nvPicPr>
          <p:cNvPr id="10245" name="Picture 9" descr="Logo MoI 40X40"/>
          <p:cNvPicPr>
            <a:picLocks noChangeAspect="1" noChangeArrowheads="1"/>
          </p:cNvPicPr>
          <p:nvPr/>
        </p:nvPicPr>
        <p:blipFill>
          <a:blip r:embed="rId3"/>
          <a:srcRect/>
          <a:stretch>
            <a:fillRect/>
          </a:stretch>
        </p:blipFill>
        <p:spPr bwMode="auto">
          <a:xfrm>
            <a:off x="609600" y="1447800"/>
            <a:ext cx="1295400" cy="1371600"/>
          </a:xfrm>
          <a:prstGeom prst="rect">
            <a:avLst/>
          </a:prstGeom>
          <a:noFill/>
          <a:ln w="9525">
            <a:noFill/>
            <a:miter lim="800000"/>
            <a:headEnd/>
            <a:tailEnd/>
          </a:ln>
        </p:spPr>
      </p:pic>
      <p:pic>
        <p:nvPicPr>
          <p:cNvPr id="8" name="Picture 5" descr="Untitled-1 copy.gif"/>
          <p:cNvPicPr>
            <a:picLocks noChangeAspect="1"/>
          </p:cNvPicPr>
          <p:nvPr/>
        </p:nvPicPr>
        <p:blipFill>
          <a:blip r:embed="rId4"/>
          <a:srcRect/>
          <a:stretch>
            <a:fillRect/>
          </a:stretch>
        </p:blipFill>
        <p:spPr bwMode="auto">
          <a:xfrm>
            <a:off x="762000" y="4114800"/>
            <a:ext cx="1066800" cy="1320800"/>
          </a:xfrm>
          <a:prstGeom prst="rect">
            <a:avLst/>
          </a:prstGeom>
          <a:noFill/>
          <a:ln w="9525">
            <a:noFill/>
            <a:miter lim="800000"/>
            <a:headEnd/>
            <a:tailEnd/>
          </a:ln>
        </p:spPr>
      </p:pic>
      <p:pic>
        <p:nvPicPr>
          <p:cNvPr id="10247" name="Picture 11" descr="Logo Police"/>
          <p:cNvPicPr>
            <a:picLocks noChangeAspect="1" noChangeArrowheads="1"/>
          </p:cNvPicPr>
          <p:nvPr/>
        </p:nvPicPr>
        <p:blipFill>
          <a:blip r:embed="rId5"/>
          <a:srcRect/>
          <a:stretch>
            <a:fillRect/>
          </a:stretch>
        </p:blipFill>
        <p:spPr bwMode="auto">
          <a:xfrm>
            <a:off x="609600" y="2667000"/>
            <a:ext cx="1371600" cy="1447800"/>
          </a:xfrm>
          <a:prstGeom prst="rect">
            <a:avLst/>
          </a:prstGeom>
          <a:noFill/>
          <a:ln w="9525">
            <a:noFill/>
            <a:miter lim="800000"/>
            <a:headEnd/>
            <a:tailEnd/>
          </a:ln>
        </p:spPr>
      </p:pic>
      <p:sp>
        <p:nvSpPr>
          <p:cNvPr id="16" name="Rectangle 15"/>
          <p:cNvSpPr/>
          <p:nvPr/>
        </p:nvSpPr>
        <p:spPr>
          <a:xfrm>
            <a:off x="5715000" y="914400"/>
            <a:ext cx="2514600" cy="152400"/>
          </a:xfrm>
          <a:prstGeom prst="rect">
            <a:avLst/>
          </a:prstGeom>
          <a:solidFill>
            <a:srgbClr val="000099"/>
          </a:solidFill>
          <a:ln>
            <a:solidFill>
              <a:srgbClr val="0B7E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pic>
        <p:nvPicPr>
          <p:cNvPr id="12" name="Picture 6" descr="kh-flag1"/>
          <p:cNvPicPr>
            <a:picLocks noChangeAspect="1" noChangeArrowheads="1" noCrop="1"/>
          </p:cNvPicPr>
          <p:nvPr/>
        </p:nvPicPr>
        <p:blipFill>
          <a:blip r:embed="rId6"/>
          <a:srcRect/>
          <a:stretch>
            <a:fillRect/>
          </a:stretch>
        </p:blipFill>
        <p:spPr bwMode="auto">
          <a:xfrm>
            <a:off x="533400" y="152400"/>
            <a:ext cx="1698171" cy="99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 presetClass="entr" presetSubtype="0" fill="hold" grpId="0" nodeType="afterEffect" nodePh="1">
                                  <p:stCondLst>
                                    <p:cond delay="0"/>
                                  </p:stCondLst>
                                  <p:endCondLst>
                                    <p:cond evt="begin" delay="0">
                                      <p:tn val="9"/>
                                    </p:cond>
                                  </p:endCondLst>
                                  <p:iterate type="lt">
                                    <p:tmAbs val="75"/>
                                  </p:iterate>
                                  <p:childTnLst>
                                    <p:set>
                                      <p:cBhvr>
                                        <p:cTn id="10" dur="1" fill="hold">
                                          <p:stCondLst>
                                            <p:cond delay="74"/>
                                          </p:stCondLst>
                                        </p:cTn>
                                        <p:tgtEl>
                                          <p:spTgt spid="7"/>
                                        </p:tgtEl>
                                        <p:attrNameLst>
                                          <p:attrName>style.visibility</p:attrName>
                                        </p:attrNameLst>
                                      </p:cBhvr>
                                      <p:to>
                                        <p:strVal val="visible"/>
                                      </p:to>
                                    </p:set>
                                  </p:childTnLst>
                                </p:cTn>
                              </p:par>
                              <p:par>
                                <p:cTn id="11" presetID="5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xfrm>
            <a:off x="1447800" y="152400"/>
            <a:ext cx="7467600" cy="838200"/>
          </a:xfrm>
          <a:noFill/>
        </p:spPr>
        <p:txBody>
          <a:bodyPr wrap="square" lIns="91440" tIns="45720" rIns="91440" bIns="45720" numCol="1" anchorCtr="0" compatLnSpc="1">
            <a:prstTxWarp prst="textNoShape">
              <a:avLst/>
            </a:prstTxWarp>
            <a:normAutofit/>
          </a:bodyPr>
          <a:lstStyle/>
          <a:p>
            <a:r>
              <a:rPr lang="en-US" sz="3200" b="1" cap="none" dirty="0" smtClean="0">
                <a:solidFill>
                  <a:schemeClr val="accent1"/>
                </a:solidFill>
                <a:effectLst/>
                <a:latin typeface="Times New Roman" pitchFamily="18" charset="0"/>
                <a:cs typeface="Times New Roman" pitchFamily="18" charset="0"/>
              </a:rPr>
              <a:t>          II- Proactive Activities: (Cont…)</a:t>
            </a:r>
          </a:p>
        </p:txBody>
      </p:sp>
      <p:sp>
        <p:nvSpPr>
          <p:cNvPr id="18435" name="Rectangle 3"/>
          <p:cNvSpPr>
            <a:spLocks noGrp="1"/>
          </p:cNvSpPr>
          <p:nvPr>
            <p:ph type="body" idx="4294967295"/>
          </p:nvPr>
        </p:nvSpPr>
        <p:spPr>
          <a:xfrm>
            <a:off x="0" y="990600"/>
            <a:ext cx="8839200" cy="5715000"/>
          </a:xfrm>
        </p:spPr>
        <p:txBody>
          <a:bodyPr/>
          <a:lstStyle/>
          <a:p>
            <a:pPr algn="just">
              <a:buFont typeface="Wingdings 2" pitchFamily="18" charset="2"/>
              <a:buNone/>
            </a:pPr>
            <a:r>
              <a:rPr lang="en-US" sz="2800" dirty="0" smtClean="0">
                <a:solidFill>
                  <a:srgbClr val="453A96"/>
                </a:solidFill>
                <a:latin typeface="Times New Roman" pitchFamily="18" charset="0"/>
              </a:rPr>
              <a:t>  </a:t>
            </a:r>
          </a:p>
          <a:p>
            <a:pPr algn="just">
              <a:buFont typeface="Wingdings 2" pitchFamily="18" charset="2"/>
              <a:buNone/>
            </a:pPr>
            <a:r>
              <a:rPr lang="en-US" sz="2800" dirty="0" smtClean="0">
                <a:solidFill>
                  <a:srgbClr val="0B7EC5"/>
                </a:solidFill>
                <a:latin typeface="Times New Roman" pitchFamily="18" charset="0"/>
              </a:rPr>
              <a:t>   -The first six-month of 2011, the Police  disseminated laws and raising public awareness to  106.358  people (female: 41.259 , minor: 4.706 , girls: 2.060 ).</a:t>
            </a:r>
          </a:p>
          <a:p>
            <a:pPr algn="just">
              <a:buFont typeface="Wingdings 2" pitchFamily="18" charset="2"/>
              <a:buNone/>
            </a:pPr>
            <a:endParaRPr lang="en-US" sz="2800" dirty="0" smtClean="0">
              <a:solidFill>
                <a:srgbClr val="0B7EC5"/>
              </a:solidFill>
            </a:endParaRPr>
          </a:p>
          <a:p>
            <a:pPr algn="just">
              <a:buFont typeface="Wingdings 2" pitchFamily="18" charset="2"/>
              <a:buNone/>
            </a:pPr>
            <a:r>
              <a:rPr lang="en-US" sz="2800" dirty="0" smtClean="0">
                <a:solidFill>
                  <a:srgbClr val="0B7EC5"/>
                </a:solidFill>
                <a:latin typeface="Times New Roman" pitchFamily="18" charset="0"/>
              </a:rPr>
              <a:t>   -Compiled statistics and entered into contracts with 1.297 owners(1.030 were female) of 455 target karaoke and massage parlors to inhibit them from committing prostitution acts, while at the same time disseminated to them the Law on the Suppression of Human Trafficking and Sexual Exploitation.  </a:t>
            </a:r>
          </a:p>
          <a:p>
            <a:pPr>
              <a:buFont typeface="Wingdings 2" pitchFamily="18" charset="2"/>
              <a:buNone/>
            </a:pPr>
            <a:endParaRPr lang="en-US" sz="2800" dirty="0" smtClean="0">
              <a:solidFill>
                <a:srgbClr val="453A96"/>
              </a:solidFill>
              <a:latin typeface="Times New Roman" pitchFamily="18" charset="0"/>
            </a:endParaRPr>
          </a:p>
          <a:p>
            <a:pPr>
              <a:buFont typeface="Wingdings 2" pitchFamily="18" charset="2"/>
              <a:buNone/>
            </a:pPr>
            <a:r>
              <a:rPr lang="en-US" sz="2800" dirty="0" smtClean="0">
                <a:solidFill>
                  <a:srgbClr val="453A96"/>
                </a:solidFill>
                <a:latin typeface="Times New Roman" pitchFamily="18" charset="0"/>
              </a:rPr>
              <a:t>  </a:t>
            </a:r>
            <a:endParaRPr lang="en-US" sz="2800" dirty="0" smtClean="0"/>
          </a:p>
        </p:txBody>
      </p:sp>
      <p:pic>
        <p:nvPicPr>
          <p:cNvPr id="6" name="Picture 6" descr="kh-flag1"/>
          <p:cNvPicPr>
            <a:picLocks noChangeAspect="1" noChangeArrowheads="1" noCrop="1"/>
          </p:cNvPicPr>
          <p:nvPr/>
        </p:nvPicPr>
        <p:blipFill>
          <a:blip r:embed="rId2"/>
          <a:srcRect/>
          <a:stretch>
            <a:fillRect/>
          </a:stretch>
        </p:blipFill>
        <p:spPr bwMode="auto">
          <a:xfrm>
            <a:off x="192512" y="144384"/>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II- Proactive Activities: (Cont…)</a:t>
            </a:r>
            <a:endParaRPr lang="en-US" sz="3200" dirty="0">
              <a:latin typeface="Times New Roman" pitchFamily="18" charset="0"/>
              <a:cs typeface="Times New Roman" pitchFamily="18" charset="0"/>
            </a:endParaRPr>
          </a:p>
        </p:txBody>
      </p:sp>
      <p:sp>
        <p:nvSpPr>
          <p:cNvPr id="19459" name="Content Placeholder 2"/>
          <p:cNvSpPr>
            <a:spLocks noGrp="1"/>
          </p:cNvSpPr>
          <p:nvPr>
            <p:ph idx="1"/>
          </p:nvPr>
        </p:nvSpPr>
        <p:spPr>
          <a:xfrm>
            <a:off x="0" y="1066800"/>
            <a:ext cx="8686800" cy="4525963"/>
          </a:xfrm>
        </p:spPr>
        <p:txBody>
          <a:bodyPr/>
          <a:lstStyle/>
          <a:p>
            <a:pPr>
              <a:buFont typeface="Wingdings 2" pitchFamily="18" charset="2"/>
              <a:buNone/>
            </a:pPr>
            <a:r>
              <a:rPr lang="en-US" dirty="0" smtClean="0">
                <a:solidFill>
                  <a:srgbClr val="453A96"/>
                </a:solidFill>
                <a:latin typeface="Times New Roman" pitchFamily="18" charset="0"/>
              </a:rPr>
              <a:t>  </a:t>
            </a:r>
          </a:p>
          <a:p>
            <a:pPr algn="just">
              <a:buNone/>
            </a:pPr>
            <a:r>
              <a:rPr lang="en-US" dirty="0" smtClean="0">
                <a:solidFill>
                  <a:srgbClr val="0B7EC5"/>
                </a:solidFill>
                <a:latin typeface="Times New Roman" pitchFamily="18" charset="0"/>
              </a:rPr>
              <a:t>  </a:t>
            </a:r>
            <a:r>
              <a:rPr lang="en-US" sz="2800" dirty="0" smtClean="0">
                <a:solidFill>
                  <a:srgbClr val="0B7EC5"/>
                </a:solidFill>
                <a:latin typeface="Times New Roman" pitchFamily="18" charset="0"/>
              </a:rPr>
              <a:t>-The Provincial Police Commissariats and Military Police of </a:t>
            </a:r>
            <a:r>
              <a:rPr lang="en-US" sz="2800" dirty="0" err="1" smtClean="0">
                <a:solidFill>
                  <a:srgbClr val="0B7EC5"/>
                </a:solidFill>
                <a:latin typeface="Times New Roman" pitchFamily="18" charset="0"/>
              </a:rPr>
              <a:t>Bantey</a:t>
            </a:r>
            <a:r>
              <a:rPr lang="en-US" sz="2800" dirty="0" smtClean="0">
                <a:solidFill>
                  <a:srgbClr val="0B7EC5"/>
                </a:solidFill>
                <a:latin typeface="Times New Roman" pitchFamily="18" charset="0"/>
              </a:rPr>
              <a:t> </a:t>
            </a:r>
            <a:r>
              <a:rPr lang="en-US" sz="2800" dirty="0" err="1" smtClean="0">
                <a:solidFill>
                  <a:srgbClr val="0B7EC5"/>
                </a:solidFill>
                <a:latin typeface="Times New Roman" pitchFamily="18" charset="0"/>
              </a:rPr>
              <a:t>Meanchey</a:t>
            </a:r>
            <a:r>
              <a:rPr lang="en-US" sz="2800" dirty="0" smtClean="0">
                <a:solidFill>
                  <a:srgbClr val="0B7EC5"/>
                </a:solidFill>
                <a:latin typeface="Times New Roman" pitchFamily="18" charset="0"/>
              </a:rPr>
              <a:t>, </a:t>
            </a:r>
            <a:r>
              <a:rPr lang="en-US" sz="2800" dirty="0" err="1" smtClean="0">
                <a:solidFill>
                  <a:srgbClr val="0B7EC5"/>
                </a:solidFill>
                <a:latin typeface="Times New Roman" pitchFamily="18" charset="0"/>
              </a:rPr>
              <a:t>Koh</a:t>
            </a:r>
            <a:r>
              <a:rPr lang="en-US" sz="2800" dirty="0" smtClean="0">
                <a:solidFill>
                  <a:srgbClr val="0B7EC5"/>
                </a:solidFill>
                <a:latin typeface="Times New Roman" pitchFamily="18" charset="0"/>
              </a:rPr>
              <a:t> Kong and </a:t>
            </a:r>
            <a:r>
              <a:rPr lang="en-US" sz="2800" dirty="0" err="1" smtClean="0">
                <a:solidFill>
                  <a:srgbClr val="0B7EC5"/>
                </a:solidFill>
                <a:latin typeface="Times New Roman" pitchFamily="18" charset="0"/>
              </a:rPr>
              <a:t>Battambang</a:t>
            </a:r>
            <a:r>
              <a:rPr lang="en-US" sz="2800" dirty="0" smtClean="0">
                <a:solidFill>
                  <a:srgbClr val="0B7EC5"/>
                </a:solidFill>
                <a:latin typeface="Times New Roman" pitchFamily="18" charset="0"/>
              </a:rPr>
              <a:t> had successfully prevented 1.125 people (female: 453) from migrating illegally to Thailand to seek employment. </a:t>
            </a:r>
          </a:p>
          <a:p>
            <a:endParaRPr lang="en-US" dirty="0" smtClean="0">
              <a:solidFill>
                <a:srgbClr val="0B7EC5"/>
              </a:solidFill>
            </a:endParaRPr>
          </a:p>
        </p:txBody>
      </p:sp>
      <p:pic>
        <p:nvPicPr>
          <p:cNvPr id="6" name="Picture 6" descr="kh-flag1"/>
          <p:cNvPicPr>
            <a:picLocks noChangeAspect="1" noChangeArrowheads="1" noCrop="1"/>
          </p:cNvPicPr>
          <p:nvPr/>
        </p:nvPicPr>
        <p:blipFill>
          <a:blip r:embed="rId2"/>
          <a:srcRect/>
          <a:stretch>
            <a:fillRect/>
          </a:stretch>
        </p:blipFill>
        <p:spPr bwMode="auto">
          <a:xfrm>
            <a:off x="176480" y="144384"/>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bwMode="auto">
          <a:xfrm>
            <a:off x="1066800" y="0"/>
            <a:ext cx="7620000" cy="838200"/>
          </a:xfrm>
          <a:noFill/>
        </p:spPr>
        <p:txBody>
          <a:bodyPr wrap="square" lIns="91440" tIns="45720" rIns="91440" bIns="45720" numCol="1" anchorCtr="0" compatLnSpc="1">
            <a:prstTxWarp prst="textNoShape">
              <a:avLst/>
            </a:prstTxWarp>
          </a:bodyPr>
          <a:lstStyle/>
          <a:p>
            <a:r>
              <a:rPr lang="en-US" sz="3200" b="1" cap="none" dirty="0" smtClean="0">
                <a:solidFill>
                  <a:schemeClr val="accent1"/>
                </a:solidFill>
                <a:effectLst/>
                <a:latin typeface="Times New Roman" pitchFamily="18" charset="0"/>
                <a:cs typeface="Times New Roman" pitchFamily="18" charset="0"/>
              </a:rPr>
              <a:t>          III- Capacity Building Training:</a:t>
            </a:r>
          </a:p>
        </p:txBody>
      </p:sp>
      <p:sp>
        <p:nvSpPr>
          <p:cNvPr id="20483" name="Rectangle 3"/>
          <p:cNvSpPr>
            <a:spLocks noGrp="1"/>
          </p:cNvSpPr>
          <p:nvPr>
            <p:ph type="body" idx="4294967295"/>
          </p:nvPr>
        </p:nvSpPr>
        <p:spPr>
          <a:xfrm>
            <a:off x="0" y="838200"/>
            <a:ext cx="9144000" cy="5791200"/>
          </a:xfrm>
        </p:spPr>
        <p:txBody>
          <a:bodyPr/>
          <a:lstStyle/>
          <a:p>
            <a:pPr algn="just">
              <a:lnSpc>
                <a:spcPct val="90000"/>
              </a:lnSpc>
              <a:buFont typeface="Wingdings 2" pitchFamily="18" charset="2"/>
              <a:buNone/>
            </a:pPr>
            <a:r>
              <a:rPr lang="en-US" sz="2800" b="1" dirty="0" smtClean="0">
                <a:latin typeface="Times New Roman" pitchFamily="18" charset="0"/>
              </a:rPr>
              <a:t>   </a:t>
            </a:r>
          </a:p>
          <a:p>
            <a:pPr algn="just">
              <a:lnSpc>
                <a:spcPct val="90000"/>
              </a:lnSpc>
              <a:buFont typeface="Wingdings 2" pitchFamily="18" charset="2"/>
              <a:buNone/>
            </a:pPr>
            <a:r>
              <a:rPr lang="en-US" sz="2800" b="1" dirty="0" smtClean="0">
                <a:solidFill>
                  <a:srgbClr val="453A96"/>
                </a:solidFill>
                <a:latin typeface="Times New Roman" pitchFamily="18" charset="0"/>
              </a:rPr>
              <a:t>  </a:t>
            </a:r>
            <a:r>
              <a:rPr lang="en-US" sz="2800" dirty="0" smtClean="0">
                <a:solidFill>
                  <a:srgbClr val="0B7EC5"/>
                </a:solidFill>
                <a:latin typeface="Times New Roman" pitchFamily="18" charset="0"/>
              </a:rPr>
              <a:t>Over the period of first 06 months, the Cambodian National Police in collaboration with NGOs, both local and international, and partner projects conducted 14 courses of training and workshops attended by 374 police trainees (100 female), organized by a variety of partners, ranging from LEAP, USAID, FBI, ICE, ARTIP, IJM, SISHA and CWCC on a wide range of topics, including law enforcement against trafficking in persons, people smuggling, sexual abuse, prevention of domestic violence, victim and witness protection, investigative and interview techniques, criminal procedures,  safe migration, Law on the Suppression of Human Trafficking and Sexual Exploitation .  </a:t>
            </a:r>
          </a:p>
        </p:txBody>
      </p:sp>
      <p:pic>
        <p:nvPicPr>
          <p:cNvPr id="6" name="Picture 6" descr="kh-flag1"/>
          <p:cNvPicPr>
            <a:picLocks noChangeAspect="1" noChangeArrowheads="1" noCrop="1"/>
          </p:cNvPicPr>
          <p:nvPr/>
        </p:nvPicPr>
        <p:blipFill>
          <a:blip r:embed="rId2"/>
          <a:srcRect/>
          <a:stretch>
            <a:fillRect/>
          </a:stretch>
        </p:blipFill>
        <p:spPr bwMode="auto">
          <a:xfrm>
            <a:off x="142500" y="2375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bwMode="auto">
          <a:xfrm>
            <a:off x="1371600" y="0"/>
            <a:ext cx="7543800" cy="838200"/>
          </a:xfrm>
          <a:noFill/>
        </p:spPr>
        <p:txBody>
          <a:bodyPr wrap="square" lIns="91440" tIns="45720" rIns="91440" bIns="45720" numCol="1" anchorCtr="0" compatLnSpc="1">
            <a:prstTxWarp prst="textNoShape">
              <a:avLst/>
            </a:prstTxWarp>
          </a:bodyPr>
          <a:lstStyle/>
          <a:p>
            <a:r>
              <a:rPr lang="en-US" sz="3200" b="1" cap="none" dirty="0" smtClean="0">
                <a:solidFill>
                  <a:schemeClr val="accent1"/>
                </a:solidFill>
                <a:effectLst/>
                <a:latin typeface="Times New Roman" pitchFamily="18" charset="0"/>
                <a:cs typeface="Times New Roman" pitchFamily="18" charset="0"/>
              </a:rPr>
              <a:t>        IV- Law Enforcement :</a:t>
            </a:r>
          </a:p>
        </p:txBody>
      </p:sp>
      <p:sp>
        <p:nvSpPr>
          <p:cNvPr id="21507" name="Rectangle 3"/>
          <p:cNvSpPr>
            <a:spLocks noGrp="1"/>
          </p:cNvSpPr>
          <p:nvPr>
            <p:ph type="body" idx="4294967295"/>
          </p:nvPr>
        </p:nvSpPr>
        <p:spPr>
          <a:xfrm>
            <a:off x="228600" y="990600"/>
            <a:ext cx="8686800" cy="5867400"/>
          </a:xfrm>
        </p:spPr>
        <p:txBody>
          <a:bodyPr/>
          <a:lstStyle/>
          <a:p>
            <a:pPr>
              <a:lnSpc>
                <a:spcPct val="90000"/>
              </a:lnSpc>
              <a:buFont typeface="Wingdings 2" pitchFamily="18" charset="2"/>
              <a:buNone/>
            </a:pPr>
            <a:r>
              <a:rPr lang="en-US" sz="2600" b="1" dirty="0" smtClean="0">
                <a:solidFill>
                  <a:srgbClr val="453A96"/>
                </a:solidFill>
                <a:latin typeface="Times New Roman" pitchFamily="18" charset="0"/>
              </a:rPr>
              <a:t> </a:t>
            </a:r>
            <a:r>
              <a:rPr lang="en-US" sz="2700" b="1" dirty="0" smtClean="0">
                <a:solidFill>
                  <a:schemeClr val="accent2"/>
                </a:solidFill>
              </a:rPr>
              <a:t>1- </a:t>
            </a:r>
            <a:r>
              <a:rPr lang="en-US" sz="2700" b="1" u="sng" dirty="0" smtClean="0">
                <a:solidFill>
                  <a:schemeClr val="accent2"/>
                </a:solidFill>
              </a:rPr>
              <a:t>Results of Crack-down Operations</a:t>
            </a:r>
            <a:r>
              <a:rPr lang="en-US" sz="2700" b="1" dirty="0" smtClean="0">
                <a:solidFill>
                  <a:schemeClr val="accent2"/>
                </a:solidFill>
              </a:rPr>
              <a:t> :</a:t>
            </a:r>
            <a:endParaRPr lang="en-US" sz="2700" b="1" dirty="0" smtClean="0">
              <a:solidFill>
                <a:schemeClr val="accent2"/>
              </a:solidFill>
              <a:latin typeface="Times New Roman" pitchFamily="18" charset="0"/>
            </a:endParaRPr>
          </a:p>
          <a:p>
            <a:pPr algn="just">
              <a:lnSpc>
                <a:spcPct val="90000"/>
              </a:lnSpc>
              <a:buFont typeface="Wingdings 2" pitchFamily="18" charset="2"/>
              <a:buNone/>
            </a:pPr>
            <a:r>
              <a:rPr lang="en-US" sz="2800" b="1" dirty="0" smtClean="0">
                <a:solidFill>
                  <a:srgbClr val="453A96"/>
                </a:solidFill>
                <a:latin typeface="Times New Roman" pitchFamily="18" charset="0"/>
              </a:rPr>
              <a:t>    </a:t>
            </a:r>
            <a:r>
              <a:rPr lang="en-US" sz="2800" dirty="0" smtClean="0">
                <a:solidFill>
                  <a:srgbClr val="453A96"/>
                </a:solidFill>
                <a:latin typeface="Times New Roman" pitchFamily="18" charset="0"/>
              </a:rPr>
              <a:t>Over the past 06 months of 2011, Cambodian National Police and Military Police made their significant efforts in successfully suppressing 92 cases of trafficking in persons and sexual exploitation (compared to 87 cases the same period of the previous year); and  resulting in the arrest of 117 suspects (femal:22). Of this number,  10   foreigners were also arrested, including03 American, 03 French, 01 Swiss, 02 British  and 01 Australian. While 432 victims were rescued, 67 of whom were minors under 15 years of age, 28 victims were 15 to 17  years of age and the rest of 337 were over the aged 18. 174 victims were referred to social centers,   33 referred to NGOs shelters and the rest of 225 were returned to their family. </a:t>
            </a:r>
            <a:endParaRPr lang="en-US" sz="2500" b="1" dirty="0" smtClean="0">
              <a:solidFill>
                <a:srgbClr val="453A96"/>
              </a:solidFill>
              <a:latin typeface="Times New Roman" pitchFamily="18" charset="0"/>
            </a:endParaRPr>
          </a:p>
          <a:p>
            <a:pPr>
              <a:lnSpc>
                <a:spcPct val="90000"/>
              </a:lnSpc>
              <a:buFont typeface="Wingdings 2" pitchFamily="18" charset="2"/>
              <a:buNone/>
            </a:pPr>
            <a:r>
              <a:rPr lang="en-US" sz="2400" b="1" dirty="0" smtClean="0">
                <a:solidFill>
                  <a:srgbClr val="453A96"/>
                </a:solidFill>
                <a:latin typeface="Times New Roman" pitchFamily="18" charset="0"/>
              </a:rPr>
              <a:t>     </a:t>
            </a:r>
          </a:p>
          <a:p>
            <a:pPr>
              <a:lnSpc>
                <a:spcPct val="90000"/>
              </a:lnSpc>
              <a:buFont typeface="Wingdings 2" pitchFamily="18" charset="2"/>
              <a:buNone/>
            </a:pPr>
            <a:endParaRPr lang="en-US" sz="2400" b="1" i="1" dirty="0" smtClean="0">
              <a:solidFill>
                <a:srgbClr val="000099"/>
              </a:solidFill>
              <a:latin typeface="Times New Roman" pitchFamily="18" charset="0"/>
            </a:endParaRPr>
          </a:p>
          <a:p>
            <a:pPr>
              <a:lnSpc>
                <a:spcPct val="90000"/>
              </a:lnSpc>
              <a:buFont typeface="Wingdings 2" pitchFamily="18" charset="2"/>
              <a:buNone/>
            </a:pPr>
            <a:r>
              <a:rPr lang="en-US" sz="2400" dirty="0" smtClean="0">
                <a:solidFill>
                  <a:srgbClr val="453A96"/>
                </a:solidFill>
                <a:latin typeface="Times New Roman" pitchFamily="18" charset="0"/>
              </a:rPr>
              <a:t>   </a:t>
            </a:r>
            <a:endParaRPr lang="en-US" sz="2400" b="1" i="1" dirty="0" smtClean="0">
              <a:solidFill>
                <a:srgbClr val="000099"/>
              </a:solidFill>
              <a:latin typeface="Times New Roman" pitchFamily="18" charset="0"/>
            </a:endParaRPr>
          </a:p>
          <a:p>
            <a:pPr>
              <a:lnSpc>
                <a:spcPct val="90000"/>
              </a:lnSpc>
              <a:buFont typeface="Wingdings 2" pitchFamily="18" charset="2"/>
              <a:buNone/>
            </a:pPr>
            <a:endParaRPr lang="en-US" sz="2400" b="1" i="1" dirty="0" smtClean="0">
              <a:solidFill>
                <a:srgbClr val="000099"/>
              </a:solidFill>
              <a:latin typeface="Times New Roman" pitchFamily="18" charset="0"/>
            </a:endParaRPr>
          </a:p>
          <a:p>
            <a:pPr>
              <a:lnSpc>
                <a:spcPct val="90000"/>
              </a:lnSpc>
              <a:buFont typeface="Wingdings 2" pitchFamily="18" charset="2"/>
              <a:buNone/>
            </a:pPr>
            <a:endParaRPr lang="en-US" sz="2400" dirty="0" smtClean="0">
              <a:solidFill>
                <a:srgbClr val="453A96"/>
              </a:solidFill>
              <a:latin typeface="Times New Roman" pitchFamily="18" charset="0"/>
            </a:endParaRPr>
          </a:p>
          <a:p>
            <a:pPr>
              <a:lnSpc>
                <a:spcPct val="90000"/>
              </a:lnSpc>
              <a:buFont typeface="Wingdings 2" pitchFamily="18" charset="2"/>
              <a:buNone/>
            </a:pPr>
            <a:endParaRPr lang="en-US" sz="2400" dirty="0" smtClean="0">
              <a:solidFill>
                <a:srgbClr val="453A96"/>
              </a:solidFill>
              <a:latin typeface="Times New Roman" pitchFamily="18" charset="0"/>
            </a:endParaRPr>
          </a:p>
        </p:txBody>
      </p:sp>
      <p:pic>
        <p:nvPicPr>
          <p:cNvPr id="6" name="Picture 6" descr="kh-flag1"/>
          <p:cNvPicPr>
            <a:picLocks noChangeAspect="1" noChangeArrowheads="1" noCrop="1"/>
          </p:cNvPicPr>
          <p:nvPr/>
        </p:nvPicPr>
        <p:blipFill>
          <a:blip r:embed="rId2"/>
          <a:srcRect/>
          <a:stretch>
            <a:fillRect/>
          </a:stretch>
        </p:blipFill>
        <p:spPr bwMode="auto">
          <a:xfrm>
            <a:off x="228600" y="5715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7620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IV- Law Enforcement : </a:t>
            </a:r>
            <a:r>
              <a:rPr lang="en-US" sz="3200" b="1" cap="none" dirty="0" smtClean="0">
                <a:solidFill>
                  <a:schemeClr val="accent1"/>
                </a:solidFill>
                <a:effectLst/>
              </a:rPr>
              <a:t>(Cont…)</a:t>
            </a:r>
            <a:endParaRPr lang="en-US" sz="3200" dirty="0"/>
          </a:p>
        </p:txBody>
      </p:sp>
      <p:sp>
        <p:nvSpPr>
          <p:cNvPr id="22531" name="Content Placeholder 2"/>
          <p:cNvSpPr>
            <a:spLocks noGrp="1"/>
          </p:cNvSpPr>
          <p:nvPr>
            <p:ph idx="1"/>
          </p:nvPr>
        </p:nvSpPr>
        <p:spPr>
          <a:xfrm>
            <a:off x="152400" y="1066800"/>
            <a:ext cx="8839200" cy="5791200"/>
          </a:xfrm>
        </p:spPr>
        <p:txBody>
          <a:bodyPr/>
          <a:lstStyle/>
          <a:p>
            <a:pPr algn="just">
              <a:lnSpc>
                <a:spcPts val="2800"/>
              </a:lnSpc>
              <a:buFont typeface="Wingdings 2" pitchFamily="18" charset="2"/>
              <a:buNone/>
            </a:pPr>
            <a:r>
              <a:rPr lang="en-US" sz="2800" b="1" dirty="0" smtClean="0">
                <a:solidFill>
                  <a:srgbClr val="453A96"/>
                </a:solidFill>
                <a:latin typeface="Times New Roman" pitchFamily="18" charset="0"/>
              </a:rPr>
              <a:t>The following are breakdown of the 92 cases suppressed, 117 suspects arrested and 432 victims rescued :</a:t>
            </a:r>
          </a:p>
          <a:p>
            <a:pPr algn="just">
              <a:lnSpc>
                <a:spcPts val="2800"/>
              </a:lnSpc>
              <a:buFont typeface="Wingdings 2" pitchFamily="18" charset="2"/>
              <a:buNone/>
            </a:pPr>
            <a:endParaRPr lang="en-US" sz="2800" b="1" dirty="0" smtClean="0">
              <a:solidFill>
                <a:srgbClr val="453A96"/>
              </a:solidFill>
              <a:latin typeface="Times New Roman" pitchFamily="18" charset="0"/>
            </a:endParaRPr>
          </a:p>
          <a:p>
            <a:pPr algn="just">
              <a:lnSpc>
                <a:spcPts val="2800"/>
              </a:lnSpc>
              <a:buFont typeface="Wingdings 2" pitchFamily="18" charset="2"/>
              <a:buNone/>
            </a:pPr>
            <a:r>
              <a:rPr lang="en-US" sz="2800" b="1" i="1" dirty="0" smtClean="0">
                <a:solidFill>
                  <a:srgbClr val="453A96"/>
                </a:solidFill>
                <a:latin typeface="Times New Roman" pitchFamily="18" charset="0"/>
              </a:rPr>
              <a:t>1- 38 Cases of TIP suppressed, 52 suspects arrested (09 female) and 224 victims rescued, classified as follows:</a:t>
            </a:r>
          </a:p>
          <a:p>
            <a:pPr algn="just">
              <a:lnSpc>
                <a:spcPts val="2800"/>
              </a:lnSpc>
              <a:buFont typeface="Wingdings 2" pitchFamily="18" charset="2"/>
              <a:buNone/>
            </a:pPr>
            <a:endParaRPr lang="en-US" sz="2800" b="1" i="1" dirty="0" smtClean="0">
              <a:solidFill>
                <a:srgbClr val="453A96"/>
              </a:solidFill>
              <a:latin typeface="Times New Roman" pitchFamily="18" charset="0"/>
            </a:endParaRPr>
          </a:p>
          <a:p>
            <a:pPr algn="just">
              <a:lnSpc>
                <a:spcPts val="2800"/>
              </a:lnSpc>
              <a:buFont typeface="Wingdings 2" pitchFamily="18" charset="2"/>
              <a:buNone/>
            </a:pPr>
            <a:r>
              <a:rPr lang="en-US" sz="2800" dirty="0" smtClean="0">
                <a:solidFill>
                  <a:srgbClr val="453A96"/>
                </a:solidFill>
                <a:latin typeface="Times New Roman" pitchFamily="18" charset="0"/>
              </a:rPr>
              <a:t> -Unlawful removal, inter alia, of minor : 1</a:t>
            </a:r>
            <a:r>
              <a:rPr lang="en-US" sz="2800" b="1" i="1" dirty="0" smtClean="0">
                <a:solidFill>
                  <a:srgbClr val="000099"/>
                </a:solidFill>
                <a:latin typeface="Times New Roman" pitchFamily="18" charset="0"/>
              </a:rPr>
              <a:t>0 cases </a:t>
            </a:r>
            <a:r>
              <a:rPr lang="en-US" sz="2800" i="1" dirty="0" smtClean="0">
                <a:solidFill>
                  <a:srgbClr val="000099"/>
                </a:solidFill>
                <a:latin typeface="Times New Roman" pitchFamily="18" charset="0"/>
              </a:rPr>
              <a:t>and</a:t>
            </a:r>
            <a:r>
              <a:rPr lang="en-US" sz="2800" b="1" i="1" dirty="0" smtClean="0">
                <a:solidFill>
                  <a:srgbClr val="000099"/>
                </a:solidFill>
                <a:latin typeface="Times New Roman" pitchFamily="18" charset="0"/>
              </a:rPr>
              <a:t> 11 suspects.</a:t>
            </a:r>
          </a:p>
          <a:p>
            <a:pPr algn="just">
              <a:lnSpc>
                <a:spcPts val="2800"/>
              </a:lnSpc>
              <a:buFont typeface="Wingdings 2" pitchFamily="18" charset="2"/>
              <a:buNone/>
            </a:pPr>
            <a:r>
              <a:rPr lang="en-US" sz="2800" dirty="0" smtClean="0">
                <a:solidFill>
                  <a:srgbClr val="453A96"/>
                </a:solidFill>
                <a:latin typeface="Times New Roman" pitchFamily="18" charset="0"/>
              </a:rPr>
              <a:t> </a:t>
            </a:r>
          </a:p>
          <a:p>
            <a:pPr algn="just">
              <a:lnSpc>
                <a:spcPts val="2800"/>
              </a:lnSpc>
              <a:buFont typeface="Wingdings 2" pitchFamily="18" charset="2"/>
              <a:buNone/>
            </a:pPr>
            <a:r>
              <a:rPr lang="en-US" sz="2800" dirty="0" smtClean="0">
                <a:solidFill>
                  <a:srgbClr val="453A96"/>
                </a:solidFill>
                <a:latin typeface="Times New Roman" pitchFamily="18" charset="0"/>
              </a:rPr>
              <a:t> -Unlawful removal with purpose : </a:t>
            </a:r>
            <a:r>
              <a:rPr lang="en-US" sz="2800" b="1" i="1" dirty="0" smtClean="0">
                <a:solidFill>
                  <a:srgbClr val="000099"/>
                </a:solidFill>
                <a:latin typeface="Times New Roman" pitchFamily="18" charset="0"/>
              </a:rPr>
              <a:t>06 cases </a:t>
            </a:r>
            <a:r>
              <a:rPr lang="en-US" sz="2800" i="1" dirty="0" smtClean="0">
                <a:solidFill>
                  <a:srgbClr val="000099"/>
                </a:solidFill>
                <a:latin typeface="Times New Roman" pitchFamily="18" charset="0"/>
              </a:rPr>
              <a:t>and</a:t>
            </a:r>
            <a:r>
              <a:rPr lang="en-US" sz="2800" b="1" i="1" dirty="0" smtClean="0">
                <a:solidFill>
                  <a:srgbClr val="000099"/>
                </a:solidFill>
                <a:latin typeface="Times New Roman" pitchFamily="18" charset="0"/>
              </a:rPr>
              <a:t> 09 suspects.</a:t>
            </a:r>
          </a:p>
          <a:p>
            <a:pPr algn="just">
              <a:lnSpc>
                <a:spcPts val="2800"/>
              </a:lnSpc>
              <a:buFont typeface="Wingdings 2" pitchFamily="18" charset="2"/>
              <a:buNone/>
            </a:pPr>
            <a:r>
              <a:rPr lang="en-US" sz="2800" dirty="0" smtClean="0">
                <a:solidFill>
                  <a:srgbClr val="453A96"/>
                </a:solidFill>
                <a:latin typeface="Times New Roman" pitchFamily="18" charset="0"/>
              </a:rPr>
              <a:t> </a:t>
            </a:r>
          </a:p>
          <a:p>
            <a:pPr algn="just">
              <a:lnSpc>
                <a:spcPts val="2800"/>
              </a:lnSpc>
              <a:buFont typeface="Wingdings 2" pitchFamily="18" charset="2"/>
              <a:buNone/>
            </a:pPr>
            <a:r>
              <a:rPr lang="en-US" sz="2800" dirty="0" smtClean="0">
                <a:solidFill>
                  <a:srgbClr val="453A96"/>
                </a:solidFill>
                <a:latin typeface="Times New Roman" pitchFamily="18" charset="0"/>
              </a:rPr>
              <a:t> -Unlawful removal for cross-border transfer: </a:t>
            </a:r>
            <a:r>
              <a:rPr lang="en-US" sz="2800" b="1" i="1" dirty="0" smtClean="0">
                <a:solidFill>
                  <a:srgbClr val="000099"/>
                </a:solidFill>
                <a:latin typeface="Times New Roman" pitchFamily="18" charset="0"/>
              </a:rPr>
              <a:t>13 cases </a:t>
            </a:r>
            <a:r>
              <a:rPr lang="en-US" sz="2800" i="1" dirty="0" smtClean="0">
                <a:solidFill>
                  <a:srgbClr val="000099"/>
                </a:solidFill>
                <a:latin typeface="Times New Roman" pitchFamily="18" charset="0"/>
              </a:rPr>
              <a:t>and </a:t>
            </a:r>
            <a:r>
              <a:rPr lang="en-US" sz="2800" b="1" i="1" dirty="0" smtClean="0">
                <a:solidFill>
                  <a:srgbClr val="000099"/>
                </a:solidFill>
                <a:latin typeface="Times New Roman" pitchFamily="18" charset="0"/>
              </a:rPr>
              <a:t>20 suspects.</a:t>
            </a:r>
          </a:p>
          <a:p>
            <a:pPr algn="just">
              <a:lnSpc>
                <a:spcPts val="2800"/>
              </a:lnSpc>
              <a:buFont typeface="Wingdings 2" pitchFamily="18" charset="2"/>
              <a:buNone/>
            </a:pPr>
            <a:r>
              <a:rPr lang="en-US" sz="2800" dirty="0" smtClean="0">
                <a:solidFill>
                  <a:srgbClr val="453A96"/>
                </a:solidFill>
                <a:latin typeface="Times New Roman" pitchFamily="18" charset="0"/>
              </a:rPr>
              <a:t> </a:t>
            </a:r>
          </a:p>
          <a:p>
            <a:pPr algn="just">
              <a:lnSpc>
                <a:spcPts val="2800"/>
              </a:lnSpc>
              <a:buFont typeface="Wingdings 2" pitchFamily="18" charset="2"/>
              <a:buNone/>
            </a:pPr>
            <a:r>
              <a:rPr lang="en-US" sz="2800" dirty="0" smtClean="0">
                <a:solidFill>
                  <a:srgbClr val="453A96"/>
                </a:solidFill>
                <a:latin typeface="Times New Roman" pitchFamily="18" charset="0"/>
              </a:rPr>
              <a:t> </a:t>
            </a:r>
            <a:endParaRPr lang="en-US" sz="2800" b="1" i="1" dirty="0" smtClean="0">
              <a:solidFill>
                <a:srgbClr val="000099"/>
              </a:solidFill>
              <a:latin typeface="Times New Roman" pitchFamily="18" charset="0"/>
            </a:endParaRPr>
          </a:p>
          <a:p>
            <a:pPr algn="just">
              <a:lnSpc>
                <a:spcPts val="2800"/>
              </a:lnSpc>
              <a:buFont typeface="Wingdings 2" pitchFamily="18" charset="2"/>
              <a:buNone/>
            </a:pPr>
            <a:endParaRPr lang="en-US" sz="2800" dirty="0" smtClean="0">
              <a:solidFill>
                <a:srgbClr val="453A96"/>
              </a:solidFill>
              <a:latin typeface="Times New Roman" pitchFamily="18" charset="0"/>
            </a:endParaRPr>
          </a:p>
          <a:p>
            <a:pPr algn="just">
              <a:lnSpc>
                <a:spcPts val="2800"/>
              </a:lnSpc>
              <a:buFont typeface="Wingdings 2" pitchFamily="18" charset="2"/>
              <a:buNone/>
            </a:pPr>
            <a:endParaRPr lang="en-US" dirty="0" smtClean="0">
              <a:solidFill>
                <a:srgbClr val="453A96"/>
              </a:solidFill>
              <a:latin typeface="Times New Roman" pitchFamily="18" charset="0"/>
            </a:endParaRPr>
          </a:p>
        </p:txBody>
      </p:sp>
      <p:pic>
        <p:nvPicPr>
          <p:cNvPr id="6" name="Picture 6" descr="kh-flag1"/>
          <p:cNvPicPr>
            <a:picLocks noChangeAspect="1" noChangeArrowheads="1" noCrop="1"/>
          </p:cNvPicPr>
          <p:nvPr/>
        </p:nvPicPr>
        <p:blipFill>
          <a:blip r:embed="rId2"/>
          <a:srcRect/>
          <a:stretch>
            <a:fillRect/>
          </a:stretch>
        </p:blipFill>
        <p:spPr bwMode="auto">
          <a:xfrm>
            <a:off x="188496" y="6016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IV- Law Enforcement : (Cont…)</a:t>
            </a:r>
            <a:endParaRPr lang="en-US" sz="3200" dirty="0">
              <a:latin typeface="Times New Roman" pitchFamily="18" charset="0"/>
              <a:cs typeface="Times New Roman" pitchFamily="18" charset="0"/>
            </a:endParaRPr>
          </a:p>
        </p:txBody>
      </p:sp>
      <p:sp>
        <p:nvSpPr>
          <p:cNvPr id="23555" name="Content Placeholder 2"/>
          <p:cNvSpPr>
            <a:spLocks noGrp="1"/>
          </p:cNvSpPr>
          <p:nvPr>
            <p:ph idx="1"/>
          </p:nvPr>
        </p:nvSpPr>
        <p:spPr>
          <a:xfrm>
            <a:off x="304800" y="1219200"/>
            <a:ext cx="8686800" cy="5257800"/>
          </a:xfrm>
        </p:spPr>
        <p:txBody>
          <a:bodyPr/>
          <a:lstStyle/>
          <a:p>
            <a:pPr>
              <a:lnSpc>
                <a:spcPts val="3000"/>
              </a:lnSpc>
              <a:buFont typeface="Wingdings 2" pitchFamily="18" charset="2"/>
              <a:buNone/>
            </a:pPr>
            <a:endParaRPr lang="en-US" sz="2800" smtClean="0">
              <a:solidFill>
                <a:srgbClr val="453A96"/>
              </a:solidFill>
              <a:latin typeface="Times New Roman" pitchFamily="18" charset="0"/>
            </a:endParaRPr>
          </a:p>
          <a:p>
            <a:pPr>
              <a:lnSpc>
                <a:spcPts val="3000"/>
              </a:lnSpc>
              <a:buFont typeface="Wingdings 2" pitchFamily="18" charset="2"/>
              <a:buNone/>
            </a:pPr>
            <a:r>
              <a:rPr lang="en-US" sz="2800" smtClean="0">
                <a:solidFill>
                  <a:srgbClr val="453A96"/>
                </a:solidFill>
                <a:latin typeface="Times New Roman" pitchFamily="18" charset="0"/>
              </a:rPr>
              <a:t>-Unlawful recruitment for exploitation : </a:t>
            </a:r>
            <a:r>
              <a:rPr lang="en-US" sz="2800" b="1" i="1" smtClean="0">
                <a:solidFill>
                  <a:srgbClr val="453A96"/>
                </a:solidFill>
                <a:latin typeface="Times New Roman" pitchFamily="18" charset="0"/>
              </a:rPr>
              <a:t>01 case with 02 suspects. </a:t>
            </a:r>
          </a:p>
          <a:p>
            <a:pPr>
              <a:lnSpc>
                <a:spcPts val="3000"/>
              </a:lnSpc>
              <a:buFont typeface="Wingdings 2" pitchFamily="18" charset="2"/>
              <a:buNone/>
            </a:pPr>
            <a:endParaRPr lang="en-US" sz="2800" smtClean="0">
              <a:solidFill>
                <a:srgbClr val="453A96"/>
              </a:solidFill>
              <a:latin typeface="Times New Roman" pitchFamily="18" charset="0"/>
            </a:endParaRPr>
          </a:p>
          <a:p>
            <a:pPr>
              <a:lnSpc>
                <a:spcPts val="3000"/>
              </a:lnSpc>
              <a:buFont typeface="Wingdings 2" pitchFamily="18" charset="2"/>
              <a:buNone/>
            </a:pPr>
            <a:r>
              <a:rPr lang="en-US" sz="2800" smtClean="0">
                <a:solidFill>
                  <a:srgbClr val="453A96"/>
                </a:solidFill>
                <a:latin typeface="Times New Roman" pitchFamily="18" charset="0"/>
              </a:rPr>
              <a:t>-The act of selling buying or exchanging a person with purpose : </a:t>
            </a:r>
            <a:r>
              <a:rPr lang="en-US" sz="2800" b="1" i="1" smtClean="0">
                <a:solidFill>
                  <a:srgbClr val="000099"/>
                </a:solidFill>
                <a:latin typeface="Times New Roman" pitchFamily="18" charset="0"/>
              </a:rPr>
              <a:t>01 case </a:t>
            </a:r>
            <a:r>
              <a:rPr lang="en-US" sz="2800" i="1" smtClean="0">
                <a:solidFill>
                  <a:srgbClr val="000099"/>
                </a:solidFill>
                <a:latin typeface="Times New Roman" pitchFamily="18" charset="0"/>
              </a:rPr>
              <a:t>with</a:t>
            </a:r>
            <a:r>
              <a:rPr lang="en-US" sz="2800" b="1" i="1" smtClean="0">
                <a:solidFill>
                  <a:srgbClr val="000099"/>
                </a:solidFill>
                <a:latin typeface="Times New Roman" pitchFamily="18" charset="0"/>
              </a:rPr>
              <a:t> 01 suspects.</a:t>
            </a:r>
          </a:p>
          <a:p>
            <a:pPr>
              <a:lnSpc>
                <a:spcPts val="3000"/>
              </a:lnSpc>
              <a:buFont typeface="Wingdings 2" pitchFamily="18" charset="2"/>
              <a:buNone/>
            </a:pPr>
            <a:r>
              <a:rPr lang="en-US" sz="2800" smtClean="0">
                <a:solidFill>
                  <a:srgbClr val="453A96"/>
                </a:solidFill>
                <a:latin typeface="Times New Roman" pitchFamily="18" charset="0"/>
              </a:rPr>
              <a:t> </a:t>
            </a:r>
          </a:p>
          <a:p>
            <a:pPr>
              <a:lnSpc>
                <a:spcPts val="3000"/>
              </a:lnSpc>
              <a:buFont typeface="Wingdings 2" pitchFamily="18" charset="2"/>
              <a:buNone/>
            </a:pPr>
            <a:r>
              <a:rPr lang="en-US" sz="2800" smtClean="0">
                <a:solidFill>
                  <a:srgbClr val="453A96"/>
                </a:solidFill>
                <a:latin typeface="Times New Roman" pitchFamily="18" charset="0"/>
              </a:rPr>
              <a:t>-Procurement with regard to child prostitution : </a:t>
            </a:r>
            <a:r>
              <a:rPr lang="en-US" sz="2800" b="1" i="1" smtClean="0">
                <a:solidFill>
                  <a:srgbClr val="000099"/>
                </a:solidFill>
                <a:latin typeface="Times New Roman" pitchFamily="18" charset="0"/>
              </a:rPr>
              <a:t>06cases </a:t>
            </a:r>
            <a:r>
              <a:rPr lang="en-US" sz="2800" i="1" smtClean="0">
                <a:solidFill>
                  <a:srgbClr val="000099"/>
                </a:solidFill>
                <a:latin typeface="Times New Roman" pitchFamily="18" charset="0"/>
              </a:rPr>
              <a:t>with</a:t>
            </a:r>
            <a:r>
              <a:rPr lang="en-US" sz="2800" b="1" i="1" smtClean="0">
                <a:solidFill>
                  <a:srgbClr val="000099"/>
                </a:solidFill>
                <a:latin typeface="Times New Roman" pitchFamily="18" charset="0"/>
              </a:rPr>
              <a:t> 08 suspects.</a:t>
            </a:r>
          </a:p>
          <a:p>
            <a:pPr>
              <a:lnSpc>
                <a:spcPts val="3000"/>
              </a:lnSpc>
              <a:buFont typeface="Wingdings 2" pitchFamily="18" charset="2"/>
              <a:buNone/>
            </a:pPr>
            <a:endParaRPr lang="en-US" sz="2800" b="1" i="1" smtClean="0">
              <a:solidFill>
                <a:srgbClr val="000099"/>
              </a:solidFill>
              <a:latin typeface="Times New Roman" pitchFamily="18" charset="0"/>
            </a:endParaRPr>
          </a:p>
          <a:p>
            <a:pPr>
              <a:lnSpc>
                <a:spcPts val="3000"/>
              </a:lnSpc>
              <a:buFont typeface="Wingdings 2" pitchFamily="18" charset="2"/>
              <a:buNone/>
            </a:pPr>
            <a:r>
              <a:rPr lang="en-US" sz="2800" i="1" smtClean="0">
                <a:solidFill>
                  <a:srgbClr val="000099"/>
                </a:solidFill>
                <a:latin typeface="Times New Roman" pitchFamily="18" charset="0"/>
              </a:rPr>
              <a:t>-</a:t>
            </a:r>
            <a:r>
              <a:rPr lang="en-US" sz="2800" smtClean="0">
                <a:solidFill>
                  <a:srgbClr val="000099"/>
                </a:solidFill>
                <a:latin typeface="Times New Roman" pitchFamily="18" charset="0"/>
              </a:rPr>
              <a:t>Soliciting for child</a:t>
            </a:r>
            <a:r>
              <a:rPr lang="en-US" sz="2800" smtClean="0">
                <a:solidFill>
                  <a:srgbClr val="453A96"/>
                </a:solidFill>
                <a:latin typeface="Times New Roman" pitchFamily="18" charset="0"/>
              </a:rPr>
              <a:t> prostitution : </a:t>
            </a:r>
            <a:r>
              <a:rPr lang="en-US" sz="2800" b="1" i="1" smtClean="0">
                <a:solidFill>
                  <a:srgbClr val="000099"/>
                </a:solidFill>
                <a:latin typeface="Times New Roman" pitchFamily="18" charset="0"/>
              </a:rPr>
              <a:t>01 case </a:t>
            </a:r>
            <a:r>
              <a:rPr lang="en-US" sz="2800" i="1" smtClean="0">
                <a:solidFill>
                  <a:srgbClr val="000099"/>
                </a:solidFill>
                <a:latin typeface="Times New Roman" pitchFamily="18" charset="0"/>
              </a:rPr>
              <a:t>with</a:t>
            </a:r>
            <a:r>
              <a:rPr lang="en-US" sz="2800" b="1" i="1" smtClean="0">
                <a:solidFill>
                  <a:srgbClr val="000099"/>
                </a:solidFill>
                <a:latin typeface="Times New Roman" pitchFamily="18" charset="0"/>
              </a:rPr>
              <a:t> 01 suspects.</a:t>
            </a:r>
            <a:r>
              <a:rPr lang="en-US" sz="2800" smtClean="0">
                <a:solidFill>
                  <a:srgbClr val="000099"/>
                </a:solidFill>
                <a:latin typeface="Times New Roman" pitchFamily="18" charset="0"/>
              </a:rPr>
              <a:t> </a:t>
            </a:r>
            <a:r>
              <a:rPr lang="en-US" sz="2800" i="1" smtClean="0">
                <a:solidFill>
                  <a:srgbClr val="000099"/>
                </a:solidFill>
                <a:latin typeface="Times New Roman" pitchFamily="18" charset="0"/>
              </a:rPr>
              <a:t>  </a:t>
            </a:r>
            <a:endParaRPr lang="en-US" sz="2800" smtClean="0"/>
          </a:p>
        </p:txBody>
      </p:sp>
      <p:pic>
        <p:nvPicPr>
          <p:cNvPr id="6" name="Picture 6" descr="kh-flag1"/>
          <p:cNvPicPr>
            <a:picLocks noChangeAspect="1" noChangeArrowheads="1" noCrop="1"/>
          </p:cNvPicPr>
          <p:nvPr/>
        </p:nvPicPr>
        <p:blipFill>
          <a:blip r:embed="rId2"/>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58000" cy="7620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IV- Law Enforcement : (Cont…)</a:t>
            </a:r>
            <a:endParaRPr lang="en-US" sz="3200" dirty="0">
              <a:latin typeface="Times New Roman" pitchFamily="18" charset="0"/>
              <a:cs typeface="Times New Roman" pitchFamily="18" charset="0"/>
            </a:endParaRPr>
          </a:p>
        </p:txBody>
      </p:sp>
      <p:sp>
        <p:nvSpPr>
          <p:cNvPr id="24579" name="Content Placeholder 2"/>
          <p:cNvSpPr>
            <a:spLocks noGrp="1"/>
          </p:cNvSpPr>
          <p:nvPr>
            <p:ph idx="1"/>
          </p:nvPr>
        </p:nvSpPr>
        <p:spPr>
          <a:xfrm>
            <a:off x="304800" y="1066800"/>
            <a:ext cx="8686800" cy="5638800"/>
          </a:xfrm>
        </p:spPr>
        <p:txBody>
          <a:bodyPr/>
          <a:lstStyle/>
          <a:p>
            <a:pPr>
              <a:buFont typeface="Wingdings 2" pitchFamily="18" charset="2"/>
              <a:buNone/>
            </a:pPr>
            <a:r>
              <a:rPr lang="en-US" sz="2800" b="1" dirty="0" smtClean="0">
                <a:solidFill>
                  <a:srgbClr val="453A96"/>
                </a:solidFill>
                <a:latin typeface="Times New Roman" pitchFamily="18" charset="0"/>
              </a:rPr>
              <a:t>2- 54 Cases of SE suppressed, 65 suspects arrested (18 female) and 208 victims rescued, classified as follows:</a:t>
            </a:r>
          </a:p>
          <a:p>
            <a:pPr>
              <a:buFont typeface="Wingdings 2" pitchFamily="18" charset="2"/>
              <a:buNone/>
            </a:pPr>
            <a:endParaRPr lang="en-US" sz="2800" b="1" dirty="0" smtClean="0">
              <a:solidFill>
                <a:srgbClr val="453A96"/>
              </a:solidFill>
              <a:latin typeface="Times New Roman" pitchFamily="18" charset="0"/>
            </a:endParaRPr>
          </a:p>
          <a:p>
            <a:pPr>
              <a:buFont typeface="Wingdings 2" pitchFamily="18" charset="2"/>
              <a:buNone/>
            </a:pPr>
            <a:r>
              <a:rPr lang="en-US" sz="2800" dirty="0" smtClean="0">
                <a:solidFill>
                  <a:srgbClr val="453A96"/>
                </a:solidFill>
                <a:latin typeface="Times New Roman" pitchFamily="18" charset="0"/>
              </a:rPr>
              <a:t> -Prostitution :   </a:t>
            </a:r>
            <a:r>
              <a:rPr lang="en-US" sz="2800" b="1" i="1" dirty="0" smtClean="0">
                <a:solidFill>
                  <a:srgbClr val="453A96"/>
                </a:solidFill>
                <a:latin typeface="Times New Roman" pitchFamily="18" charset="0"/>
              </a:rPr>
              <a:t>13 cases with 21 suspects</a:t>
            </a:r>
          </a:p>
          <a:p>
            <a:pPr>
              <a:buFont typeface="Wingdings 2" pitchFamily="18" charset="2"/>
              <a:buNone/>
            </a:pPr>
            <a:r>
              <a:rPr lang="en-US" sz="2800" dirty="0" smtClean="0">
                <a:solidFill>
                  <a:srgbClr val="453A96"/>
                </a:solidFill>
                <a:latin typeface="Times New Roman" pitchFamily="18" charset="0"/>
              </a:rPr>
              <a:t> -Aggravated procurement of Prostitution : </a:t>
            </a:r>
            <a:r>
              <a:rPr lang="en-US" sz="2800" b="1" i="1" dirty="0" smtClean="0">
                <a:solidFill>
                  <a:srgbClr val="453A96"/>
                </a:solidFill>
                <a:latin typeface="Times New Roman" pitchFamily="18" charset="0"/>
              </a:rPr>
              <a:t>05 cases with 07 suspects.</a:t>
            </a:r>
          </a:p>
          <a:p>
            <a:pPr>
              <a:buFont typeface="Wingdings 2" pitchFamily="18" charset="2"/>
              <a:buNone/>
            </a:pPr>
            <a:r>
              <a:rPr lang="en-US" sz="2800" dirty="0" smtClean="0">
                <a:solidFill>
                  <a:srgbClr val="453A96"/>
                </a:solidFill>
                <a:latin typeface="Times New Roman" pitchFamily="18" charset="0"/>
              </a:rPr>
              <a:t> - Procurement with regard to Child Prostitution : </a:t>
            </a:r>
            <a:r>
              <a:rPr lang="en-US" sz="2800" b="1" i="1" dirty="0" smtClean="0">
                <a:solidFill>
                  <a:srgbClr val="453A96"/>
                </a:solidFill>
                <a:latin typeface="Times New Roman" pitchFamily="18" charset="0"/>
              </a:rPr>
              <a:t>01 case with 01 suspect.</a:t>
            </a:r>
          </a:p>
          <a:p>
            <a:pPr>
              <a:buFont typeface="Wingdings 2" pitchFamily="18" charset="2"/>
              <a:buNone/>
            </a:pPr>
            <a:r>
              <a:rPr lang="en-US" sz="2800" dirty="0" smtClean="0">
                <a:solidFill>
                  <a:srgbClr val="453A96"/>
                </a:solidFill>
                <a:latin typeface="Times New Roman" pitchFamily="18" charset="0"/>
              </a:rPr>
              <a:t> -Provision of Premise for Prostitution : </a:t>
            </a:r>
            <a:r>
              <a:rPr lang="en-US" sz="2800" b="1" i="1" dirty="0" smtClean="0">
                <a:solidFill>
                  <a:srgbClr val="453A96"/>
                </a:solidFill>
                <a:latin typeface="Times New Roman" pitchFamily="18" charset="0"/>
              </a:rPr>
              <a:t>02 cases with 02 suspects.</a:t>
            </a:r>
          </a:p>
          <a:p>
            <a:pPr algn="just">
              <a:buFont typeface="Wingdings 2" pitchFamily="18" charset="2"/>
              <a:buNone/>
            </a:pPr>
            <a:r>
              <a:rPr lang="en-US" sz="2800" dirty="0" smtClean="0">
                <a:solidFill>
                  <a:srgbClr val="453A96"/>
                </a:solidFill>
                <a:latin typeface="Times New Roman" pitchFamily="18" charset="0"/>
              </a:rPr>
              <a:t> -Pornography : </a:t>
            </a:r>
            <a:r>
              <a:rPr lang="en-US" sz="2800" b="1" i="1" dirty="0" smtClean="0">
                <a:solidFill>
                  <a:srgbClr val="453A96"/>
                </a:solidFill>
                <a:latin typeface="Times New Roman" pitchFamily="18" charset="0"/>
              </a:rPr>
              <a:t>03 cases with 03 suspects.</a:t>
            </a:r>
            <a:endParaRPr lang="en-US" dirty="0" smtClean="0"/>
          </a:p>
        </p:txBody>
      </p:sp>
      <p:pic>
        <p:nvPicPr>
          <p:cNvPr id="6" name="Picture 6" descr="kh-flag1"/>
          <p:cNvPicPr>
            <a:picLocks noChangeAspect="1" noChangeArrowheads="1" noCrop="1"/>
          </p:cNvPicPr>
          <p:nvPr/>
        </p:nvPicPr>
        <p:blipFill>
          <a:blip r:embed="rId2"/>
          <a:srcRect/>
          <a:stretch>
            <a:fillRect/>
          </a:stretch>
        </p:blipFill>
        <p:spPr bwMode="auto">
          <a:xfrm>
            <a:off x="200528" y="9224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543800" cy="838200"/>
          </a:xfrm>
        </p:spPr>
        <p:txBody>
          <a:bodyPr/>
          <a:lstStyle/>
          <a:p>
            <a:pPr>
              <a:defRPr/>
            </a:pPr>
            <a:r>
              <a:rPr lang="en-US" sz="3200" b="1" u="sng" cap="none" dirty="0" smtClean="0">
                <a:solidFill>
                  <a:schemeClr val="accent1"/>
                </a:solidFill>
                <a:effectLst/>
                <a:latin typeface="Times New Roman" pitchFamily="18" charset="0"/>
                <a:cs typeface="Times New Roman" pitchFamily="18" charset="0"/>
              </a:rPr>
              <a:t>      IV- Law Enforcement : (Cont…)</a:t>
            </a:r>
            <a:endParaRPr lang="en-US" sz="3200" u="sng" dirty="0">
              <a:latin typeface="Times New Roman" pitchFamily="18" charset="0"/>
              <a:cs typeface="Times New Roman" pitchFamily="18" charset="0"/>
            </a:endParaRPr>
          </a:p>
        </p:txBody>
      </p:sp>
      <p:sp>
        <p:nvSpPr>
          <p:cNvPr id="25603" name="Content Placeholder 2"/>
          <p:cNvSpPr>
            <a:spLocks noGrp="1"/>
          </p:cNvSpPr>
          <p:nvPr>
            <p:ph idx="1"/>
          </p:nvPr>
        </p:nvSpPr>
        <p:spPr/>
        <p:txBody>
          <a:bodyPr/>
          <a:lstStyle/>
          <a:p>
            <a:pPr algn="just">
              <a:buFont typeface="Wingdings 2" pitchFamily="18" charset="2"/>
              <a:buNone/>
            </a:pPr>
            <a:r>
              <a:rPr lang="en-US" sz="2800" dirty="0" smtClean="0">
                <a:solidFill>
                  <a:srgbClr val="453A96"/>
                </a:solidFill>
                <a:latin typeface="Times New Roman" pitchFamily="18" charset="0"/>
              </a:rPr>
              <a:t> -Child Pornography : 01 case and 02 suspects</a:t>
            </a:r>
            <a:r>
              <a:rPr lang="en-US" sz="2800" b="1" dirty="0" smtClean="0">
                <a:solidFill>
                  <a:srgbClr val="453A96"/>
                </a:solidFill>
                <a:latin typeface="Times New Roman" pitchFamily="18" charset="0"/>
              </a:rPr>
              <a:t>(01 French).</a:t>
            </a:r>
          </a:p>
          <a:p>
            <a:pPr algn="just">
              <a:buFont typeface="Wingdings 2" pitchFamily="18" charset="2"/>
              <a:buNone/>
            </a:pPr>
            <a:r>
              <a:rPr lang="en-US" sz="2800" dirty="0" smtClean="0">
                <a:solidFill>
                  <a:srgbClr val="453A96"/>
                </a:solidFill>
                <a:latin typeface="Times New Roman" pitchFamily="18" charset="0"/>
              </a:rPr>
              <a:t> -Sexual Intercourse with Minor Under 15 years: 18 cases and 18 suspects.</a:t>
            </a:r>
          </a:p>
          <a:p>
            <a:pPr algn="just">
              <a:buFont typeface="Wingdings 2" pitchFamily="18" charset="2"/>
              <a:buNone/>
            </a:pPr>
            <a:endParaRPr lang="en-US" sz="2800" dirty="0" smtClean="0">
              <a:solidFill>
                <a:srgbClr val="453A96"/>
              </a:solidFill>
              <a:latin typeface="Times New Roman" pitchFamily="18" charset="0"/>
            </a:endParaRPr>
          </a:p>
          <a:p>
            <a:pPr algn="just">
              <a:buFont typeface="Wingdings 2" pitchFamily="18" charset="2"/>
              <a:buNone/>
            </a:pPr>
            <a:r>
              <a:rPr lang="en-US" sz="2800" dirty="0" smtClean="0">
                <a:solidFill>
                  <a:srgbClr val="453A96"/>
                </a:solidFill>
                <a:latin typeface="Times New Roman" pitchFamily="18" charset="0"/>
              </a:rPr>
              <a:t> -Indecent Act against a Minor Under 15 years: 11 cases and 11 suspects </a:t>
            </a:r>
            <a:r>
              <a:rPr lang="en-US" sz="2800" b="1" dirty="0" smtClean="0">
                <a:solidFill>
                  <a:srgbClr val="453A96"/>
                </a:solidFill>
                <a:latin typeface="Times New Roman" pitchFamily="18" charset="0"/>
              </a:rPr>
              <a:t>(01 Briton, 01 French and 01 Swiss).</a:t>
            </a:r>
          </a:p>
          <a:p>
            <a:pPr>
              <a:buFont typeface="Wingdings 2" pitchFamily="18" charset="2"/>
              <a:buNone/>
            </a:pPr>
            <a:r>
              <a:rPr lang="en-US" sz="2800" dirty="0" smtClean="0">
                <a:solidFill>
                  <a:srgbClr val="453A96"/>
                </a:solidFill>
                <a:latin typeface="Times New Roman" pitchFamily="18" charset="0"/>
              </a:rPr>
              <a:t>  </a:t>
            </a:r>
            <a:endParaRPr lang="en-US" sz="2800" dirty="0" smtClean="0"/>
          </a:p>
        </p:txBody>
      </p:sp>
      <p:pic>
        <p:nvPicPr>
          <p:cNvPr id="6" name="Picture 6" descr="kh-flag1"/>
          <p:cNvPicPr>
            <a:picLocks noChangeAspect="1" noChangeArrowheads="1" noCrop="1"/>
          </p:cNvPicPr>
          <p:nvPr/>
        </p:nvPicPr>
        <p:blipFill>
          <a:blip r:embed="rId3"/>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962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V- Prosecution :</a:t>
            </a:r>
            <a:endParaRPr lang="en-US" sz="3200" dirty="0"/>
          </a:p>
        </p:txBody>
      </p:sp>
      <p:sp>
        <p:nvSpPr>
          <p:cNvPr id="26627" name="Content Placeholder 2"/>
          <p:cNvSpPr>
            <a:spLocks noGrp="1"/>
          </p:cNvSpPr>
          <p:nvPr>
            <p:ph idx="1"/>
          </p:nvPr>
        </p:nvSpPr>
        <p:spPr>
          <a:xfrm>
            <a:off x="0" y="1143000"/>
            <a:ext cx="8991600" cy="5715000"/>
          </a:xfrm>
        </p:spPr>
        <p:txBody>
          <a:bodyPr/>
          <a:lstStyle/>
          <a:p>
            <a:pPr algn="just">
              <a:lnSpc>
                <a:spcPts val="2800"/>
              </a:lnSpc>
              <a:buFont typeface="Wingdings 2" pitchFamily="18" charset="2"/>
              <a:buNone/>
            </a:pPr>
            <a:r>
              <a:rPr lang="en-US" dirty="0" smtClean="0">
                <a:solidFill>
                  <a:srgbClr val="453A96"/>
                </a:solidFill>
                <a:latin typeface="Times New Roman" pitchFamily="18" charset="0"/>
              </a:rPr>
              <a:t> </a:t>
            </a:r>
            <a:r>
              <a:rPr lang="en-US" sz="2800" dirty="0" smtClean="0">
                <a:solidFill>
                  <a:srgbClr val="453A96"/>
                </a:solidFill>
                <a:latin typeface="Times New Roman" pitchFamily="18" charset="0"/>
              </a:rPr>
              <a:t>-Over the course of the first semester of 2011, the  Trial courts  in 01 Municipality and 06 Provinces took actions against </a:t>
            </a:r>
            <a:r>
              <a:rPr lang="en-US" sz="2800" b="1" i="1" dirty="0" smtClean="0">
                <a:solidFill>
                  <a:srgbClr val="453A96"/>
                </a:solidFill>
                <a:latin typeface="Times New Roman" pitchFamily="18" charset="0"/>
              </a:rPr>
              <a:t>27 cases with 33 perpetrators </a:t>
            </a:r>
            <a:r>
              <a:rPr lang="en-US" sz="2800" dirty="0" smtClean="0">
                <a:solidFill>
                  <a:srgbClr val="453A96"/>
                </a:solidFill>
                <a:latin typeface="Times New Roman" pitchFamily="18" charset="0"/>
              </a:rPr>
              <a:t>as follows :</a:t>
            </a:r>
          </a:p>
          <a:p>
            <a:pPr algn="just">
              <a:lnSpc>
                <a:spcPts val="2800"/>
              </a:lnSpc>
              <a:buFont typeface="Wingdings 2" pitchFamily="18" charset="2"/>
              <a:buNone/>
            </a:pPr>
            <a:endParaRPr lang="en-US" sz="2800" dirty="0" smtClean="0">
              <a:solidFill>
                <a:srgbClr val="453A96"/>
              </a:solidFill>
              <a:latin typeface="Times New Roman" pitchFamily="18" charset="0"/>
            </a:endParaRPr>
          </a:p>
          <a:p>
            <a:pPr algn="just">
              <a:lnSpc>
                <a:spcPts val="2600"/>
              </a:lnSpc>
              <a:buFont typeface="Wingdings 2" pitchFamily="18" charset="2"/>
              <a:buNone/>
            </a:pPr>
            <a:r>
              <a:rPr lang="en-US" sz="2800" b="1" i="1" dirty="0" smtClean="0">
                <a:solidFill>
                  <a:srgbClr val="453A96"/>
                </a:solidFill>
                <a:latin typeface="Times New Roman" pitchFamily="18" charset="0"/>
              </a:rPr>
              <a:t>1-</a:t>
            </a:r>
            <a:r>
              <a:rPr lang="en-US" sz="2800" dirty="0" smtClean="0">
                <a:solidFill>
                  <a:srgbClr val="453A96"/>
                </a:solidFill>
                <a:latin typeface="Times New Roman" pitchFamily="18" charset="0"/>
              </a:rPr>
              <a:t>Actions taken  by courts against </a:t>
            </a:r>
            <a:r>
              <a:rPr lang="en-US" sz="2800" b="1" i="1" dirty="0" smtClean="0">
                <a:solidFill>
                  <a:srgbClr val="453A96"/>
                </a:solidFill>
                <a:latin typeface="Times New Roman" pitchFamily="18" charset="0"/>
              </a:rPr>
              <a:t>14 cases with 19 offenders </a:t>
            </a:r>
            <a:r>
              <a:rPr lang="en-US" sz="2800" dirty="0" smtClean="0">
                <a:solidFill>
                  <a:srgbClr val="453A96"/>
                </a:solidFill>
                <a:latin typeface="Times New Roman" pitchFamily="18" charset="0"/>
              </a:rPr>
              <a:t>of trafficking in persons :</a:t>
            </a:r>
          </a:p>
          <a:p>
            <a:pPr algn="just">
              <a:lnSpc>
                <a:spcPts val="2600"/>
              </a:lnSpc>
              <a:buFont typeface="Wingdings 2" pitchFamily="18" charset="2"/>
              <a:buNone/>
            </a:pPr>
            <a:endParaRPr lang="en-US" sz="2800" dirty="0" smtClean="0">
              <a:solidFill>
                <a:srgbClr val="453A96"/>
              </a:solidFill>
              <a:latin typeface="Times New Roman" pitchFamily="18" charset="0"/>
            </a:endParaRPr>
          </a:p>
          <a:p>
            <a:pPr algn="just">
              <a:lnSpc>
                <a:spcPts val="2600"/>
              </a:lnSpc>
              <a:buFont typeface="Wingdings 2" pitchFamily="18" charset="2"/>
              <a:buNone/>
            </a:pPr>
            <a:r>
              <a:rPr lang="en-US" sz="2800" dirty="0" smtClean="0">
                <a:solidFill>
                  <a:srgbClr val="453A96"/>
                </a:solidFill>
                <a:latin typeface="Times New Roman" pitchFamily="18" charset="0"/>
              </a:rPr>
              <a:t> </a:t>
            </a:r>
            <a:r>
              <a:rPr lang="en-US" sz="2800" b="1" i="1" dirty="0" smtClean="0">
                <a:solidFill>
                  <a:srgbClr val="453A96"/>
                </a:solidFill>
                <a:latin typeface="Times New Roman" pitchFamily="18" charset="0"/>
              </a:rPr>
              <a:t>a-</a:t>
            </a:r>
            <a:r>
              <a:rPr lang="en-US" sz="2800" dirty="0" smtClean="0">
                <a:solidFill>
                  <a:srgbClr val="453A96"/>
                </a:solidFill>
                <a:latin typeface="Times New Roman" pitchFamily="18" charset="0"/>
              </a:rPr>
              <a:t> </a:t>
            </a:r>
            <a:r>
              <a:rPr lang="en-US" sz="2700" b="1" i="1" dirty="0" smtClean="0">
                <a:solidFill>
                  <a:srgbClr val="453A96"/>
                </a:solidFill>
                <a:latin typeface="Times New Roman" pitchFamily="18" charset="0"/>
              </a:rPr>
              <a:t>09 cases and 13 offenders </a:t>
            </a:r>
            <a:r>
              <a:rPr lang="en-US" sz="2700" dirty="0" smtClean="0">
                <a:solidFill>
                  <a:srgbClr val="453A96"/>
                </a:solidFill>
                <a:latin typeface="Times New Roman" pitchFamily="18" charset="0"/>
              </a:rPr>
              <a:t>of TIP were prosecuted include </a:t>
            </a:r>
            <a:r>
              <a:rPr lang="en-US" sz="2800" dirty="0" smtClean="0">
                <a:solidFill>
                  <a:srgbClr val="453A96"/>
                </a:solidFill>
                <a:latin typeface="Times New Roman" pitchFamily="18" charset="0"/>
              </a:rPr>
              <a:t>:</a:t>
            </a:r>
          </a:p>
          <a:p>
            <a:pPr algn="just">
              <a:lnSpc>
                <a:spcPts val="2600"/>
              </a:lnSpc>
              <a:buFont typeface="Wingdings 2" pitchFamily="18" charset="2"/>
              <a:buNone/>
            </a:pPr>
            <a:endParaRPr lang="en-US" sz="2800" dirty="0" smtClean="0">
              <a:solidFill>
                <a:srgbClr val="453A96"/>
              </a:solidFill>
              <a:latin typeface="Times New Roman" pitchFamily="18" charset="0"/>
            </a:endParaRPr>
          </a:p>
          <a:p>
            <a:pPr algn="just">
              <a:lnSpc>
                <a:spcPts val="2600"/>
              </a:lnSpc>
              <a:buFont typeface="Wingdings 2" pitchFamily="18" charset="2"/>
              <a:buNone/>
            </a:pPr>
            <a:r>
              <a:rPr lang="en-US" sz="2800" dirty="0" smtClean="0">
                <a:solidFill>
                  <a:srgbClr val="453A96"/>
                </a:solidFill>
                <a:latin typeface="Times New Roman" pitchFamily="18" charset="0"/>
              </a:rPr>
              <a:t>  -Illegal removal with purpose: </a:t>
            </a:r>
            <a:r>
              <a:rPr lang="en-US" sz="2800" b="1" i="1" dirty="0" smtClean="0">
                <a:solidFill>
                  <a:srgbClr val="453A96"/>
                </a:solidFill>
                <a:latin typeface="Times New Roman" pitchFamily="18" charset="0"/>
              </a:rPr>
              <a:t>03 cases with 07 offenders.</a:t>
            </a:r>
          </a:p>
          <a:p>
            <a:pPr algn="just">
              <a:lnSpc>
                <a:spcPts val="2600"/>
              </a:lnSpc>
              <a:buFont typeface="Wingdings 2" pitchFamily="18" charset="2"/>
              <a:buNone/>
            </a:pPr>
            <a:endParaRPr lang="en-US" sz="2800" dirty="0" smtClean="0">
              <a:solidFill>
                <a:srgbClr val="453A96"/>
              </a:solidFill>
              <a:latin typeface="Times New Roman" pitchFamily="18" charset="0"/>
            </a:endParaRPr>
          </a:p>
          <a:p>
            <a:pPr algn="just">
              <a:lnSpc>
                <a:spcPts val="2600"/>
              </a:lnSpc>
              <a:buFont typeface="Wingdings 2" pitchFamily="18" charset="2"/>
              <a:buNone/>
            </a:pPr>
            <a:r>
              <a:rPr lang="en-US" sz="2800" dirty="0" smtClean="0">
                <a:solidFill>
                  <a:srgbClr val="453A96"/>
                </a:solidFill>
                <a:latin typeface="Times New Roman" pitchFamily="18" charset="0"/>
              </a:rPr>
              <a:t>  - Illegal removal for cross border transfer : </a:t>
            </a:r>
            <a:r>
              <a:rPr lang="en-US" sz="2800" b="1" i="1" dirty="0" smtClean="0">
                <a:solidFill>
                  <a:srgbClr val="453A96"/>
                </a:solidFill>
                <a:latin typeface="Times New Roman" pitchFamily="18" charset="0"/>
              </a:rPr>
              <a:t>02 cases with 02 offenders.</a:t>
            </a:r>
            <a:endParaRPr lang="en-US" sz="2800" dirty="0" smtClean="0">
              <a:solidFill>
                <a:srgbClr val="453A96"/>
              </a:solidFill>
              <a:latin typeface="Times New Roman" pitchFamily="18" charset="0"/>
            </a:endParaRPr>
          </a:p>
          <a:p>
            <a:pPr algn="just">
              <a:lnSpc>
                <a:spcPts val="2600"/>
              </a:lnSpc>
              <a:buFont typeface="Wingdings 2" pitchFamily="18" charset="2"/>
              <a:buNone/>
            </a:pPr>
            <a:r>
              <a:rPr lang="en-US" sz="2800" dirty="0" smtClean="0">
                <a:solidFill>
                  <a:srgbClr val="453A96"/>
                </a:solidFill>
                <a:latin typeface="Times New Roman" pitchFamily="18" charset="0"/>
              </a:rPr>
              <a:t>  -Purchase of child prostitution :  </a:t>
            </a:r>
            <a:r>
              <a:rPr lang="en-US" sz="2800" b="1" i="1" dirty="0" smtClean="0">
                <a:solidFill>
                  <a:srgbClr val="453A96"/>
                </a:solidFill>
                <a:latin typeface="Times New Roman" pitchFamily="18" charset="0"/>
              </a:rPr>
              <a:t>04 cases with 04 cases. </a:t>
            </a:r>
          </a:p>
          <a:p>
            <a:pPr algn="just">
              <a:lnSpc>
                <a:spcPts val="2600"/>
              </a:lnSpc>
              <a:buFont typeface="Wingdings 2" pitchFamily="18" charset="2"/>
              <a:buNone/>
            </a:pPr>
            <a:r>
              <a:rPr lang="en-US" sz="2800" dirty="0" smtClean="0">
                <a:solidFill>
                  <a:srgbClr val="453A96"/>
                </a:solidFill>
                <a:latin typeface="Times New Roman" pitchFamily="18" charset="0"/>
              </a:rPr>
              <a:t>   </a:t>
            </a:r>
            <a:endParaRPr lang="en-US" sz="2800" dirty="0" smtClean="0"/>
          </a:p>
        </p:txBody>
      </p:sp>
      <p:pic>
        <p:nvPicPr>
          <p:cNvPr id="6" name="Picture 6" descr="kh-flag1"/>
          <p:cNvPicPr>
            <a:picLocks noChangeAspect="1" noChangeArrowheads="1" noCrop="1"/>
          </p:cNvPicPr>
          <p:nvPr/>
        </p:nvPicPr>
        <p:blipFill>
          <a:blip r:embed="rId2"/>
          <a:srcRect/>
          <a:stretch>
            <a:fillRect/>
          </a:stretch>
        </p:blipFill>
        <p:spPr bwMode="auto">
          <a:xfrm>
            <a:off x="228600" y="9224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9342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V- Prosecution (</a:t>
            </a:r>
            <a:r>
              <a:rPr lang="en-US" sz="3200" b="1" cap="none" dirty="0" err="1" smtClean="0">
                <a:solidFill>
                  <a:schemeClr val="accent1"/>
                </a:solidFill>
                <a:effectLst/>
                <a:latin typeface="Times New Roman" pitchFamily="18" charset="0"/>
                <a:cs typeface="Times New Roman" pitchFamily="18" charset="0"/>
              </a:rPr>
              <a:t>conti</a:t>
            </a:r>
            <a:r>
              <a:rPr lang="en-US" sz="3200" b="1" cap="none" dirty="0" smtClean="0">
                <a:solidFill>
                  <a:schemeClr val="accent1"/>
                </a:solidFill>
                <a:effectLst/>
                <a:latin typeface="Times New Roman" pitchFamily="18" charset="0"/>
                <a:cs typeface="Times New Roman" pitchFamily="18" charset="0"/>
              </a:rPr>
              <a:t>….)</a:t>
            </a:r>
            <a:endParaRPr lang="en-US" sz="3200" dirty="0"/>
          </a:p>
        </p:txBody>
      </p:sp>
      <p:sp>
        <p:nvSpPr>
          <p:cNvPr id="27651" name="Content Placeholder 2"/>
          <p:cNvSpPr>
            <a:spLocks noGrp="1"/>
          </p:cNvSpPr>
          <p:nvPr>
            <p:ph idx="1"/>
          </p:nvPr>
        </p:nvSpPr>
        <p:spPr>
          <a:xfrm>
            <a:off x="304800" y="1066800"/>
            <a:ext cx="8686800" cy="5791200"/>
          </a:xfrm>
        </p:spPr>
        <p:txBody>
          <a:bodyPr/>
          <a:lstStyle/>
          <a:p>
            <a:pPr algn="just">
              <a:buFont typeface="Wingdings 2" pitchFamily="18" charset="2"/>
              <a:buNone/>
            </a:pPr>
            <a:r>
              <a:rPr lang="en-US" sz="2800" b="1" i="1" smtClean="0">
                <a:solidFill>
                  <a:srgbClr val="453A96"/>
                </a:solidFill>
                <a:latin typeface="Times New Roman" pitchFamily="18" charset="0"/>
              </a:rPr>
              <a:t>b- </a:t>
            </a:r>
            <a:r>
              <a:rPr lang="en-US" sz="2800" smtClean="0">
                <a:solidFill>
                  <a:srgbClr val="453A96"/>
                </a:solidFill>
                <a:latin typeface="Times New Roman" pitchFamily="18" charset="0"/>
              </a:rPr>
              <a:t>charges were dropped against </a:t>
            </a:r>
            <a:r>
              <a:rPr lang="en-US" sz="2800" b="1" i="1" smtClean="0">
                <a:solidFill>
                  <a:srgbClr val="453A96"/>
                </a:solidFill>
                <a:latin typeface="Times New Roman" pitchFamily="18" charset="0"/>
              </a:rPr>
              <a:t>04 cases with 05 offenders </a:t>
            </a:r>
            <a:r>
              <a:rPr lang="en-US" sz="2800" smtClean="0">
                <a:solidFill>
                  <a:srgbClr val="453A96"/>
                </a:solidFill>
                <a:latin typeface="Times New Roman" pitchFamily="18" charset="0"/>
              </a:rPr>
              <a:t>of  TIP :</a:t>
            </a:r>
          </a:p>
          <a:p>
            <a:pPr algn="just">
              <a:buFont typeface="Wingdings 2" pitchFamily="18" charset="2"/>
              <a:buNone/>
            </a:pPr>
            <a:endParaRPr lang="en-US" sz="2800" smtClean="0">
              <a:solidFill>
                <a:srgbClr val="453A96"/>
              </a:solidFill>
              <a:latin typeface="Times New Roman" pitchFamily="18" charset="0"/>
            </a:endParaRPr>
          </a:p>
          <a:p>
            <a:pPr>
              <a:buFont typeface="Wingdings 2" pitchFamily="18" charset="2"/>
              <a:buNone/>
            </a:pPr>
            <a:r>
              <a:rPr lang="en-US" sz="2800" smtClean="0">
                <a:solidFill>
                  <a:srgbClr val="453A96"/>
                </a:solidFill>
                <a:latin typeface="Times New Roman" pitchFamily="18" charset="0"/>
              </a:rPr>
              <a:t>-Illegal removal with purpose: </a:t>
            </a:r>
            <a:r>
              <a:rPr lang="en-US" sz="2800" b="1" i="1" smtClean="0">
                <a:solidFill>
                  <a:srgbClr val="453A96"/>
                </a:solidFill>
                <a:latin typeface="Times New Roman" pitchFamily="18" charset="0"/>
              </a:rPr>
              <a:t>02 cases with 03 offenders.</a:t>
            </a:r>
          </a:p>
          <a:p>
            <a:pPr>
              <a:buFont typeface="Wingdings 2" pitchFamily="18" charset="2"/>
              <a:buNone/>
            </a:pPr>
            <a:endParaRPr lang="en-US" sz="2800" smtClean="0">
              <a:solidFill>
                <a:srgbClr val="453A96"/>
              </a:solidFill>
              <a:latin typeface="Times New Roman" pitchFamily="18" charset="0"/>
            </a:endParaRPr>
          </a:p>
          <a:p>
            <a:pPr algn="just">
              <a:buFont typeface="Wingdings 2" pitchFamily="18" charset="2"/>
              <a:buNone/>
            </a:pPr>
            <a:r>
              <a:rPr lang="en-US" sz="2800" smtClean="0">
                <a:solidFill>
                  <a:srgbClr val="453A96"/>
                </a:solidFill>
                <a:latin typeface="Times New Roman" pitchFamily="18" charset="0"/>
              </a:rPr>
              <a:t>-Illegal removal for cross border transfer : </a:t>
            </a:r>
            <a:r>
              <a:rPr lang="en-US" sz="2800" b="1" i="1" smtClean="0">
                <a:solidFill>
                  <a:srgbClr val="453A96"/>
                </a:solidFill>
                <a:latin typeface="Times New Roman" pitchFamily="18" charset="0"/>
              </a:rPr>
              <a:t>02 cases with 02 offenders.</a:t>
            </a:r>
          </a:p>
          <a:p>
            <a:pPr>
              <a:buFont typeface="Wingdings 2" pitchFamily="18" charset="2"/>
              <a:buNone/>
            </a:pPr>
            <a:endParaRPr lang="en-US" sz="2800" smtClean="0">
              <a:solidFill>
                <a:srgbClr val="453A96"/>
              </a:solidFill>
              <a:latin typeface="Times New Roman" pitchFamily="18" charset="0"/>
            </a:endParaRPr>
          </a:p>
          <a:p>
            <a:pPr>
              <a:buFont typeface="Wingdings 2" pitchFamily="18" charset="2"/>
              <a:buNone/>
            </a:pPr>
            <a:r>
              <a:rPr lang="en-US" sz="2800" b="1" i="1" smtClean="0">
                <a:solidFill>
                  <a:srgbClr val="453A96"/>
                </a:solidFill>
                <a:latin typeface="Times New Roman" pitchFamily="18" charset="0"/>
              </a:rPr>
              <a:t>c- 01 case and 01 offender </a:t>
            </a:r>
            <a:r>
              <a:rPr lang="en-US" sz="2800" smtClean="0">
                <a:solidFill>
                  <a:srgbClr val="453A96"/>
                </a:solidFill>
                <a:latin typeface="Times New Roman" pitchFamily="18" charset="0"/>
              </a:rPr>
              <a:t>of TIP (Illegal removal with purpose) has been temporarily put at large. </a:t>
            </a:r>
            <a:endParaRPr lang="en-US" sz="2800" smtClean="0">
              <a:latin typeface="Times New Roman" pitchFamily="18" charset="0"/>
              <a:cs typeface="Times New Roman" pitchFamily="18" charset="0"/>
            </a:endParaRPr>
          </a:p>
        </p:txBody>
      </p:sp>
      <p:pic>
        <p:nvPicPr>
          <p:cNvPr id="6" name="Picture 6" descr="kh-flag1"/>
          <p:cNvPicPr>
            <a:picLocks noChangeAspect="1" noChangeArrowheads="1" noCrop="1"/>
          </p:cNvPicPr>
          <p:nvPr/>
        </p:nvPicPr>
        <p:blipFill>
          <a:blip r:embed="rId2"/>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6_AngkorWat"/>
          <p:cNvPicPr>
            <a:picLocks noChangeAspect="1" noChangeArrowheads="1"/>
          </p:cNvPicPr>
          <p:nvPr/>
        </p:nvPicPr>
        <p:blipFill>
          <a:blip r:embed="rId2"/>
          <a:srcRect/>
          <a:stretch>
            <a:fillRect/>
          </a:stretch>
        </p:blipFill>
        <p:spPr bwMode="auto">
          <a:xfrm>
            <a:off x="-228600" y="0"/>
            <a:ext cx="9525000" cy="6977063"/>
          </a:xfrm>
          <a:prstGeom prst="rect">
            <a:avLst/>
          </a:prstGeom>
          <a:noFill/>
        </p:spPr>
      </p:pic>
      <p:sp>
        <p:nvSpPr>
          <p:cNvPr id="63490" name="Rectangle 2"/>
          <p:cNvSpPr>
            <a:spLocks noGrp="1"/>
          </p:cNvSpPr>
          <p:nvPr>
            <p:ph type="title" idx="4294967295"/>
          </p:nvPr>
        </p:nvSpPr>
        <p:spPr bwMode="auto">
          <a:xfrm>
            <a:off x="457200" y="0"/>
            <a:ext cx="8686800" cy="2743200"/>
          </a:xfrm>
        </p:spPr>
        <p:txBody>
          <a:bodyPr wrap="square" lIns="91440" tIns="45720" rIns="91440" bIns="45720" numCol="1" anchorCtr="0" compatLnSpc="1">
            <a:prstTxWarp prst="textNoShape">
              <a:avLst/>
            </a:prstTxWarp>
            <a:normAutofit fontScale="90000"/>
          </a:bodyPr>
          <a:lstStyle/>
          <a:p>
            <a:pPr algn="ctr">
              <a:defRPr/>
            </a:pP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effectLst/>
              </a:rPr>
              <a:t/>
            </a:r>
            <a:br>
              <a:rPr lang="en-US" sz="3200" cap="none" dirty="0" smtClean="0">
                <a:effectLst/>
              </a:rPr>
            </a:br>
            <a:r>
              <a:rPr lang="en-US" sz="3200" cap="none" dirty="0" smtClean="0">
                <a:solidFill>
                  <a:srgbClr val="000066"/>
                </a:solidFill>
                <a:effectLst/>
              </a:rPr>
              <a:t>           </a:t>
            </a:r>
            <a:r>
              <a:rPr lang="en-US" sz="3800" b="1" cap="none" dirty="0" smtClean="0">
                <a:solidFill>
                  <a:srgbClr val="000066"/>
                </a:solidFill>
                <a:effectLst/>
                <a:latin typeface="Times New Roman" pitchFamily="18" charset="0"/>
              </a:rPr>
              <a:t>Country Report of Cambodian delegates</a:t>
            </a:r>
            <a:br>
              <a:rPr lang="en-US" sz="3800" b="1" cap="none" dirty="0" smtClean="0">
                <a:solidFill>
                  <a:srgbClr val="000066"/>
                </a:solidFill>
                <a:effectLst/>
                <a:latin typeface="Times New Roman" pitchFamily="18" charset="0"/>
              </a:rPr>
            </a:br>
            <a:r>
              <a:rPr lang="en-US" sz="3800" b="1" cap="none" dirty="0" smtClean="0">
                <a:solidFill>
                  <a:srgbClr val="000066"/>
                </a:solidFill>
                <a:effectLst/>
                <a:latin typeface="Times New Roman" pitchFamily="18" charset="0"/>
              </a:rPr>
              <a:t> on Capacity Building on Return, Repatriation, Reintegration of Trafficked Persons, Chiang Mai, Thailand</a:t>
            </a:r>
            <a:br>
              <a:rPr lang="en-US" sz="3800" b="1" cap="none" dirty="0" smtClean="0">
                <a:solidFill>
                  <a:srgbClr val="000066"/>
                </a:solidFill>
                <a:effectLst/>
                <a:latin typeface="Times New Roman" pitchFamily="18" charset="0"/>
              </a:rPr>
            </a:br>
            <a:r>
              <a:rPr lang="en-US" sz="3800" b="1" cap="none" dirty="0" smtClean="0">
                <a:solidFill>
                  <a:srgbClr val="000066"/>
                </a:solidFill>
                <a:effectLst/>
                <a:latin typeface="Times New Roman" pitchFamily="18" charset="0"/>
              </a:rPr>
              <a:t>August 18-30, 2011             </a:t>
            </a:r>
            <a:br>
              <a:rPr lang="en-US" sz="3800" b="1" cap="none" dirty="0" smtClean="0">
                <a:solidFill>
                  <a:srgbClr val="000066"/>
                </a:solidFill>
                <a:effectLst/>
                <a:latin typeface="Times New Roman" pitchFamily="18" charset="0"/>
              </a:rPr>
            </a:br>
            <a:r>
              <a:rPr lang="en-US" sz="4400" b="1" cap="none" dirty="0" smtClean="0">
                <a:solidFill>
                  <a:srgbClr val="000066"/>
                </a:solidFill>
                <a:effectLst/>
                <a:latin typeface="Times New Roman" pitchFamily="18" charset="0"/>
              </a:rPr>
              <a:t>                     </a:t>
            </a:r>
            <a:br>
              <a:rPr lang="en-US" sz="4400" b="1" cap="none" dirty="0" smtClean="0">
                <a:solidFill>
                  <a:srgbClr val="000066"/>
                </a:solidFill>
                <a:effectLst/>
                <a:latin typeface="Times New Roman" pitchFamily="18" charset="0"/>
              </a:rPr>
            </a:br>
            <a:r>
              <a:rPr lang="en-US" sz="4400" b="1" cap="none" dirty="0" smtClean="0">
                <a:solidFill>
                  <a:srgbClr val="000066"/>
                </a:solidFill>
                <a:effectLst/>
                <a:latin typeface="Times New Roman" pitchFamily="18" charset="0"/>
              </a:rPr>
              <a:t>                 </a:t>
            </a:r>
            <a:r>
              <a:rPr lang="en-US" sz="3200" b="1" i="1" cap="none" dirty="0" smtClean="0">
                <a:solidFill>
                  <a:schemeClr val="bg1"/>
                </a:solidFill>
                <a:effectLst/>
                <a:latin typeface="Times New Roman" pitchFamily="18" charset="0"/>
              </a:rPr>
              <a:t>Presented by </a:t>
            </a:r>
            <a:r>
              <a:rPr lang="en-US" sz="3200" b="1" i="1" cap="none" dirty="0" smtClean="0">
                <a:solidFill>
                  <a:srgbClr val="7413BD"/>
                </a:solidFill>
                <a:effectLst/>
                <a:latin typeface="Times New Roman" pitchFamily="18" charset="0"/>
              </a:rPr>
              <a:t/>
            </a:r>
            <a:br>
              <a:rPr lang="en-US" sz="3200" b="1" i="1" cap="none" dirty="0" smtClean="0">
                <a:solidFill>
                  <a:srgbClr val="7413BD"/>
                </a:solidFill>
                <a:effectLst/>
                <a:latin typeface="Times New Roman" pitchFamily="18" charset="0"/>
              </a:rPr>
            </a:br>
            <a:r>
              <a:rPr lang="en-US" sz="4400" b="1" cap="none" dirty="0" smtClean="0">
                <a:solidFill>
                  <a:srgbClr val="7413BD"/>
                </a:solidFill>
                <a:effectLst/>
                <a:latin typeface="Times New Roman" pitchFamily="18" charset="0"/>
              </a:rPr>
              <a:t>  </a:t>
            </a:r>
            <a:r>
              <a:rPr lang="en-US" sz="4000" b="1" cap="none" dirty="0" smtClean="0">
                <a:solidFill>
                  <a:schemeClr val="accent2">
                    <a:lumMod val="20000"/>
                    <a:lumOff val="80000"/>
                  </a:schemeClr>
                </a:solidFill>
                <a:effectLst/>
                <a:latin typeface="Times New Roman" pitchFamily="18" charset="0"/>
              </a:rPr>
              <a:t>Pol. Brig. Gen.  </a:t>
            </a:r>
            <a:r>
              <a:rPr lang="en-US" sz="4000" b="1" cap="none" dirty="0" err="1" smtClean="0">
                <a:solidFill>
                  <a:schemeClr val="accent2">
                    <a:lumMod val="20000"/>
                    <a:lumOff val="80000"/>
                  </a:schemeClr>
                </a:solidFill>
                <a:effectLst/>
                <a:latin typeface="Times New Roman" pitchFamily="18" charset="0"/>
              </a:rPr>
              <a:t>Chiv</a:t>
            </a:r>
            <a:r>
              <a:rPr lang="en-US" sz="4000" b="1" cap="none" dirty="0" smtClean="0">
                <a:solidFill>
                  <a:schemeClr val="accent2">
                    <a:lumMod val="20000"/>
                    <a:lumOff val="80000"/>
                  </a:schemeClr>
                </a:solidFill>
                <a:effectLst/>
                <a:latin typeface="Times New Roman" pitchFamily="18" charset="0"/>
              </a:rPr>
              <a:t>  </a:t>
            </a:r>
            <a:r>
              <a:rPr lang="en-US" sz="4000" b="1" cap="none" dirty="0" err="1" smtClean="0">
                <a:solidFill>
                  <a:schemeClr val="accent2">
                    <a:lumMod val="20000"/>
                    <a:lumOff val="80000"/>
                  </a:schemeClr>
                </a:solidFill>
                <a:effectLst/>
                <a:latin typeface="Times New Roman" pitchFamily="18" charset="0"/>
              </a:rPr>
              <a:t>Phally</a:t>
            </a:r>
            <a:r>
              <a:rPr lang="en-US" sz="4000" b="1" cap="none" dirty="0" smtClean="0">
                <a:solidFill>
                  <a:schemeClr val="accent2">
                    <a:lumMod val="20000"/>
                    <a:lumOff val="80000"/>
                  </a:schemeClr>
                </a:solidFill>
                <a:effectLst/>
                <a:latin typeface="Times New Roman" pitchFamily="18" charset="0"/>
              </a:rPr>
              <a:t>   (</a:t>
            </a:r>
            <a:r>
              <a:rPr lang="en-US" sz="4000" b="1" cap="none" dirty="0" err="1" smtClean="0">
                <a:solidFill>
                  <a:schemeClr val="accent2">
                    <a:lumMod val="20000"/>
                    <a:lumOff val="80000"/>
                  </a:schemeClr>
                </a:solidFill>
                <a:effectLst/>
                <a:latin typeface="Times New Roman" pitchFamily="18" charset="0"/>
              </a:rPr>
              <a:t>MoI</a:t>
            </a:r>
            <a:r>
              <a:rPr lang="en-US" sz="4000" b="1" cap="none" dirty="0" smtClean="0">
                <a:solidFill>
                  <a:schemeClr val="accent2">
                    <a:lumMod val="20000"/>
                    <a:lumOff val="80000"/>
                  </a:schemeClr>
                </a:solidFill>
                <a:effectLst/>
                <a:latin typeface="Times New Roman" pitchFamily="18" charset="0"/>
              </a:rPr>
              <a:t>)</a:t>
            </a:r>
            <a:r>
              <a:rPr lang="en-US" b="1" cap="none" dirty="0" smtClean="0">
                <a:solidFill>
                  <a:schemeClr val="accent2">
                    <a:lumMod val="20000"/>
                    <a:lumOff val="80000"/>
                  </a:schemeClr>
                </a:solidFill>
                <a:effectLst/>
                <a:latin typeface="Times New Roman" pitchFamily="18" charset="0"/>
              </a:rPr>
              <a:t/>
            </a:r>
            <a:br>
              <a:rPr lang="en-US" b="1" cap="none" dirty="0" smtClean="0">
                <a:solidFill>
                  <a:schemeClr val="accent2">
                    <a:lumMod val="20000"/>
                    <a:lumOff val="80000"/>
                  </a:schemeClr>
                </a:solidFill>
                <a:effectLst/>
                <a:latin typeface="Times New Roman" pitchFamily="18" charset="0"/>
              </a:rPr>
            </a:br>
            <a:r>
              <a:rPr lang="en-US" b="1" cap="none" dirty="0" smtClean="0">
                <a:solidFill>
                  <a:schemeClr val="accent2">
                    <a:lumMod val="20000"/>
                    <a:lumOff val="80000"/>
                  </a:schemeClr>
                </a:solidFill>
                <a:effectLst/>
                <a:latin typeface="Times New Roman" pitchFamily="18" charset="0"/>
              </a:rPr>
              <a:t>           Pol. Maj.      Lao    Lin           (</a:t>
            </a:r>
            <a:r>
              <a:rPr lang="en-US" b="1" cap="none" dirty="0" err="1" smtClean="0">
                <a:solidFill>
                  <a:schemeClr val="accent2">
                    <a:lumMod val="20000"/>
                    <a:lumOff val="80000"/>
                  </a:schemeClr>
                </a:solidFill>
                <a:effectLst/>
                <a:latin typeface="Times New Roman" pitchFamily="18" charset="0"/>
              </a:rPr>
              <a:t>MoI</a:t>
            </a:r>
            <a:r>
              <a:rPr lang="en-US" b="1" cap="none" dirty="0" smtClean="0">
                <a:solidFill>
                  <a:schemeClr val="accent2">
                    <a:lumMod val="20000"/>
                    <a:lumOff val="80000"/>
                  </a:schemeClr>
                </a:solidFill>
                <a:effectLst/>
                <a:latin typeface="Times New Roman" pitchFamily="18" charset="0"/>
              </a:rPr>
              <a:t>)</a:t>
            </a:r>
            <a:br>
              <a:rPr lang="en-US" b="1" cap="none" dirty="0" smtClean="0">
                <a:solidFill>
                  <a:schemeClr val="accent2">
                    <a:lumMod val="20000"/>
                    <a:lumOff val="80000"/>
                  </a:schemeClr>
                </a:solidFill>
                <a:effectLst/>
                <a:latin typeface="Times New Roman" pitchFamily="18" charset="0"/>
              </a:rPr>
            </a:br>
            <a:r>
              <a:rPr lang="en-US" b="1" cap="none" dirty="0" smtClean="0">
                <a:solidFill>
                  <a:schemeClr val="accent2">
                    <a:lumMod val="20000"/>
                    <a:lumOff val="80000"/>
                  </a:schemeClr>
                </a:solidFill>
                <a:effectLst/>
                <a:latin typeface="Times New Roman" pitchFamily="18" charset="0"/>
              </a:rPr>
              <a:t>                   Mr.       </a:t>
            </a:r>
            <a:r>
              <a:rPr lang="en-US" b="1" cap="none" dirty="0" err="1" smtClean="0">
                <a:solidFill>
                  <a:schemeClr val="accent2">
                    <a:lumMod val="20000"/>
                    <a:lumOff val="80000"/>
                  </a:schemeClr>
                </a:solidFill>
                <a:effectLst/>
                <a:latin typeface="Times New Roman" pitchFamily="18" charset="0"/>
              </a:rPr>
              <a:t>Ouk</a:t>
            </a:r>
            <a:r>
              <a:rPr lang="en-US" b="1" cap="none" dirty="0" smtClean="0">
                <a:solidFill>
                  <a:schemeClr val="accent2">
                    <a:lumMod val="20000"/>
                    <a:lumOff val="80000"/>
                  </a:schemeClr>
                </a:solidFill>
                <a:effectLst/>
                <a:latin typeface="Times New Roman" pitchFamily="18" charset="0"/>
              </a:rPr>
              <a:t>   </a:t>
            </a:r>
            <a:r>
              <a:rPr lang="en-US" b="1" cap="none" dirty="0" err="1" smtClean="0">
                <a:solidFill>
                  <a:schemeClr val="accent2">
                    <a:lumMod val="20000"/>
                    <a:lumOff val="80000"/>
                  </a:schemeClr>
                </a:solidFill>
                <a:effectLst/>
                <a:latin typeface="Times New Roman" pitchFamily="18" charset="0"/>
              </a:rPr>
              <a:t>Ravuth</a:t>
            </a:r>
            <a:r>
              <a:rPr lang="en-US" b="1" cap="none" dirty="0" smtClean="0">
                <a:solidFill>
                  <a:schemeClr val="accent2">
                    <a:lumMod val="20000"/>
                    <a:lumOff val="80000"/>
                  </a:schemeClr>
                </a:solidFill>
                <a:effectLst/>
                <a:latin typeface="Times New Roman" pitchFamily="18" charset="0"/>
              </a:rPr>
              <a:t>     (</a:t>
            </a:r>
            <a:r>
              <a:rPr lang="en-US" b="1" cap="none" dirty="0" err="1" smtClean="0">
                <a:solidFill>
                  <a:schemeClr val="accent2">
                    <a:lumMod val="20000"/>
                    <a:lumOff val="80000"/>
                  </a:schemeClr>
                </a:solidFill>
                <a:effectLst/>
                <a:latin typeface="Times New Roman" pitchFamily="18" charset="0"/>
              </a:rPr>
              <a:t>MoLV</a:t>
            </a:r>
            <a:r>
              <a:rPr lang="en-US" b="1" cap="none" dirty="0" smtClean="0">
                <a:solidFill>
                  <a:schemeClr val="accent2">
                    <a:lumMod val="20000"/>
                    <a:lumOff val="80000"/>
                  </a:schemeClr>
                </a:solidFill>
                <a:effectLst/>
                <a:latin typeface="Times New Roman" pitchFamily="18" charset="0"/>
              </a:rPr>
              <a:t>)</a:t>
            </a:r>
            <a:br>
              <a:rPr lang="en-US" b="1" cap="none" dirty="0" smtClean="0">
                <a:solidFill>
                  <a:schemeClr val="accent2">
                    <a:lumMod val="20000"/>
                    <a:lumOff val="80000"/>
                  </a:schemeClr>
                </a:solidFill>
                <a:effectLst/>
                <a:latin typeface="Times New Roman" pitchFamily="18" charset="0"/>
              </a:rPr>
            </a:br>
            <a:r>
              <a:rPr lang="en-US" b="1" cap="none" dirty="0" smtClean="0">
                <a:solidFill>
                  <a:schemeClr val="accent2">
                    <a:lumMod val="20000"/>
                    <a:lumOff val="80000"/>
                  </a:schemeClr>
                </a:solidFill>
                <a:effectLst/>
                <a:latin typeface="Times New Roman" pitchFamily="18" charset="0"/>
              </a:rPr>
              <a:t>                   Mr.       </a:t>
            </a:r>
            <a:r>
              <a:rPr lang="en-US" b="1" cap="none" dirty="0" err="1" smtClean="0">
                <a:solidFill>
                  <a:schemeClr val="accent2">
                    <a:lumMod val="20000"/>
                    <a:lumOff val="80000"/>
                  </a:schemeClr>
                </a:solidFill>
                <a:effectLst/>
                <a:latin typeface="Times New Roman" pitchFamily="18" charset="0"/>
              </a:rPr>
              <a:t>Ath</a:t>
            </a:r>
            <a:r>
              <a:rPr lang="en-US" b="1" cap="none" dirty="0" smtClean="0">
                <a:solidFill>
                  <a:schemeClr val="accent2">
                    <a:lumMod val="20000"/>
                    <a:lumOff val="80000"/>
                  </a:schemeClr>
                </a:solidFill>
                <a:effectLst/>
                <a:latin typeface="Times New Roman" pitchFamily="18" charset="0"/>
              </a:rPr>
              <a:t>  </a:t>
            </a:r>
            <a:r>
              <a:rPr lang="en-US" b="1" cap="none" dirty="0" err="1" smtClean="0">
                <a:solidFill>
                  <a:schemeClr val="accent2">
                    <a:lumMod val="20000"/>
                    <a:lumOff val="80000"/>
                  </a:schemeClr>
                </a:solidFill>
                <a:effectLst/>
                <a:latin typeface="Times New Roman" pitchFamily="18" charset="0"/>
              </a:rPr>
              <a:t>Sopisal</a:t>
            </a:r>
            <a:r>
              <a:rPr lang="en-US" b="1" cap="none" dirty="0" smtClean="0">
                <a:solidFill>
                  <a:schemeClr val="accent2">
                    <a:lumMod val="20000"/>
                    <a:lumOff val="80000"/>
                  </a:schemeClr>
                </a:solidFill>
                <a:effectLst/>
                <a:latin typeface="Times New Roman" pitchFamily="18" charset="0"/>
              </a:rPr>
              <a:t>        (</a:t>
            </a:r>
            <a:r>
              <a:rPr lang="en-US" b="1" cap="none" dirty="0" err="1" smtClean="0">
                <a:solidFill>
                  <a:schemeClr val="accent2">
                    <a:lumMod val="20000"/>
                    <a:lumOff val="80000"/>
                  </a:schemeClr>
                </a:solidFill>
                <a:effectLst/>
                <a:latin typeface="Times New Roman" pitchFamily="18" charset="0"/>
              </a:rPr>
              <a:t>MoLV</a:t>
            </a:r>
            <a:r>
              <a:rPr lang="en-US" b="1" cap="none" dirty="0" smtClean="0">
                <a:solidFill>
                  <a:schemeClr val="accent2">
                    <a:lumMod val="20000"/>
                    <a:lumOff val="80000"/>
                  </a:schemeClr>
                </a:solidFill>
                <a:effectLst/>
                <a:latin typeface="Times New Roman" pitchFamily="18" charset="0"/>
              </a:rPr>
              <a:t>)</a:t>
            </a:r>
            <a:br>
              <a:rPr lang="en-US" b="1" cap="none" dirty="0" smtClean="0">
                <a:solidFill>
                  <a:schemeClr val="accent2">
                    <a:lumMod val="20000"/>
                    <a:lumOff val="80000"/>
                  </a:schemeClr>
                </a:solidFill>
                <a:effectLst/>
                <a:latin typeface="Times New Roman" pitchFamily="18" charset="0"/>
              </a:rPr>
            </a:br>
            <a:endParaRPr lang="en-US" sz="4000" b="1" cap="none" dirty="0" smtClean="0">
              <a:solidFill>
                <a:schemeClr val="accent2">
                  <a:lumMod val="20000"/>
                  <a:lumOff val="80000"/>
                </a:schemeClr>
              </a:solidFill>
              <a:effectLst/>
              <a:latin typeface="Times New Roman" pitchFamily="18" charset="0"/>
            </a:endParaRPr>
          </a:p>
        </p:txBody>
      </p:sp>
      <p:pic>
        <p:nvPicPr>
          <p:cNvPr id="6" name="Picture 6" descr="kh-flag1"/>
          <p:cNvPicPr>
            <a:picLocks noChangeAspect="1" noChangeArrowheads="1" noCrop="1"/>
          </p:cNvPicPr>
          <p:nvPr/>
        </p:nvPicPr>
        <p:blipFill>
          <a:blip r:embed="rId3"/>
          <a:srcRect/>
          <a:stretch>
            <a:fillRect/>
          </a:stretch>
        </p:blipFill>
        <p:spPr bwMode="auto">
          <a:xfrm>
            <a:off x="76200" y="92240"/>
            <a:ext cx="1524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4676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V- Prosecution (</a:t>
            </a:r>
            <a:r>
              <a:rPr lang="en-US" sz="3200" b="1" cap="none" dirty="0" err="1" smtClean="0">
                <a:solidFill>
                  <a:schemeClr val="accent1"/>
                </a:solidFill>
                <a:effectLst/>
                <a:latin typeface="Times New Roman" pitchFamily="18" charset="0"/>
                <a:cs typeface="Times New Roman" pitchFamily="18" charset="0"/>
              </a:rPr>
              <a:t>conti</a:t>
            </a:r>
            <a:r>
              <a:rPr lang="en-US" sz="3200" b="1" cap="none" dirty="0" smtClean="0">
                <a:solidFill>
                  <a:schemeClr val="accent1"/>
                </a:solidFill>
                <a:effectLst/>
                <a:latin typeface="Times New Roman" pitchFamily="18" charset="0"/>
                <a:cs typeface="Times New Roman" pitchFamily="18" charset="0"/>
              </a:rPr>
              <a:t>….)</a:t>
            </a:r>
            <a:endParaRPr lang="en-US" sz="3200" dirty="0"/>
          </a:p>
        </p:txBody>
      </p:sp>
      <p:sp>
        <p:nvSpPr>
          <p:cNvPr id="28675" name="Content Placeholder 2"/>
          <p:cNvSpPr>
            <a:spLocks noGrp="1"/>
          </p:cNvSpPr>
          <p:nvPr>
            <p:ph idx="1"/>
          </p:nvPr>
        </p:nvSpPr>
        <p:spPr>
          <a:xfrm>
            <a:off x="0" y="1143000"/>
            <a:ext cx="8991600" cy="5562600"/>
          </a:xfrm>
        </p:spPr>
        <p:txBody>
          <a:bodyPr/>
          <a:lstStyle/>
          <a:p>
            <a:pPr>
              <a:buFont typeface="Wingdings 2" pitchFamily="18" charset="2"/>
              <a:buNone/>
            </a:pPr>
            <a:r>
              <a:rPr lang="en-US" sz="2800" b="1" i="1" smtClean="0">
                <a:solidFill>
                  <a:srgbClr val="453A96"/>
                </a:solidFill>
                <a:latin typeface="Times New Roman" pitchFamily="18" charset="0"/>
              </a:rPr>
              <a:t>2-</a:t>
            </a:r>
            <a:r>
              <a:rPr lang="en-US" sz="2800" smtClean="0">
                <a:solidFill>
                  <a:srgbClr val="453A96"/>
                </a:solidFill>
                <a:latin typeface="Times New Roman" pitchFamily="18" charset="0"/>
              </a:rPr>
              <a:t>Actions taken  by courts against </a:t>
            </a:r>
            <a:r>
              <a:rPr lang="en-US" sz="2800" b="1" i="1" smtClean="0">
                <a:solidFill>
                  <a:srgbClr val="453A96"/>
                </a:solidFill>
                <a:latin typeface="Times New Roman" pitchFamily="18" charset="0"/>
              </a:rPr>
              <a:t>13 cases and 14 </a:t>
            </a:r>
            <a:r>
              <a:rPr lang="en-US" sz="2800" smtClean="0">
                <a:solidFill>
                  <a:srgbClr val="453A96"/>
                </a:solidFill>
                <a:latin typeface="Times New Roman" pitchFamily="18" charset="0"/>
              </a:rPr>
              <a:t>offenders of sexual exploitation :</a:t>
            </a:r>
          </a:p>
          <a:p>
            <a:pPr>
              <a:buFont typeface="Wingdings 2" pitchFamily="18" charset="2"/>
              <a:buNone/>
            </a:pPr>
            <a:endParaRPr lang="en-US" sz="2800" smtClean="0">
              <a:solidFill>
                <a:srgbClr val="453A96"/>
              </a:solidFill>
              <a:latin typeface="Times New Roman" pitchFamily="18" charset="0"/>
            </a:endParaRPr>
          </a:p>
          <a:p>
            <a:pPr>
              <a:buFont typeface="Wingdings 2" pitchFamily="18" charset="2"/>
              <a:buNone/>
            </a:pPr>
            <a:r>
              <a:rPr lang="en-US" sz="2800" b="1" i="1" smtClean="0">
                <a:solidFill>
                  <a:srgbClr val="453A96"/>
                </a:solidFill>
                <a:latin typeface="Times New Roman" pitchFamily="18" charset="0"/>
              </a:rPr>
              <a:t>a- </a:t>
            </a:r>
            <a:r>
              <a:rPr lang="en-US" sz="2800" smtClean="0">
                <a:solidFill>
                  <a:srgbClr val="453A96"/>
                </a:solidFill>
                <a:latin typeface="Times New Roman" pitchFamily="18" charset="0"/>
              </a:rPr>
              <a:t>Prosecutions of sexual exploitation : </a:t>
            </a:r>
            <a:r>
              <a:rPr lang="en-US" sz="2800" b="1" i="1" smtClean="0">
                <a:solidFill>
                  <a:srgbClr val="453A96"/>
                </a:solidFill>
                <a:latin typeface="Times New Roman" pitchFamily="18" charset="0"/>
              </a:rPr>
              <a:t>11 cases 12 offender:</a:t>
            </a:r>
          </a:p>
          <a:p>
            <a:pPr>
              <a:buFont typeface="Wingdings 2" pitchFamily="18" charset="2"/>
              <a:buNone/>
            </a:pPr>
            <a:r>
              <a:rPr lang="en-US" sz="2800" smtClean="0">
                <a:solidFill>
                  <a:srgbClr val="453A96"/>
                </a:solidFill>
                <a:latin typeface="Times New Roman" pitchFamily="18" charset="0"/>
              </a:rPr>
              <a:t> - Procurement of prostitution : </a:t>
            </a:r>
            <a:r>
              <a:rPr lang="en-US" sz="2800" b="1" i="1" smtClean="0">
                <a:solidFill>
                  <a:srgbClr val="453A96"/>
                </a:solidFill>
                <a:latin typeface="Times New Roman" pitchFamily="18" charset="0"/>
              </a:rPr>
              <a:t>01 case 01 offender.</a:t>
            </a:r>
          </a:p>
          <a:p>
            <a:pPr>
              <a:buFont typeface="Wingdings 2" pitchFamily="18" charset="2"/>
              <a:buNone/>
            </a:pPr>
            <a:endParaRPr lang="en-US" sz="2800" b="1" i="1" smtClean="0">
              <a:solidFill>
                <a:srgbClr val="453A96"/>
              </a:solidFill>
              <a:latin typeface="Times New Roman" pitchFamily="18" charset="0"/>
            </a:endParaRPr>
          </a:p>
          <a:p>
            <a:pPr>
              <a:buFont typeface="Wingdings 2" pitchFamily="18" charset="2"/>
              <a:buNone/>
            </a:pPr>
            <a:r>
              <a:rPr lang="en-US" sz="2800" smtClean="0">
                <a:solidFill>
                  <a:srgbClr val="453A96"/>
                </a:solidFill>
                <a:latin typeface="Times New Roman" pitchFamily="18" charset="0"/>
              </a:rPr>
              <a:t> -Procurement with regard to child prostitution : </a:t>
            </a:r>
            <a:r>
              <a:rPr lang="en-US" sz="2800" b="1" i="1" smtClean="0">
                <a:solidFill>
                  <a:srgbClr val="000099"/>
                </a:solidFill>
                <a:latin typeface="Times New Roman" pitchFamily="18" charset="0"/>
              </a:rPr>
              <a:t>02cases </a:t>
            </a:r>
            <a:r>
              <a:rPr lang="en-US" sz="2800" i="1" smtClean="0">
                <a:solidFill>
                  <a:srgbClr val="000099"/>
                </a:solidFill>
                <a:latin typeface="Times New Roman" pitchFamily="18" charset="0"/>
              </a:rPr>
              <a:t>and</a:t>
            </a:r>
            <a:r>
              <a:rPr lang="en-US" sz="2800" b="1" i="1" smtClean="0">
                <a:solidFill>
                  <a:srgbClr val="000099"/>
                </a:solidFill>
                <a:latin typeface="Times New Roman" pitchFamily="18" charset="0"/>
              </a:rPr>
              <a:t> 03 suspects. (01 Danish). </a:t>
            </a:r>
          </a:p>
          <a:p>
            <a:pPr>
              <a:buFont typeface="Wingdings 2" pitchFamily="18" charset="2"/>
              <a:buNone/>
            </a:pPr>
            <a:r>
              <a:rPr lang="en-US" sz="2800" b="1" i="1" smtClean="0">
                <a:solidFill>
                  <a:srgbClr val="000099"/>
                </a:solidFill>
                <a:latin typeface="Times New Roman" pitchFamily="18" charset="0"/>
              </a:rPr>
              <a:t> </a:t>
            </a:r>
            <a:r>
              <a:rPr lang="en-US" sz="2800" smtClean="0">
                <a:solidFill>
                  <a:srgbClr val="000099"/>
                </a:solidFill>
                <a:latin typeface="Times New Roman" pitchFamily="18" charset="0"/>
              </a:rPr>
              <a:t>-Sexual intercourse with minor under 15 years: </a:t>
            </a:r>
            <a:r>
              <a:rPr lang="en-US" sz="2800" b="1" i="1" smtClean="0">
                <a:solidFill>
                  <a:srgbClr val="000099"/>
                </a:solidFill>
                <a:latin typeface="Times New Roman" pitchFamily="18" charset="0"/>
              </a:rPr>
              <a:t>06 cases with 06 offenders.</a:t>
            </a:r>
          </a:p>
          <a:p>
            <a:pPr>
              <a:buFont typeface="Wingdings 2" pitchFamily="18" charset="2"/>
              <a:buNone/>
            </a:pPr>
            <a:r>
              <a:rPr lang="en-US" sz="2800" smtClean="0">
                <a:solidFill>
                  <a:srgbClr val="000099"/>
                </a:solidFill>
                <a:latin typeface="Times New Roman" pitchFamily="18" charset="0"/>
              </a:rPr>
              <a:t> </a:t>
            </a:r>
            <a:endParaRPr lang="en-US" sz="2800" b="1" i="1" smtClean="0">
              <a:solidFill>
                <a:srgbClr val="453A96"/>
              </a:solidFill>
              <a:latin typeface="Times New Roman" pitchFamily="18" charset="0"/>
            </a:endParaRPr>
          </a:p>
          <a:p>
            <a:pPr>
              <a:buFont typeface="Wingdings 2" pitchFamily="18" charset="2"/>
              <a:buNone/>
            </a:pPr>
            <a:endParaRPr lang="en-US" smtClean="0"/>
          </a:p>
        </p:txBody>
      </p:sp>
      <p:pic>
        <p:nvPicPr>
          <p:cNvPr id="6" name="Picture 6" descr="kh-flag1"/>
          <p:cNvPicPr>
            <a:picLocks noChangeAspect="1" noChangeArrowheads="1" noCrop="1"/>
          </p:cNvPicPr>
          <p:nvPr/>
        </p:nvPicPr>
        <p:blipFill>
          <a:blip r:embed="rId2"/>
          <a:srcRect/>
          <a:stretch>
            <a:fillRect/>
          </a:stretch>
        </p:blipFill>
        <p:spPr bwMode="auto">
          <a:xfrm>
            <a:off x="192504" y="36096"/>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70866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V- Prosecution (</a:t>
            </a:r>
            <a:r>
              <a:rPr lang="en-US" sz="3200" b="1" cap="none" dirty="0" err="1" smtClean="0">
                <a:solidFill>
                  <a:schemeClr val="accent1"/>
                </a:solidFill>
                <a:effectLst/>
                <a:latin typeface="Times New Roman" pitchFamily="18" charset="0"/>
                <a:cs typeface="Times New Roman" pitchFamily="18" charset="0"/>
              </a:rPr>
              <a:t>conti</a:t>
            </a:r>
            <a:r>
              <a:rPr lang="en-US" sz="3200" b="1" cap="none" dirty="0" smtClean="0">
                <a:solidFill>
                  <a:schemeClr val="accent1"/>
                </a:solidFill>
                <a:effectLst/>
                <a:latin typeface="Times New Roman" pitchFamily="18" charset="0"/>
                <a:cs typeface="Times New Roman" pitchFamily="18" charset="0"/>
              </a:rPr>
              <a:t>….)</a:t>
            </a:r>
            <a:endParaRPr lang="en-US" sz="3200" dirty="0"/>
          </a:p>
        </p:txBody>
      </p:sp>
      <p:sp>
        <p:nvSpPr>
          <p:cNvPr id="29699" name="Content Placeholder 2"/>
          <p:cNvSpPr>
            <a:spLocks noGrp="1"/>
          </p:cNvSpPr>
          <p:nvPr>
            <p:ph idx="1"/>
          </p:nvPr>
        </p:nvSpPr>
        <p:spPr/>
        <p:txBody>
          <a:bodyPr/>
          <a:lstStyle/>
          <a:p>
            <a:pPr>
              <a:buFont typeface="Wingdings 2" pitchFamily="18" charset="2"/>
              <a:buNone/>
            </a:pPr>
            <a:r>
              <a:rPr lang="en-US" sz="2800" smtClean="0">
                <a:solidFill>
                  <a:srgbClr val="000099"/>
                </a:solidFill>
                <a:latin typeface="Times New Roman" pitchFamily="18" charset="0"/>
              </a:rPr>
              <a:t>-Indecent act against minor under 15 years: </a:t>
            </a:r>
            <a:r>
              <a:rPr lang="en-US" sz="2800" b="1" i="1" smtClean="0">
                <a:solidFill>
                  <a:srgbClr val="000099"/>
                </a:solidFill>
                <a:latin typeface="Times New Roman" pitchFamily="18" charset="0"/>
              </a:rPr>
              <a:t>02 cases with 02 offenders. </a:t>
            </a:r>
          </a:p>
          <a:p>
            <a:pPr>
              <a:buFont typeface="Wingdings 2" pitchFamily="18" charset="2"/>
              <a:buNone/>
            </a:pPr>
            <a:endParaRPr lang="en-US" sz="2800" b="1" i="1" smtClean="0">
              <a:solidFill>
                <a:srgbClr val="000099"/>
              </a:solidFill>
              <a:latin typeface="Times New Roman" pitchFamily="18" charset="0"/>
            </a:endParaRPr>
          </a:p>
          <a:p>
            <a:pPr>
              <a:buFont typeface="Wingdings 2" pitchFamily="18" charset="2"/>
              <a:buNone/>
            </a:pPr>
            <a:r>
              <a:rPr lang="en-US" sz="2800" b="1" i="1" smtClean="0">
                <a:solidFill>
                  <a:srgbClr val="453A96"/>
                </a:solidFill>
                <a:latin typeface="Times New Roman" pitchFamily="18" charset="0"/>
              </a:rPr>
              <a:t>b-</a:t>
            </a:r>
            <a:r>
              <a:rPr lang="en-US" sz="2800" smtClean="0">
                <a:solidFill>
                  <a:srgbClr val="453A96"/>
                </a:solidFill>
                <a:latin typeface="Times New Roman" pitchFamily="18" charset="0"/>
              </a:rPr>
              <a:t> Charge was dropped against </a:t>
            </a:r>
            <a:r>
              <a:rPr lang="en-US" sz="2800" b="1" i="1" smtClean="0">
                <a:solidFill>
                  <a:srgbClr val="453A96"/>
                </a:solidFill>
                <a:latin typeface="Times New Roman" pitchFamily="18" charset="0"/>
              </a:rPr>
              <a:t>01 case and 01 offender </a:t>
            </a:r>
            <a:r>
              <a:rPr lang="en-US" sz="2800" smtClean="0">
                <a:solidFill>
                  <a:srgbClr val="453A96"/>
                </a:solidFill>
                <a:latin typeface="Times New Roman" pitchFamily="18" charset="0"/>
              </a:rPr>
              <a:t>of SE .</a:t>
            </a:r>
          </a:p>
          <a:p>
            <a:pPr>
              <a:buFont typeface="Wingdings 2" pitchFamily="18" charset="2"/>
              <a:buNone/>
            </a:pPr>
            <a:endParaRPr lang="en-US" sz="2800" smtClean="0">
              <a:solidFill>
                <a:srgbClr val="453A96"/>
              </a:solidFill>
              <a:latin typeface="Times New Roman" pitchFamily="18" charset="0"/>
            </a:endParaRPr>
          </a:p>
          <a:p>
            <a:pPr>
              <a:buFont typeface="Wingdings 2" pitchFamily="18" charset="2"/>
              <a:buNone/>
            </a:pPr>
            <a:r>
              <a:rPr lang="en-US" sz="2800" b="1" i="1" smtClean="0">
                <a:solidFill>
                  <a:srgbClr val="453A96"/>
                </a:solidFill>
                <a:latin typeface="Times New Roman" pitchFamily="18" charset="0"/>
              </a:rPr>
              <a:t>c- 01 case and 01 offender </a:t>
            </a:r>
            <a:r>
              <a:rPr lang="en-US" sz="2800" smtClean="0">
                <a:solidFill>
                  <a:srgbClr val="453A96"/>
                </a:solidFill>
                <a:latin typeface="Times New Roman" pitchFamily="18" charset="0"/>
              </a:rPr>
              <a:t>of SE was temporarily put at large. </a:t>
            </a:r>
            <a:endParaRPr lang="en-US" sz="2800" b="1" i="1" smtClean="0"/>
          </a:p>
        </p:txBody>
      </p:sp>
      <p:pic>
        <p:nvPicPr>
          <p:cNvPr id="6" name="Picture 6" descr="kh-flag1"/>
          <p:cNvPicPr>
            <a:picLocks noChangeAspect="1" noChangeArrowheads="1" noCrop="1"/>
          </p:cNvPicPr>
          <p:nvPr/>
        </p:nvPicPr>
        <p:blipFill>
          <a:blip r:embed="rId2"/>
          <a:srcRect/>
          <a:stretch>
            <a:fillRect/>
          </a:stretch>
        </p:blipFill>
        <p:spPr bwMode="auto">
          <a:xfrm>
            <a:off x="228600" y="762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V- </a:t>
            </a:r>
            <a:r>
              <a:rPr lang="en-US" sz="3200" b="1" cap="none" dirty="0" err="1" smtClean="0">
                <a:solidFill>
                  <a:schemeClr val="accent1"/>
                </a:solidFill>
                <a:effectLst/>
                <a:latin typeface="Times New Roman" pitchFamily="18" charset="0"/>
                <a:cs typeface="Times New Roman" pitchFamily="18" charset="0"/>
              </a:rPr>
              <a:t>Interntional</a:t>
            </a:r>
            <a:r>
              <a:rPr lang="en-US" sz="3200" b="1" cap="none" dirty="0" smtClean="0">
                <a:solidFill>
                  <a:schemeClr val="accent1"/>
                </a:solidFill>
                <a:effectLst/>
                <a:latin typeface="Times New Roman" pitchFamily="18" charset="0"/>
                <a:cs typeface="Times New Roman" pitchFamily="18" charset="0"/>
              </a:rPr>
              <a:t> Cooperation:</a:t>
            </a:r>
            <a:endParaRPr lang="en-US" sz="3200" dirty="0"/>
          </a:p>
        </p:txBody>
      </p:sp>
      <p:sp>
        <p:nvSpPr>
          <p:cNvPr id="30723" name="Content Placeholder 2"/>
          <p:cNvSpPr>
            <a:spLocks noGrp="1"/>
          </p:cNvSpPr>
          <p:nvPr>
            <p:ph idx="1"/>
          </p:nvPr>
        </p:nvSpPr>
        <p:spPr>
          <a:xfrm>
            <a:off x="304800" y="1066800"/>
            <a:ext cx="8686800" cy="5562600"/>
          </a:xfrm>
        </p:spPr>
        <p:txBody>
          <a:bodyPr/>
          <a:lstStyle/>
          <a:p>
            <a:pPr>
              <a:lnSpc>
                <a:spcPts val="3000"/>
              </a:lnSpc>
              <a:buFont typeface="Wingdings 2" pitchFamily="18" charset="2"/>
              <a:buNone/>
            </a:pPr>
            <a:r>
              <a:rPr lang="en-US" sz="2800" smtClean="0">
                <a:solidFill>
                  <a:srgbClr val="000099"/>
                </a:solidFill>
                <a:latin typeface="Times New Roman" pitchFamily="18" charset="0"/>
              </a:rPr>
              <a:t>-11 Police officers attended 07 courses of training and workshops :</a:t>
            </a:r>
          </a:p>
          <a:p>
            <a:pPr>
              <a:lnSpc>
                <a:spcPts val="3000"/>
              </a:lnSpc>
              <a:buFont typeface="Wingdings 2" pitchFamily="18" charset="2"/>
              <a:buNone/>
            </a:pPr>
            <a:endParaRPr lang="en-US" sz="2800" smtClean="0">
              <a:solidFill>
                <a:srgbClr val="000099"/>
              </a:solidFill>
              <a:latin typeface="Times New Roman" pitchFamily="18" charset="0"/>
            </a:endParaRPr>
          </a:p>
          <a:p>
            <a:pPr>
              <a:lnSpc>
                <a:spcPts val="3000"/>
              </a:lnSpc>
              <a:buFont typeface="Wingdings 2" pitchFamily="18" charset="2"/>
              <a:buNone/>
            </a:pPr>
            <a:r>
              <a:rPr lang="en-US" sz="2800" b="1" smtClean="0">
                <a:solidFill>
                  <a:srgbClr val="000099"/>
                </a:solidFill>
                <a:latin typeface="Times New Roman" pitchFamily="18" charset="0"/>
              </a:rPr>
              <a:t>+ </a:t>
            </a:r>
            <a:r>
              <a:rPr lang="en-US" sz="2800" smtClean="0">
                <a:solidFill>
                  <a:srgbClr val="000099"/>
                </a:solidFill>
                <a:latin typeface="Times New Roman" pitchFamily="18" charset="0"/>
              </a:rPr>
              <a:t>01 officer attended 02 meeting on people smuggling and trafficking in persons and other related transnational organized crimes in Bali, Indonesia.</a:t>
            </a:r>
          </a:p>
          <a:p>
            <a:pPr>
              <a:lnSpc>
                <a:spcPts val="3000"/>
              </a:lnSpc>
              <a:buFont typeface="Wingdings 2" pitchFamily="18" charset="2"/>
              <a:buNone/>
            </a:pPr>
            <a:endParaRPr lang="en-US" sz="2800" smtClean="0">
              <a:solidFill>
                <a:srgbClr val="000099"/>
              </a:solidFill>
              <a:latin typeface="Times New Roman" pitchFamily="18" charset="0"/>
            </a:endParaRPr>
          </a:p>
          <a:p>
            <a:pPr>
              <a:lnSpc>
                <a:spcPts val="3000"/>
              </a:lnSpc>
              <a:buFont typeface="Wingdings 2" pitchFamily="18" charset="2"/>
              <a:buNone/>
            </a:pPr>
            <a:r>
              <a:rPr lang="en-US" sz="2800" b="1" smtClean="0">
                <a:solidFill>
                  <a:srgbClr val="000099"/>
                </a:solidFill>
                <a:latin typeface="Times New Roman" pitchFamily="18" charset="0"/>
              </a:rPr>
              <a:t>+</a:t>
            </a:r>
            <a:r>
              <a:rPr lang="en-US" sz="2800" smtClean="0">
                <a:solidFill>
                  <a:srgbClr val="000099"/>
                </a:solidFill>
                <a:latin typeface="Times New Roman" pitchFamily="18" charset="0"/>
              </a:rPr>
              <a:t> 01 officer attended the meeting on migrant smuggling and child sex tourism in Bangkok, Thailand.</a:t>
            </a:r>
          </a:p>
          <a:p>
            <a:pPr>
              <a:lnSpc>
                <a:spcPts val="3000"/>
              </a:lnSpc>
              <a:buFont typeface="Wingdings 2" pitchFamily="18" charset="2"/>
              <a:buNone/>
            </a:pPr>
            <a:endParaRPr lang="en-US" sz="2800" smtClean="0">
              <a:solidFill>
                <a:srgbClr val="000099"/>
              </a:solidFill>
              <a:latin typeface="Times New Roman" pitchFamily="18" charset="0"/>
            </a:endParaRPr>
          </a:p>
          <a:p>
            <a:pPr>
              <a:lnSpc>
                <a:spcPts val="3000"/>
              </a:lnSpc>
              <a:buFont typeface="Wingdings 2" pitchFamily="18" charset="2"/>
              <a:buNone/>
            </a:pPr>
            <a:r>
              <a:rPr lang="en-US" sz="2800" b="1" smtClean="0">
                <a:solidFill>
                  <a:srgbClr val="000099"/>
                </a:solidFill>
                <a:latin typeface="Times New Roman" pitchFamily="18" charset="0"/>
              </a:rPr>
              <a:t>+ </a:t>
            </a:r>
            <a:r>
              <a:rPr lang="en-US" sz="2800" smtClean="0">
                <a:solidFill>
                  <a:srgbClr val="000099"/>
                </a:solidFill>
                <a:latin typeface="Times New Roman" pitchFamily="18" charset="0"/>
              </a:rPr>
              <a:t>02 officers attended a training course on people smuggling and trafficking in persons in Kuala lumpur, Malaysia </a:t>
            </a:r>
            <a:endParaRPr lang="en-US" sz="2800" smtClean="0"/>
          </a:p>
        </p:txBody>
      </p:sp>
      <p:pic>
        <p:nvPicPr>
          <p:cNvPr id="6" name="Picture 6" descr="kh-flag1"/>
          <p:cNvPicPr>
            <a:picLocks noChangeAspect="1" noChangeArrowheads="1" noCrop="1"/>
          </p:cNvPicPr>
          <p:nvPr/>
        </p:nvPicPr>
        <p:blipFill>
          <a:blip r:embed="rId2"/>
          <a:srcRect/>
          <a:stretch>
            <a:fillRect/>
          </a:stretch>
        </p:blipFill>
        <p:spPr bwMode="auto">
          <a:xfrm>
            <a:off x="228600" y="5715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696200" cy="838200"/>
          </a:xfrm>
        </p:spPr>
        <p:txBody>
          <a:bodyPr/>
          <a:lstStyle/>
          <a:p>
            <a:pPr>
              <a:defRPr/>
            </a:pPr>
            <a:r>
              <a:rPr lang="en-US" sz="3200" b="1" cap="none" dirty="0" smtClean="0">
                <a:solidFill>
                  <a:schemeClr val="accent1"/>
                </a:solidFill>
                <a:effectLst/>
                <a:latin typeface="Times New Roman" pitchFamily="18" charset="0"/>
                <a:cs typeface="Times New Roman" pitchFamily="18" charset="0"/>
              </a:rPr>
              <a:t>   V- International Cooperation:</a:t>
            </a:r>
            <a:endParaRPr lang="en-US" sz="3200" dirty="0"/>
          </a:p>
        </p:txBody>
      </p:sp>
      <p:sp>
        <p:nvSpPr>
          <p:cNvPr id="31747" name="Content Placeholder 2"/>
          <p:cNvSpPr>
            <a:spLocks noGrp="1"/>
          </p:cNvSpPr>
          <p:nvPr>
            <p:ph idx="1"/>
          </p:nvPr>
        </p:nvSpPr>
        <p:spPr/>
        <p:txBody>
          <a:bodyPr/>
          <a:lstStyle/>
          <a:p>
            <a:pPr>
              <a:buFont typeface="Wingdings 2" pitchFamily="18" charset="2"/>
              <a:buNone/>
            </a:pPr>
            <a:r>
              <a:rPr lang="en-US" sz="2800" dirty="0" smtClean="0">
                <a:solidFill>
                  <a:srgbClr val="000099"/>
                </a:solidFill>
                <a:latin typeface="Times New Roman" pitchFamily="18" charset="0"/>
              </a:rPr>
              <a:t>-05 Police officers attended an international workshop on child sexual exploitation in Ho Chi Minh City, Vietnam.</a:t>
            </a:r>
          </a:p>
          <a:p>
            <a:pPr>
              <a:buFont typeface="Wingdings 2" pitchFamily="18" charset="2"/>
              <a:buNone/>
            </a:pPr>
            <a:endParaRPr lang="en-US" sz="2800" dirty="0" smtClean="0">
              <a:solidFill>
                <a:srgbClr val="000099"/>
              </a:solidFill>
              <a:latin typeface="Times New Roman" pitchFamily="18" charset="0"/>
            </a:endParaRPr>
          </a:p>
          <a:p>
            <a:pPr>
              <a:buFont typeface="Wingdings 2" pitchFamily="18" charset="2"/>
              <a:buNone/>
            </a:pPr>
            <a:r>
              <a:rPr lang="en-US" sz="2800" dirty="0" smtClean="0">
                <a:solidFill>
                  <a:srgbClr val="000099"/>
                </a:solidFill>
                <a:latin typeface="Times New Roman" pitchFamily="18" charset="0"/>
              </a:rPr>
              <a:t>-02 Police officers travelled to the USA to testify in the US court against two US nationals accused of having sexual intercourse with minors under 15 years in</a:t>
            </a:r>
            <a:r>
              <a:rPr lang="en-US" sz="2800" dirty="0" smtClean="0"/>
              <a:t> </a:t>
            </a:r>
            <a:r>
              <a:rPr lang="en-US" sz="2800" dirty="0" smtClean="0">
                <a:solidFill>
                  <a:srgbClr val="000099"/>
                </a:solidFill>
              </a:rPr>
              <a:t>Los-​Angeles, </a:t>
            </a:r>
            <a:r>
              <a:rPr lang="ca-ES" sz="2800" dirty="0" smtClean="0">
                <a:solidFill>
                  <a:srgbClr val="000099"/>
                </a:solidFill>
              </a:rPr>
              <a:t>  </a:t>
            </a:r>
            <a:r>
              <a:rPr lang="en-US" sz="2800" dirty="0" smtClean="0">
                <a:solidFill>
                  <a:srgbClr val="000099"/>
                </a:solidFill>
              </a:rPr>
              <a:t>California</a:t>
            </a:r>
            <a:r>
              <a:rPr lang="en-US" sz="2800" dirty="0" smtClean="0">
                <a:solidFill>
                  <a:srgbClr val="000099"/>
                </a:solidFill>
                <a:latin typeface="Times New Roman" pitchFamily="18" charset="0"/>
              </a:rPr>
              <a:t>. </a:t>
            </a:r>
            <a:endParaRPr lang="en-US" sz="2800" dirty="0" smtClean="0">
              <a:solidFill>
                <a:srgbClr val="000099"/>
              </a:solidFill>
            </a:endParaRPr>
          </a:p>
        </p:txBody>
      </p:sp>
      <p:pic>
        <p:nvPicPr>
          <p:cNvPr id="6" name="Picture 6" descr="kh-flag1"/>
          <p:cNvPicPr>
            <a:picLocks noChangeAspect="1" noChangeArrowheads="1" noCrop="1"/>
          </p:cNvPicPr>
          <p:nvPr/>
        </p:nvPicPr>
        <p:blipFill>
          <a:blip r:embed="rId2"/>
          <a:srcRect/>
          <a:stretch>
            <a:fillRect/>
          </a:stretch>
        </p:blipFill>
        <p:spPr bwMode="auto">
          <a:xfrm>
            <a:off x="152400" y="5715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bwMode="auto">
          <a:xfrm>
            <a:off x="1828800" y="228600"/>
            <a:ext cx="7315200" cy="838200"/>
          </a:xfrm>
          <a:noFill/>
        </p:spPr>
        <p:txBody>
          <a:bodyPr wrap="square" lIns="91440" tIns="45720" rIns="91440" bIns="45720" numCol="1" anchorCtr="0" compatLnSpc="1">
            <a:prstTxWarp prst="textNoShape">
              <a:avLst/>
            </a:prstTxWarp>
          </a:bodyPr>
          <a:lstStyle/>
          <a:p>
            <a:r>
              <a:rPr lang="en-US" sz="3200" b="1" cap="none" dirty="0" smtClean="0">
                <a:solidFill>
                  <a:schemeClr val="accent1"/>
                </a:solidFill>
                <a:effectLst/>
              </a:rPr>
              <a:t>     V-</a:t>
            </a:r>
            <a:r>
              <a:rPr lang="en-US" sz="3200" b="1" u="sng" cap="none" dirty="0" smtClean="0">
                <a:solidFill>
                  <a:schemeClr val="accent1"/>
                </a:solidFill>
                <a:effectLst/>
              </a:rPr>
              <a:t> International Cooperation :</a:t>
            </a:r>
          </a:p>
        </p:txBody>
      </p:sp>
      <p:sp>
        <p:nvSpPr>
          <p:cNvPr id="32771" name="Rectangle 3"/>
          <p:cNvSpPr>
            <a:spLocks noGrp="1"/>
          </p:cNvSpPr>
          <p:nvPr>
            <p:ph type="body" idx="4294967295"/>
          </p:nvPr>
        </p:nvSpPr>
        <p:spPr>
          <a:xfrm>
            <a:off x="457200" y="1143000"/>
            <a:ext cx="8686800" cy="5334000"/>
          </a:xfrm>
        </p:spPr>
        <p:txBody>
          <a:bodyPr/>
          <a:lstStyle/>
          <a:p>
            <a:pPr>
              <a:lnSpc>
                <a:spcPct val="80000"/>
              </a:lnSpc>
              <a:buFont typeface="Wingdings 2" pitchFamily="18" charset="2"/>
              <a:buNone/>
            </a:pPr>
            <a:r>
              <a:rPr lang="en-US" sz="2000" b="1" dirty="0" smtClean="0">
                <a:solidFill>
                  <a:srgbClr val="000099"/>
                </a:solidFill>
              </a:rPr>
              <a:t>   </a:t>
            </a:r>
            <a:r>
              <a:rPr lang="en-US" sz="2600" b="1" dirty="0" smtClean="0">
                <a:solidFill>
                  <a:srgbClr val="000099"/>
                </a:solidFill>
              </a:rPr>
              <a:t>Cambodian Police cooperated and are cooperating with:</a:t>
            </a:r>
          </a:p>
          <a:p>
            <a:pPr>
              <a:lnSpc>
                <a:spcPct val="80000"/>
              </a:lnSpc>
              <a:buFont typeface="Wingdings 2" pitchFamily="18" charset="2"/>
              <a:buNone/>
            </a:pPr>
            <a:r>
              <a:rPr lang="en-US" sz="2600" b="1" dirty="0" smtClean="0">
                <a:solidFill>
                  <a:srgbClr val="000099"/>
                </a:solidFill>
              </a:rPr>
              <a:t> </a:t>
            </a:r>
          </a:p>
          <a:p>
            <a:pPr>
              <a:lnSpc>
                <a:spcPct val="80000"/>
              </a:lnSpc>
              <a:buFont typeface="Wingdings 2" pitchFamily="18" charset="2"/>
              <a:buNone/>
            </a:pPr>
            <a:r>
              <a:rPr lang="en-US" sz="1600" b="1" dirty="0" smtClean="0">
                <a:solidFill>
                  <a:srgbClr val="453A96"/>
                </a:solidFill>
                <a:latin typeface="Times New Roman" pitchFamily="18" charset="0"/>
              </a:rPr>
              <a:t>  </a:t>
            </a:r>
            <a:r>
              <a:rPr lang="en-US" sz="2000" b="1" dirty="0" smtClean="0">
                <a:solidFill>
                  <a:srgbClr val="453A96"/>
                </a:solidFill>
                <a:latin typeface="Times New Roman" pitchFamily="18" charset="0"/>
              </a:rPr>
              <a:t> </a:t>
            </a:r>
            <a:r>
              <a:rPr lang="en-US" sz="2300" b="1" dirty="0" smtClean="0">
                <a:solidFill>
                  <a:srgbClr val="453A96"/>
                </a:solidFill>
                <a:latin typeface="Times New Roman" pitchFamily="18" charset="0"/>
              </a:rPr>
              <a:t>-</a:t>
            </a:r>
            <a:r>
              <a:rPr lang="en-US" sz="2300" dirty="0" smtClean="0">
                <a:solidFill>
                  <a:srgbClr val="453A96"/>
                </a:solidFill>
                <a:latin typeface="Times New Roman" pitchFamily="18" charset="0"/>
              </a:rPr>
              <a:t>Thai Police and CEOP to secure the extradition of a British offender, </a:t>
            </a:r>
            <a:r>
              <a:rPr lang="en-US" sz="2300" b="1" dirty="0" smtClean="0">
                <a:solidFill>
                  <a:srgbClr val="453A96"/>
                </a:solidFill>
                <a:latin typeface="Times New Roman" pitchFamily="18" charset="0"/>
              </a:rPr>
              <a:t>David John Fletcher</a:t>
            </a:r>
            <a:r>
              <a:rPr lang="en-US" sz="2300" dirty="0" smtClean="0">
                <a:solidFill>
                  <a:srgbClr val="453A96"/>
                </a:solidFill>
                <a:latin typeface="Times New Roman" pitchFamily="18" charset="0"/>
              </a:rPr>
              <a:t>, back to Cambodia to face  prosecution on charges of sexual abuse of young girls he committed in Cambodia.</a:t>
            </a:r>
          </a:p>
          <a:p>
            <a:pPr>
              <a:lnSpc>
                <a:spcPct val="80000"/>
              </a:lnSpc>
              <a:buFont typeface="Wingdings 2" pitchFamily="18" charset="2"/>
              <a:buNone/>
            </a:pPr>
            <a:endParaRPr lang="en-US" sz="2300" dirty="0" smtClean="0">
              <a:solidFill>
                <a:srgbClr val="453A96"/>
              </a:solidFill>
              <a:latin typeface="Times New Roman" pitchFamily="18" charset="0"/>
            </a:endParaRPr>
          </a:p>
          <a:p>
            <a:pPr>
              <a:lnSpc>
                <a:spcPct val="80000"/>
              </a:lnSpc>
              <a:buFont typeface="Wingdings 2" pitchFamily="18" charset="2"/>
              <a:buNone/>
            </a:pPr>
            <a:r>
              <a:rPr lang="en-US" sz="2300" dirty="0" smtClean="0">
                <a:solidFill>
                  <a:srgbClr val="453A96"/>
                </a:solidFill>
                <a:latin typeface="Times New Roman" pitchFamily="18" charset="0"/>
              </a:rPr>
              <a:t> -</a:t>
            </a:r>
            <a:r>
              <a:rPr lang="en-US" sz="2300" b="1" dirty="0" smtClean="0">
                <a:solidFill>
                  <a:srgbClr val="453A96"/>
                </a:solidFill>
                <a:latin typeface="Times New Roman" pitchFamily="18" charset="0"/>
              </a:rPr>
              <a:t>CEOP</a:t>
            </a:r>
            <a:r>
              <a:rPr lang="en-US" sz="2300" dirty="0" smtClean="0">
                <a:solidFill>
                  <a:srgbClr val="453A96"/>
                </a:solidFill>
                <a:latin typeface="Times New Roman" pitchFamily="18" charset="0"/>
              </a:rPr>
              <a:t> in investigation of a British national, </a:t>
            </a:r>
            <a:r>
              <a:rPr lang="en-US" sz="2300" b="1" dirty="0" smtClean="0">
                <a:solidFill>
                  <a:srgbClr val="453A96"/>
                </a:solidFill>
                <a:latin typeface="Times New Roman" pitchFamily="18" charset="0"/>
              </a:rPr>
              <a:t>Nicolas Patrick Griffin</a:t>
            </a:r>
            <a:r>
              <a:rPr lang="en-US" sz="2300" dirty="0" smtClean="0">
                <a:solidFill>
                  <a:srgbClr val="453A96"/>
                </a:solidFill>
                <a:latin typeface="Times New Roman" pitchFamily="18" charset="0"/>
              </a:rPr>
              <a:t>, suspected of committing indecent act against minors and of having sexual intercourse with minors under 15 years.</a:t>
            </a:r>
          </a:p>
          <a:p>
            <a:pPr>
              <a:lnSpc>
                <a:spcPct val="80000"/>
              </a:lnSpc>
              <a:buFont typeface="Wingdings 2" pitchFamily="18" charset="2"/>
              <a:buNone/>
            </a:pPr>
            <a:endParaRPr lang="en-US" sz="2300" dirty="0" smtClean="0">
              <a:solidFill>
                <a:srgbClr val="453A96"/>
              </a:solidFill>
              <a:latin typeface="Times New Roman" pitchFamily="18" charset="0"/>
            </a:endParaRPr>
          </a:p>
          <a:p>
            <a:pPr>
              <a:lnSpc>
                <a:spcPct val="80000"/>
              </a:lnSpc>
              <a:buFont typeface="Wingdings 2" pitchFamily="18" charset="2"/>
              <a:buNone/>
            </a:pPr>
            <a:r>
              <a:rPr lang="en-US" sz="2300" dirty="0" smtClean="0">
                <a:solidFill>
                  <a:srgbClr val="453A96"/>
                </a:solidFill>
                <a:latin typeface="Times New Roman" pitchFamily="18" charset="0"/>
              </a:rPr>
              <a:t> -</a:t>
            </a:r>
            <a:r>
              <a:rPr lang="en-US" sz="2300" b="1" dirty="0" smtClean="0">
                <a:solidFill>
                  <a:srgbClr val="453A96"/>
                </a:solidFill>
                <a:latin typeface="Times New Roman" pitchFamily="18" charset="0"/>
              </a:rPr>
              <a:t>CEOP </a:t>
            </a:r>
            <a:r>
              <a:rPr lang="en-US" sz="2300" dirty="0" smtClean="0">
                <a:solidFill>
                  <a:srgbClr val="453A96"/>
                </a:solidFill>
                <a:latin typeface="Times New Roman" pitchFamily="18" charset="0"/>
              </a:rPr>
              <a:t>and</a:t>
            </a:r>
            <a:r>
              <a:rPr lang="en-US" sz="2300" b="1" dirty="0" smtClean="0">
                <a:solidFill>
                  <a:srgbClr val="453A96"/>
                </a:solidFill>
                <a:latin typeface="Times New Roman" pitchFamily="18" charset="0"/>
              </a:rPr>
              <a:t> America Most Wanted TV </a:t>
            </a:r>
            <a:r>
              <a:rPr lang="en-US" sz="2300" dirty="0" smtClean="0">
                <a:solidFill>
                  <a:srgbClr val="453A96"/>
                </a:solidFill>
                <a:latin typeface="Times New Roman" pitchFamily="18" charset="0"/>
              </a:rPr>
              <a:t>to investigate and film possible crack-down operations on British suspects and other national who have committed crimes against Cambodian children.</a:t>
            </a:r>
          </a:p>
          <a:p>
            <a:pPr>
              <a:lnSpc>
                <a:spcPct val="80000"/>
              </a:lnSpc>
              <a:buFont typeface="Wingdings 2" pitchFamily="18" charset="2"/>
              <a:buNone/>
            </a:pPr>
            <a:r>
              <a:rPr lang="en-US" sz="2300" dirty="0" smtClean="0">
                <a:solidFill>
                  <a:srgbClr val="453A96"/>
                </a:solidFill>
                <a:latin typeface="Times New Roman" pitchFamily="18" charset="0"/>
              </a:rPr>
              <a:t>       </a:t>
            </a:r>
          </a:p>
          <a:p>
            <a:pPr>
              <a:lnSpc>
                <a:spcPct val="80000"/>
              </a:lnSpc>
              <a:buFont typeface="Wingdings 2" pitchFamily="18" charset="2"/>
              <a:buNone/>
            </a:pPr>
            <a:endParaRPr lang="en-US" sz="2300" dirty="0" smtClean="0">
              <a:solidFill>
                <a:srgbClr val="453A96"/>
              </a:solidFill>
              <a:latin typeface="Times New Roman" pitchFamily="18" charset="0"/>
            </a:endParaRPr>
          </a:p>
          <a:p>
            <a:pPr>
              <a:lnSpc>
                <a:spcPct val="80000"/>
              </a:lnSpc>
              <a:buFont typeface="Wingdings 2" pitchFamily="18" charset="2"/>
              <a:buNone/>
            </a:pPr>
            <a:r>
              <a:rPr lang="en-US" sz="1600" b="1" dirty="0" smtClean="0">
                <a:solidFill>
                  <a:srgbClr val="453A96"/>
                </a:solidFill>
                <a:latin typeface="Times New Roman" pitchFamily="18" charset="0"/>
              </a:rPr>
              <a:t>  </a:t>
            </a:r>
          </a:p>
          <a:p>
            <a:pPr>
              <a:lnSpc>
                <a:spcPct val="80000"/>
              </a:lnSpc>
              <a:buFont typeface="Wingdings 2" pitchFamily="18" charset="2"/>
              <a:buNone/>
            </a:pPr>
            <a:endParaRPr lang="en-US" sz="1600" b="1" dirty="0" smtClean="0">
              <a:solidFill>
                <a:srgbClr val="453A96"/>
              </a:solidFill>
              <a:latin typeface="Times New Roman" pitchFamily="18" charset="0"/>
            </a:endParaRPr>
          </a:p>
        </p:txBody>
      </p:sp>
      <p:pic>
        <p:nvPicPr>
          <p:cNvPr id="6" name="Picture 6" descr="kh-flag1"/>
          <p:cNvPicPr>
            <a:picLocks noChangeAspect="1" noChangeArrowheads="1" noCrop="1"/>
          </p:cNvPicPr>
          <p:nvPr/>
        </p:nvPicPr>
        <p:blipFill>
          <a:blip r:embed="rId2"/>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bwMode="auto">
          <a:xfrm>
            <a:off x="1295400" y="228600"/>
            <a:ext cx="7848600" cy="838200"/>
          </a:xfrm>
          <a:noFill/>
        </p:spPr>
        <p:txBody>
          <a:bodyPr wrap="square" lIns="91440" tIns="45720" rIns="91440" bIns="45720" numCol="1" anchorCtr="0" compatLnSpc="1">
            <a:prstTxWarp prst="textNoShape">
              <a:avLst/>
            </a:prstTxWarp>
          </a:bodyPr>
          <a:lstStyle/>
          <a:p>
            <a:r>
              <a:rPr lang="en-US" sz="3200" b="1" cap="none" dirty="0" smtClean="0">
                <a:solidFill>
                  <a:schemeClr val="accent1"/>
                </a:solidFill>
                <a:effectLst/>
              </a:rPr>
              <a:t>     V-</a:t>
            </a:r>
            <a:r>
              <a:rPr lang="en-US" sz="3200" b="1" u="sng" cap="none" dirty="0" smtClean="0">
                <a:solidFill>
                  <a:schemeClr val="accent1"/>
                </a:solidFill>
                <a:effectLst/>
              </a:rPr>
              <a:t> International Cooperation : </a:t>
            </a:r>
            <a:r>
              <a:rPr lang="en-US" sz="3200" b="1" cap="none" dirty="0" smtClean="0">
                <a:solidFill>
                  <a:schemeClr val="accent1"/>
                </a:solidFill>
                <a:effectLst/>
              </a:rPr>
              <a:t>(Cont..)</a:t>
            </a:r>
          </a:p>
        </p:txBody>
      </p:sp>
      <p:sp>
        <p:nvSpPr>
          <p:cNvPr id="33795" name="Rectangle 3"/>
          <p:cNvSpPr>
            <a:spLocks noGrp="1"/>
          </p:cNvSpPr>
          <p:nvPr>
            <p:ph type="body" idx="4294967295"/>
          </p:nvPr>
        </p:nvSpPr>
        <p:spPr>
          <a:xfrm>
            <a:off x="457200" y="1143000"/>
            <a:ext cx="8686800" cy="5029200"/>
          </a:xfrm>
          <a:noFill/>
        </p:spPr>
        <p:txBody>
          <a:bodyPr/>
          <a:lstStyle/>
          <a:p>
            <a:pPr>
              <a:lnSpc>
                <a:spcPct val="90000"/>
              </a:lnSpc>
              <a:buFont typeface="Wingdings 2" pitchFamily="18" charset="2"/>
              <a:buNone/>
            </a:pPr>
            <a:r>
              <a:rPr lang="en-US" sz="2400" b="1" dirty="0" smtClean="0">
                <a:solidFill>
                  <a:srgbClr val="453A96"/>
                </a:solidFill>
              </a:rPr>
              <a:t>  -</a:t>
            </a:r>
            <a:r>
              <a:rPr lang="en-US" sz="2400" dirty="0" smtClean="0">
                <a:solidFill>
                  <a:srgbClr val="453A96"/>
                </a:solidFill>
                <a:latin typeface="Times New Roman" pitchFamily="18" charset="0"/>
              </a:rPr>
              <a:t>French Police upon request for legal assistance in the case of </a:t>
            </a:r>
            <a:r>
              <a:rPr lang="en-US" sz="2400" b="1" dirty="0" smtClean="0">
                <a:solidFill>
                  <a:srgbClr val="453A96"/>
                </a:solidFill>
                <a:latin typeface="Times New Roman" pitchFamily="18" charset="0"/>
              </a:rPr>
              <a:t>HMARIE Michel Christian</a:t>
            </a:r>
            <a:r>
              <a:rPr lang="en-US" sz="2400" dirty="0" smtClean="0">
                <a:solidFill>
                  <a:srgbClr val="453A96"/>
                </a:solidFill>
                <a:latin typeface="Times New Roman" pitchFamily="18" charset="0"/>
              </a:rPr>
              <a:t> on suspicion of</a:t>
            </a:r>
            <a:r>
              <a:rPr lang="en-US" sz="2400" b="1" dirty="0" smtClean="0">
                <a:solidFill>
                  <a:srgbClr val="453A96"/>
                </a:solidFill>
                <a:latin typeface="Times New Roman" pitchFamily="18" charset="0"/>
              </a:rPr>
              <a:t> </a:t>
            </a:r>
            <a:r>
              <a:rPr lang="en-US" sz="2400" dirty="0" smtClean="0">
                <a:solidFill>
                  <a:srgbClr val="453A96"/>
                </a:solidFill>
                <a:latin typeface="Times New Roman" pitchFamily="18" charset="0"/>
              </a:rPr>
              <a:t>committing indecent act against minors.</a:t>
            </a:r>
          </a:p>
          <a:p>
            <a:pPr>
              <a:lnSpc>
                <a:spcPct val="90000"/>
              </a:lnSpc>
              <a:buFont typeface="Wingdings 2" pitchFamily="18" charset="2"/>
              <a:buNone/>
            </a:pPr>
            <a:endParaRPr lang="en-US" sz="2400" dirty="0" smtClean="0">
              <a:solidFill>
                <a:srgbClr val="453A96"/>
              </a:solidFill>
              <a:latin typeface="Times New Roman" pitchFamily="18" charset="0"/>
            </a:endParaRPr>
          </a:p>
          <a:p>
            <a:pPr>
              <a:lnSpc>
                <a:spcPct val="90000"/>
              </a:lnSpc>
              <a:buFont typeface="Wingdings 2" pitchFamily="18" charset="2"/>
              <a:buNone/>
            </a:pPr>
            <a:r>
              <a:rPr lang="en-US" sz="2400" dirty="0" smtClean="0">
                <a:solidFill>
                  <a:srgbClr val="453A96"/>
                </a:solidFill>
                <a:latin typeface="Times New Roman" pitchFamily="18" charset="0"/>
              </a:rPr>
              <a:t>  -Dutch Police and Prosecutor upon request for legal assistance in the case of </a:t>
            </a:r>
            <a:r>
              <a:rPr lang="en-US" sz="2400" b="1" dirty="0" smtClean="0">
                <a:solidFill>
                  <a:srgbClr val="453A96"/>
                </a:solidFill>
                <a:latin typeface="Times New Roman" pitchFamily="18" charset="0"/>
              </a:rPr>
              <a:t>Claude Jean </a:t>
            </a:r>
            <a:r>
              <a:rPr lang="en-US" sz="2400" b="1" dirty="0" err="1" smtClean="0">
                <a:solidFill>
                  <a:srgbClr val="453A96"/>
                </a:solidFill>
                <a:latin typeface="Times New Roman" pitchFamily="18" charset="0"/>
              </a:rPr>
              <a:t>Piere</a:t>
            </a:r>
            <a:r>
              <a:rPr lang="en-US" sz="2400" b="1" dirty="0" smtClean="0">
                <a:solidFill>
                  <a:srgbClr val="453A96"/>
                </a:solidFill>
                <a:latin typeface="Times New Roman" pitchFamily="18" charset="0"/>
              </a:rPr>
              <a:t> DEMERET</a:t>
            </a:r>
            <a:r>
              <a:rPr lang="en-US" sz="2400" dirty="0" smtClean="0">
                <a:solidFill>
                  <a:srgbClr val="453A96"/>
                </a:solidFill>
                <a:latin typeface="Times New Roman" pitchFamily="18" charset="0"/>
              </a:rPr>
              <a:t>, French national, who has committed purchase of child prostitution and possession and distribution of child pornography offences.</a:t>
            </a:r>
          </a:p>
          <a:p>
            <a:pPr>
              <a:lnSpc>
                <a:spcPct val="90000"/>
              </a:lnSpc>
              <a:buFont typeface="Wingdings 2" pitchFamily="18" charset="2"/>
              <a:buNone/>
            </a:pPr>
            <a:endParaRPr lang="en-US" sz="2400" dirty="0" smtClean="0">
              <a:solidFill>
                <a:srgbClr val="453A96"/>
              </a:solidFill>
              <a:latin typeface="Times New Roman" pitchFamily="18" charset="0"/>
            </a:endParaRPr>
          </a:p>
          <a:p>
            <a:pPr>
              <a:lnSpc>
                <a:spcPct val="90000"/>
              </a:lnSpc>
              <a:buFont typeface="Wingdings 2" pitchFamily="18" charset="2"/>
              <a:buNone/>
            </a:pPr>
            <a:r>
              <a:rPr lang="en-US" sz="2400" dirty="0" smtClean="0">
                <a:solidFill>
                  <a:srgbClr val="453A96"/>
                </a:solidFill>
                <a:latin typeface="Times New Roman" pitchFamily="18" charset="0"/>
              </a:rPr>
              <a:t>  -Interpol in the issuance of </a:t>
            </a:r>
            <a:r>
              <a:rPr lang="en-US" sz="2400" b="1" u="sng" dirty="0" smtClean="0">
                <a:solidFill>
                  <a:srgbClr val="453A96"/>
                </a:solidFill>
                <a:latin typeface="Times New Roman" pitchFamily="18" charset="0"/>
              </a:rPr>
              <a:t>red notice</a:t>
            </a:r>
            <a:r>
              <a:rPr lang="en-US" sz="2400" dirty="0" smtClean="0">
                <a:solidFill>
                  <a:srgbClr val="453A96"/>
                </a:solidFill>
                <a:latin typeface="Times New Roman" pitchFamily="18" charset="0"/>
              </a:rPr>
              <a:t> and internationally publicizing the Arrest Warrant for </a:t>
            </a:r>
            <a:r>
              <a:rPr lang="en-US" sz="2400" b="1" dirty="0" smtClean="0">
                <a:solidFill>
                  <a:srgbClr val="453A96"/>
                </a:solidFill>
                <a:latin typeface="Times New Roman" pitchFamily="18" charset="0"/>
              </a:rPr>
              <a:t>Andreas  </a:t>
            </a:r>
            <a:r>
              <a:rPr lang="en-US" sz="2400" b="1" dirty="0" err="1" smtClean="0">
                <a:solidFill>
                  <a:srgbClr val="453A96"/>
                </a:solidFill>
                <a:latin typeface="Times New Roman" pitchFamily="18" charset="0"/>
              </a:rPr>
              <a:t>Glockner</a:t>
            </a:r>
            <a:r>
              <a:rPr lang="en-US" sz="2400" b="1" dirty="0" smtClean="0">
                <a:solidFill>
                  <a:srgbClr val="453A96"/>
                </a:solidFill>
                <a:latin typeface="Times New Roman" pitchFamily="18" charset="0"/>
              </a:rPr>
              <a:t>, </a:t>
            </a:r>
            <a:r>
              <a:rPr lang="en-US" sz="2400" dirty="0" smtClean="0">
                <a:solidFill>
                  <a:srgbClr val="453A96"/>
                </a:solidFill>
                <a:latin typeface="Times New Roman" pitchFamily="18" charset="0"/>
              </a:rPr>
              <a:t>German national, who has been convicted of debauchery and having sexual intercourse with minors, and has been sentenced to 20 in prison.</a:t>
            </a:r>
            <a:r>
              <a:rPr lang="en-US" dirty="0" smtClean="0"/>
              <a:t> </a:t>
            </a:r>
            <a:r>
              <a:rPr lang="en-US" sz="2400" dirty="0" smtClean="0">
                <a:solidFill>
                  <a:srgbClr val="453A96"/>
                </a:solidFill>
                <a:latin typeface="Times New Roman" pitchFamily="18" charset="0"/>
              </a:rPr>
              <a:t> </a:t>
            </a:r>
            <a:r>
              <a:rPr lang="en-US" sz="2400" dirty="0" smtClean="0">
                <a:latin typeface="Times New Roman" pitchFamily="18" charset="0"/>
              </a:rPr>
              <a:t> </a:t>
            </a:r>
            <a:r>
              <a:rPr lang="en-US" sz="2400" b="1" dirty="0" smtClean="0">
                <a:solidFill>
                  <a:srgbClr val="453A96"/>
                </a:solidFill>
                <a:latin typeface="Times New Roman" pitchFamily="18" charset="0"/>
              </a:rPr>
              <a:t> </a:t>
            </a:r>
            <a:r>
              <a:rPr lang="en-US" sz="2400" dirty="0" smtClean="0">
                <a:solidFill>
                  <a:srgbClr val="453A96"/>
                </a:solidFill>
                <a:latin typeface="Times New Roman" pitchFamily="18" charset="0"/>
              </a:rPr>
              <a:t>  </a:t>
            </a:r>
          </a:p>
        </p:txBody>
      </p:sp>
      <p:pic>
        <p:nvPicPr>
          <p:cNvPr id="6" name="Picture 6" descr="kh-flag1"/>
          <p:cNvPicPr>
            <a:picLocks noChangeAspect="1" noChangeArrowheads="1" noCrop="1"/>
          </p:cNvPicPr>
          <p:nvPr/>
        </p:nvPicPr>
        <p:blipFill>
          <a:blip r:embed="rId2"/>
          <a:srcRect/>
          <a:stretch>
            <a:fillRect/>
          </a:stretch>
        </p:blipFill>
        <p:spPr bwMode="auto">
          <a:xfrm>
            <a:off x="228600" y="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xfrm>
            <a:off x="1371600" y="228600"/>
            <a:ext cx="7315200" cy="914400"/>
          </a:xfrm>
          <a:noFill/>
        </p:spPr>
        <p:txBody>
          <a:bodyPr wrap="square" lIns="91440" tIns="45720" rIns="91440" bIns="45720" numCol="1" anchorCtr="0" compatLnSpc="1">
            <a:prstTxWarp prst="textNoShape">
              <a:avLst/>
            </a:prstTxWarp>
            <a:normAutofit fontScale="90000"/>
          </a:bodyPr>
          <a:lstStyle/>
          <a:p>
            <a:r>
              <a:rPr lang="en-US" sz="3200" b="1" cap="none" dirty="0" smtClean="0">
                <a:solidFill>
                  <a:schemeClr val="accent1"/>
                </a:solidFill>
                <a:effectLst/>
              </a:rPr>
              <a:t>          V-</a:t>
            </a:r>
            <a:r>
              <a:rPr lang="en-US" sz="3200" b="1" u="sng" cap="none" dirty="0" smtClean="0">
                <a:solidFill>
                  <a:schemeClr val="accent1"/>
                </a:solidFill>
                <a:effectLst/>
              </a:rPr>
              <a:t> International Cooperation : </a:t>
            </a:r>
            <a:r>
              <a:rPr lang="en-US" sz="3200" b="1" cap="none" dirty="0" smtClean="0">
                <a:solidFill>
                  <a:schemeClr val="accent1"/>
                </a:solidFill>
                <a:effectLst/>
              </a:rPr>
              <a:t>(Cont..)</a:t>
            </a:r>
          </a:p>
        </p:txBody>
      </p:sp>
      <p:sp>
        <p:nvSpPr>
          <p:cNvPr id="34819" name="Rectangle 3"/>
          <p:cNvSpPr>
            <a:spLocks noGrp="1"/>
          </p:cNvSpPr>
          <p:nvPr>
            <p:ph type="body" idx="4294967295"/>
          </p:nvPr>
        </p:nvSpPr>
        <p:spPr>
          <a:xfrm>
            <a:off x="457200" y="1524000"/>
            <a:ext cx="8686800" cy="4648200"/>
          </a:xfrm>
        </p:spPr>
        <p:txBody>
          <a:bodyPr/>
          <a:lstStyle/>
          <a:p>
            <a:pPr>
              <a:lnSpc>
                <a:spcPct val="90000"/>
              </a:lnSpc>
              <a:buFont typeface="Wingdings 2" pitchFamily="18" charset="2"/>
              <a:buNone/>
            </a:pPr>
            <a:r>
              <a:rPr lang="en-US" sz="2400" b="1" smtClean="0">
                <a:solidFill>
                  <a:srgbClr val="453A96"/>
                </a:solidFill>
              </a:rPr>
              <a:t> </a:t>
            </a:r>
          </a:p>
          <a:p>
            <a:pPr>
              <a:lnSpc>
                <a:spcPct val="90000"/>
              </a:lnSpc>
              <a:buFont typeface="Wingdings 2" pitchFamily="18" charset="2"/>
              <a:buNone/>
            </a:pPr>
            <a:endParaRPr lang="en-US" sz="2400" b="1" smtClean="0">
              <a:solidFill>
                <a:srgbClr val="453A96"/>
              </a:solidFill>
            </a:endParaRPr>
          </a:p>
          <a:p>
            <a:pPr>
              <a:lnSpc>
                <a:spcPct val="90000"/>
              </a:lnSpc>
              <a:buFont typeface="Wingdings 2" pitchFamily="18" charset="2"/>
              <a:buNone/>
            </a:pPr>
            <a:r>
              <a:rPr lang="en-US" sz="2400" b="1" smtClean="0">
                <a:solidFill>
                  <a:srgbClr val="453A96"/>
                </a:solidFill>
              </a:rPr>
              <a:t>   -</a:t>
            </a:r>
            <a:r>
              <a:rPr lang="en-US" sz="2400" smtClean="0">
                <a:solidFill>
                  <a:srgbClr val="453A96"/>
                </a:solidFill>
                <a:latin typeface="Times New Roman" pitchFamily="18" charset="0"/>
              </a:rPr>
              <a:t>Foreign authorities in receiving 70963 of migrant workers, 26353 of whom were female, with 2562 were children and 1062 among whom were girls. </a:t>
            </a:r>
          </a:p>
          <a:p>
            <a:pPr>
              <a:lnSpc>
                <a:spcPct val="90000"/>
              </a:lnSpc>
              <a:buFont typeface="Wingdings 2" pitchFamily="18" charset="2"/>
              <a:buNone/>
            </a:pPr>
            <a:r>
              <a:rPr lang="en-US" sz="2400" smtClean="0">
                <a:solidFill>
                  <a:srgbClr val="453A96"/>
                </a:solidFill>
                <a:latin typeface="Times New Roman" pitchFamily="18" charset="0"/>
              </a:rPr>
              <a:t>    After interviews, 20 brokers (03 women) were identified.</a:t>
            </a:r>
          </a:p>
          <a:p>
            <a:pPr>
              <a:lnSpc>
                <a:spcPct val="90000"/>
              </a:lnSpc>
              <a:buFont typeface="Wingdings 2" pitchFamily="18" charset="2"/>
              <a:buNone/>
            </a:pPr>
            <a:endParaRPr lang="en-US" sz="2400" smtClean="0">
              <a:solidFill>
                <a:srgbClr val="453A96"/>
              </a:solidFill>
              <a:latin typeface="Times New Roman" pitchFamily="18" charset="0"/>
            </a:endParaRPr>
          </a:p>
          <a:p>
            <a:pPr>
              <a:lnSpc>
                <a:spcPct val="90000"/>
              </a:lnSpc>
              <a:buFont typeface="Wingdings 2" pitchFamily="18" charset="2"/>
              <a:buNone/>
            </a:pPr>
            <a:r>
              <a:rPr lang="en-US" sz="2400" smtClean="0">
                <a:solidFill>
                  <a:srgbClr val="453A96"/>
                </a:solidFill>
                <a:latin typeface="Times New Roman" pitchFamily="18" charset="0"/>
              </a:rPr>
              <a:t> -In addition, several senior Police officers from Department and various Specialized Police Units were nominated and dispatched to attend international meetings and seminars/workshops abroad.</a:t>
            </a:r>
          </a:p>
          <a:p>
            <a:pPr>
              <a:lnSpc>
                <a:spcPct val="90000"/>
              </a:lnSpc>
              <a:buFont typeface="Wingdings 2" pitchFamily="18" charset="2"/>
              <a:buNone/>
            </a:pPr>
            <a:endParaRPr lang="en-US" sz="2400" smtClean="0">
              <a:solidFill>
                <a:srgbClr val="453A96"/>
              </a:solidFill>
              <a:latin typeface="Times New Roman" pitchFamily="18" charset="0"/>
            </a:endParaRPr>
          </a:p>
          <a:p>
            <a:pPr>
              <a:lnSpc>
                <a:spcPct val="90000"/>
              </a:lnSpc>
              <a:buFont typeface="Wingdings 2" pitchFamily="18" charset="2"/>
              <a:buNone/>
            </a:pPr>
            <a:r>
              <a:rPr lang="en-US" sz="2400" smtClean="0">
                <a:solidFill>
                  <a:srgbClr val="453A96"/>
                </a:solidFill>
                <a:latin typeface="Times New Roman" pitchFamily="18" charset="0"/>
              </a:rPr>
              <a:t>                                       </a:t>
            </a:r>
          </a:p>
        </p:txBody>
      </p:sp>
      <p:pic>
        <p:nvPicPr>
          <p:cNvPr id="6" name="Picture 6" descr="kh-flag1"/>
          <p:cNvPicPr>
            <a:picLocks noChangeAspect="1" noChangeArrowheads="1" noCrop="1"/>
          </p:cNvPicPr>
          <p:nvPr/>
        </p:nvPicPr>
        <p:blipFill>
          <a:blip r:embed="rId2"/>
          <a:srcRect/>
          <a:stretch>
            <a:fillRect/>
          </a:stretch>
        </p:blipFill>
        <p:spPr bwMode="auto">
          <a:xfrm>
            <a:off x="228600" y="2286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304800" y="2667000"/>
            <a:ext cx="8686800" cy="914400"/>
          </a:xfrm>
          <a:prstGeom prst="rect">
            <a:avLst/>
          </a:prstGeom>
          <a:noFill/>
        </p:spPr>
        <p:txBody>
          <a:bodyPr vert="horz" wrap="square" lIns="91440" tIns="45720" rIns="91440" bIns="45720" numCol="1" anchor="ctr" anchorCtr="0" compatLnSpc="1">
            <a:prstTxWarp prst="textNoShape">
              <a:avLst/>
            </a:prstTxWarp>
            <a:normAutofit lnSpcReduction="10000"/>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          </a:t>
            </a:r>
            <a:r>
              <a:rPr kumimoji="0" lang="en-US" sz="6000" b="1" i="0" u="none" strike="noStrike" kern="1200" cap="none" spc="0" normalizeH="0" baseline="0" noProof="0" dirty="0" smtClean="0">
                <a:ln>
                  <a:noFill/>
                </a:ln>
                <a:solidFill>
                  <a:schemeClr val="accent1"/>
                </a:solidFill>
                <a:effectLst/>
                <a:uLnTx/>
                <a:uFillTx/>
                <a:latin typeface="+mj-lt"/>
                <a:ea typeface="+mj-ea"/>
                <a:cs typeface="+mj-cs"/>
              </a:rPr>
              <a:t>Than</a:t>
            </a:r>
            <a:r>
              <a:rPr lang="en-US" sz="6000" b="1" baseline="0" dirty="0" smtClean="0">
                <a:solidFill>
                  <a:schemeClr val="accent1"/>
                </a:solidFill>
                <a:latin typeface="+mj-lt"/>
                <a:ea typeface="+mj-ea"/>
                <a:cs typeface="+mj-cs"/>
              </a:rPr>
              <a:t>k</a:t>
            </a:r>
            <a:r>
              <a:rPr lang="en-US" sz="6000" b="1" dirty="0" smtClean="0">
                <a:solidFill>
                  <a:schemeClr val="accent1"/>
                </a:solidFill>
                <a:latin typeface="+mj-lt"/>
                <a:ea typeface="+mj-ea"/>
                <a:cs typeface="+mj-cs"/>
              </a:rPr>
              <a:t> You !</a:t>
            </a:r>
            <a:endParaRPr kumimoji="0" lang="en-US" sz="3200" b="1"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6" name="Picture 6" descr="kh-flag1"/>
          <p:cNvPicPr>
            <a:picLocks noChangeAspect="1" noChangeArrowheads="1" noCrop="1"/>
          </p:cNvPicPr>
          <p:nvPr/>
        </p:nvPicPr>
        <p:blipFill>
          <a:blip r:embed="rId2"/>
          <a:srcRect/>
          <a:stretch>
            <a:fillRect/>
          </a:stretch>
        </p:blipFill>
        <p:spPr bwMode="auto">
          <a:xfrm>
            <a:off x="228600" y="20955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 name="Picture 11" descr="Logo Police"/>
          <p:cNvPicPr>
            <a:picLocks noChangeAspect="1" noChangeArrowheads="1"/>
          </p:cNvPicPr>
          <p:nvPr/>
        </p:nvPicPr>
        <p:blipFill>
          <a:blip r:embed="rId3"/>
          <a:srcRect/>
          <a:stretch>
            <a:fillRect/>
          </a:stretch>
        </p:blipFill>
        <p:spPr bwMode="auto">
          <a:xfrm>
            <a:off x="7239000" y="0"/>
            <a:ext cx="1905000" cy="2010833"/>
          </a:xfrm>
          <a:prstGeom prst="ellipse">
            <a:avLst/>
          </a:prstGeom>
          <a:ln>
            <a:noFill/>
          </a:ln>
          <a:effectLst>
            <a:softEdge rad="112500"/>
          </a:effectLst>
        </p:spPr>
      </p:pic>
      <p:sp>
        <p:nvSpPr>
          <p:cNvPr id="34818" name="Rectangle 2"/>
          <p:cNvSpPr>
            <a:spLocks noGrp="1"/>
          </p:cNvSpPr>
          <p:nvPr>
            <p:ph type="title" idx="4294967295"/>
          </p:nvPr>
        </p:nvSpPr>
        <p:spPr bwMode="auto">
          <a:xfrm>
            <a:off x="0" y="228600"/>
            <a:ext cx="8686800" cy="914400"/>
          </a:xfrm>
          <a:noFill/>
        </p:spPr>
        <p:txBody>
          <a:bodyPr wrap="square" lIns="91440" tIns="45720" rIns="91440" bIns="45720" numCol="1" anchorCtr="0" compatLnSpc="1">
            <a:prstTxWarp prst="textNoShape">
              <a:avLst/>
            </a:prstTxWarp>
          </a:bodyPr>
          <a:lstStyle/>
          <a:p>
            <a:pPr algn="ctr"/>
            <a:r>
              <a:rPr lang="en-US" sz="3200" b="1" cap="none" dirty="0" smtClean="0">
                <a:solidFill>
                  <a:schemeClr val="accent1"/>
                </a:solidFill>
                <a:effectLst/>
              </a:rPr>
              <a:t>          </a:t>
            </a:r>
            <a:r>
              <a:rPr lang="en-US" sz="4400" b="1" cap="none" dirty="0" smtClean="0">
                <a:solidFill>
                  <a:schemeClr val="tx1"/>
                </a:solidFill>
                <a:effectLst/>
              </a:rPr>
              <a:t>Case Management:</a:t>
            </a:r>
            <a:endParaRPr lang="en-US" sz="3200" b="1" cap="none" dirty="0" smtClean="0">
              <a:solidFill>
                <a:schemeClr val="tx1"/>
              </a:solidFill>
              <a:effectLst/>
            </a:endParaRPr>
          </a:p>
        </p:txBody>
      </p:sp>
      <p:sp>
        <p:nvSpPr>
          <p:cNvPr id="34819" name="Rectangle 3"/>
          <p:cNvSpPr>
            <a:spLocks noGrp="1"/>
          </p:cNvSpPr>
          <p:nvPr>
            <p:ph type="body" idx="4294967295"/>
          </p:nvPr>
        </p:nvSpPr>
        <p:spPr>
          <a:xfrm>
            <a:off x="457200" y="1524000"/>
            <a:ext cx="8686800" cy="4648200"/>
          </a:xfrm>
        </p:spPr>
        <p:txBody>
          <a:bodyPr/>
          <a:lstStyle/>
          <a:p>
            <a:pPr>
              <a:lnSpc>
                <a:spcPct val="90000"/>
              </a:lnSpc>
              <a:buFont typeface="Wingdings 2" pitchFamily="18" charset="2"/>
              <a:buNone/>
            </a:pPr>
            <a:r>
              <a:rPr lang="en-US" b="1" dirty="0" smtClean="0">
                <a:solidFill>
                  <a:srgbClr val="453A96"/>
                </a:solidFill>
                <a:latin typeface="Times New Roman" pitchFamily="18" charset="0"/>
              </a:rPr>
              <a:t>I)- Before the rescue operation</a:t>
            </a:r>
          </a:p>
          <a:p>
            <a:pPr>
              <a:lnSpc>
                <a:spcPct val="90000"/>
              </a:lnSpc>
              <a:buFont typeface="Wingdings 2" pitchFamily="18" charset="2"/>
              <a:buNone/>
            </a:pPr>
            <a:endParaRPr lang="en-US" b="1" dirty="0" smtClean="0">
              <a:solidFill>
                <a:srgbClr val="453A96"/>
              </a:solidFill>
              <a:latin typeface="Times New Roman" pitchFamily="18" charset="0"/>
            </a:endParaRPr>
          </a:p>
          <a:p>
            <a:pPr>
              <a:lnSpc>
                <a:spcPct val="90000"/>
              </a:lnSpc>
              <a:buFont typeface="Wingdings 2" pitchFamily="18" charset="2"/>
              <a:buNone/>
            </a:pPr>
            <a:endParaRPr lang="en-US" b="1" dirty="0" smtClean="0">
              <a:solidFill>
                <a:srgbClr val="453A96"/>
              </a:solidFill>
              <a:latin typeface="Times New Roman" pitchFamily="18" charset="0"/>
            </a:endParaRPr>
          </a:p>
          <a:p>
            <a:pPr>
              <a:lnSpc>
                <a:spcPct val="90000"/>
              </a:lnSpc>
              <a:buFont typeface="Wingdings 2" pitchFamily="18" charset="2"/>
              <a:buNone/>
            </a:pPr>
            <a:r>
              <a:rPr lang="en-US" b="1" dirty="0" smtClean="0">
                <a:solidFill>
                  <a:srgbClr val="453A96"/>
                </a:solidFill>
                <a:latin typeface="Times New Roman" pitchFamily="18" charset="0"/>
              </a:rPr>
              <a:t>II)-During the rescue operation</a:t>
            </a:r>
          </a:p>
          <a:p>
            <a:pPr>
              <a:lnSpc>
                <a:spcPct val="90000"/>
              </a:lnSpc>
              <a:buFont typeface="Wingdings 2" pitchFamily="18" charset="2"/>
              <a:buNone/>
            </a:pPr>
            <a:endParaRPr lang="en-US" b="1" dirty="0" smtClean="0">
              <a:solidFill>
                <a:srgbClr val="453A96"/>
              </a:solidFill>
              <a:latin typeface="Times New Roman" pitchFamily="18" charset="0"/>
            </a:endParaRPr>
          </a:p>
          <a:p>
            <a:pPr>
              <a:lnSpc>
                <a:spcPct val="90000"/>
              </a:lnSpc>
              <a:buFont typeface="Wingdings 2" pitchFamily="18" charset="2"/>
              <a:buNone/>
            </a:pPr>
            <a:endParaRPr lang="en-US" b="1" dirty="0" smtClean="0">
              <a:solidFill>
                <a:srgbClr val="453A96"/>
              </a:solidFill>
              <a:latin typeface="Times New Roman" pitchFamily="18" charset="0"/>
            </a:endParaRPr>
          </a:p>
          <a:p>
            <a:pPr>
              <a:lnSpc>
                <a:spcPct val="90000"/>
              </a:lnSpc>
              <a:buFont typeface="Wingdings 2" pitchFamily="18" charset="2"/>
              <a:buNone/>
            </a:pPr>
            <a:r>
              <a:rPr lang="en-US" b="1" dirty="0" smtClean="0">
                <a:solidFill>
                  <a:srgbClr val="453A96"/>
                </a:solidFill>
                <a:latin typeface="Times New Roman" pitchFamily="18" charset="0"/>
              </a:rPr>
              <a:t>III)-After the raid has finished</a:t>
            </a:r>
            <a:r>
              <a:rPr lang="en-US" dirty="0" smtClean="0">
                <a:solidFill>
                  <a:srgbClr val="453A96"/>
                </a:solidFill>
                <a:latin typeface="Times New Roman" pitchFamily="18" charset="0"/>
              </a:rPr>
              <a:t>            </a:t>
            </a:r>
          </a:p>
        </p:txBody>
      </p:sp>
      <p:pic>
        <p:nvPicPr>
          <p:cNvPr id="7" name="Picture 6" descr="kh-flag1"/>
          <p:cNvPicPr>
            <a:picLocks noChangeAspect="1" noChangeArrowheads="1" noCrop="1"/>
          </p:cNvPicPr>
          <p:nvPr/>
        </p:nvPicPr>
        <p:blipFill>
          <a:blip r:embed="rId4"/>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xfrm>
            <a:off x="762000" y="228600"/>
            <a:ext cx="7924800" cy="914400"/>
          </a:xfrm>
          <a:noFill/>
        </p:spPr>
        <p:txBody>
          <a:bodyPr wrap="square" lIns="91440" tIns="45720" rIns="91440" bIns="45720" numCol="1" anchorCtr="0" compatLnSpc="1">
            <a:prstTxWarp prst="textNoShape">
              <a:avLst/>
            </a:prstTxWarp>
          </a:bodyPr>
          <a:lstStyle/>
          <a:p>
            <a:pPr algn="ctr"/>
            <a:r>
              <a:rPr lang="en-US" sz="3200" b="1" cap="none" dirty="0" smtClean="0">
                <a:solidFill>
                  <a:schemeClr val="tx1"/>
                </a:solidFill>
                <a:effectLst/>
              </a:rPr>
              <a:t>          </a:t>
            </a:r>
            <a:r>
              <a:rPr lang="en-US" sz="4400" b="1" cap="none" dirty="0" smtClean="0">
                <a:solidFill>
                  <a:schemeClr val="tx1"/>
                </a:solidFill>
                <a:effectLst/>
              </a:rPr>
              <a:t>Case Management (Conti</a:t>
            </a:r>
            <a:r>
              <a:rPr lang="en-US" sz="4400" b="1" cap="none" dirty="0" smtClean="0">
                <a:solidFill>
                  <a:schemeClr val="accent1"/>
                </a:solidFill>
                <a:effectLst/>
              </a:rPr>
              <a:t>..)</a:t>
            </a:r>
            <a:endParaRPr lang="en-US" sz="3200" b="1" cap="none" dirty="0" smtClean="0">
              <a:solidFill>
                <a:schemeClr val="accent1"/>
              </a:solidFill>
              <a:effectLst/>
            </a:endParaRPr>
          </a:p>
        </p:txBody>
      </p:sp>
      <p:sp>
        <p:nvSpPr>
          <p:cNvPr id="34819" name="Rectangle 3"/>
          <p:cNvSpPr>
            <a:spLocks noGrp="1"/>
          </p:cNvSpPr>
          <p:nvPr>
            <p:ph type="body" idx="4294967295"/>
          </p:nvPr>
        </p:nvSpPr>
        <p:spPr>
          <a:xfrm>
            <a:off x="457200" y="1524000"/>
            <a:ext cx="8686800" cy="4648200"/>
          </a:xfrm>
        </p:spPr>
        <p:txBody>
          <a:bodyPr/>
          <a:lstStyle/>
          <a:p>
            <a:pPr>
              <a:lnSpc>
                <a:spcPct val="90000"/>
              </a:lnSpc>
              <a:buFont typeface="Wingdings 2" pitchFamily="18" charset="2"/>
              <a:buNone/>
            </a:pPr>
            <a:r>
              <a:rPr lang="en-US" b="1" dirty="0" smtClean="0">
                <a:solidFill>
                  <a:schemeClr val="accent1"/>
                </a:solidFill>
                <a:latin typeface="Times New Roman" pitchFamily="18" charset="0"/>
              </a:rPr>
              <a:t>I)- Before the rescue operation</a:t>
            </a:r>
          </a:p>
          <a:p>
            <a:pPr>
              <a:lnSpc>
                <a:spcPct val="90000"/>
              </a:lnSpc>
              <a:buFont typeface="Wingdings 2" pitchFamily="18" charset="2"/>
              <a:buNone/>
            </a:pPr>
            <a:r>
              <a:rPr lang="en-US" b="1" dirty="0" smtClean="0">
                <a:solidFill>
                  <a:schemeClr val="accent1"/>
                </a:solidFill>
                <a:latin typeface="Times New Roman" pitchFamily="18" charset="0"/>
              </a:rPr>
              <a:t>      -receiving information and complaints</a:t>
            </a:r>
          </a:p>
          <a:p>
            <a:pPr>
              <a:lnSpc>
                <a:spcPct val="90000"/>
              </a:lnSpc>
              <a:buFont typeface="Wingdings 2" pitchFamily="18" charset="2"/>
              <a:buNone/>
            </a:pPr>
            <a:r>
              <a:rPr lang="en-US" b="1" dirty="0" smtClean="0">
                <a:solidFill>
                  <a:schemeClr val="accent1"/>
                </a:solidFill>
                <a:latin typeface="Times New Roman" pitchFamily="18" charset="0"/>
              </a:rPr>
              <a:t>      -collect as much  useful information </a:t>
            </a:r>
          </a:p>
          <a:p>
            <a:pPr>
              <a:lnSpc>
                <a:spcPct val="90000"/>
              </a:lnSpc>
              <a:buFont typeface="Wingdings 2" pitchFamily="18" charset="2"/>
              <a:buNone/>
            </a:pPr>
            <a:r>
              <a:rPr lang="en-US" b="1" dirty="0" smtClean="0">
                <a:solidFill>
                  <a:schemeClr val="accent1"/>
                </a:solidFill>
                <a:latin typeface="Times New Roman" pitchFamily="18" charset="0"/>
              </a:rPr>
              <a:t>      -keep all this information confidential</a:t>
            </a:r>
          </a:p>
          <a:p>
            <a:pPr>
              <a:lnSpc>
                <a:spcPct val="90000"/>
              </a:lnSpc>
              <a:buFont typeface="Wingdings 2" pitchFamily="18" charset="2"/>
              <a:buNone/>
            </a:pPr>
            <a:r>
              <a:rPr lang="en-US" b="1" dirty="0" smtClean="0">
                <a:solidFill>
                  <a:schemeClr val="accent1"/>
                </a:solidFill>
                <a:latin typeface="Times New Roman" pitchFamily="18" charset="0"/>
              </a:rPr>
              <a:t>      -report to superior and prosecutor</a:t>
            </a:r>
          </a:p>
          <a:p>
            <a:pPr>
              <a:lnSpc>
                <a:spcPct val="90000"/>
              </a:lnSpc>
              <a:buFont typeface="Wingdings 2" pitchFamily="18" charset="2"/>
              <a:buNone/>
            </a:pPr>
            <a:r>
              <a:rPr lang="en-US" b="1" dirty="0" smtClean="0">
                <a:solidFill>
                  <a:schemeClr val="accent1"/>
                </a:solidFill>
                <a:latin typeface="Times New Roman" pitchFamily="18" charset="0"/>
              </a:rPr>
              <a:t>      -indentify access risks to police</a:t>
            </a:r>
          </a:p>
          <a:p>
            <a:pPr>
              <a:lnSpc>
                <a:spcPct val="90000"/>
              </a:lnSpc>
              <a:buFont typeface="Wingdings 2" pitchFamily="18" charset="2"/>
              <a:buNone/>
            </a:pPr>
            <a:endParaRPr lang="en-US" b="1" dirty="0" smtClean="0">
              <a:solidFill>
                <a:schemeClr val="accent1"/>
              </a:solidFill>
              <a:latin typeface="Times New Roman" pitchFamily="18" charset="0"/>
            </a:endParaRPr>
          </a:p>
          <a:p>
            <a:pPr>
              <a:lnSpc>
                <a:spcPct val="90000"/>
              </a:lnSpc>
              <a:buFont typeface="Wingdings 2" pitchFamily="18" charset="2"/>
              <a:buNone/>
            </a:pPr>
            <a:endParaRPr lang="en-US" b="1" dirty="0" smtClean="0">
              <a:solidFill>
                <a:schemeClr val="accent1"/>
              </a:solidFill>
              <a:latin typeface="Times New Roman" pitchFamily="18" charset="0"/>
            </a:endParaRPr>
          </a:p>
        </p:txBody>
      </p:sp>
      <p:pic>
        <p:nvPicPr>
          <p:cNvPr id="5" name="Picture 11" descr="Logo Police"/>
          <p:cNvPicPr>
            <a:picLocks noChangeAspect="1" noChangeArrowheads="1"/>
          </p:cNvPicPr>
          <p:nvPr/>
        </p:nvPicPr>
        <p:blipFill>
          <a:blip r:embed="rId3"/>
          <a:srcRect/>
          <a:stretch>
            <a:fillRect/>
          </a:stretch>
        </p:blipFill>
        <p:spPr bwMode="auto">
          <a:xfrm>
            <a:off x="7239000" y="0"/>
            <a:ext cx="1905000" cy="2010833"/>
          </a:xfrm>
          <a:prstGeom prst="ellipse">
            <a:avLst/>
          </a:prstGeom>
          <a:ln>
            <a:noFill/>
          </a:ln>
          <a:effectLst>
            <a:softEdge rad="112500"/>
          </a:effectLst>
        </p:spPr>
      </p:pic>
      <p:pic>
        <p:nvPicPr>
          <p:cNvPr id="7" name="Picture 6" descr="kh-flag1"/>
          <p:cNvPicPr>
            <a:picLocks noChangeAspect="1" noChangeArrowheads="1" noCrop="1"/>
          </p:cNvPicPr>
          <p:nvPr/>
        </p:nvPicPr>
        <p:blipFill>
          <a:blip r:embed="rId4"/>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06_AngkorWat"/>
          <p:cNvPicPr>
            <a:picLocks noChangeAspect="1" noChangeArrowheads="1"/>
          </p:cNvPicPr>
          <p:nvPr/>
        </p:nvPicPr>
        <p:blipFill>
          <a:blip r:embed="rId2"/>
          <a:srcRect/>
          <a:stretch>
            <a:fillRect/>
          </a:stretch>
        </p:blipFill>
        <p:spPr bwMode="auto">
          <a:xfrm>
            <a:off x="-381000" y="0"/>
            <a:ext cx="9525000" cy="6977063"/>
          </a:xfrm>
          <a:prstGeom prst="rect">
            <a:avLst/>
          </a:prstGeom>
          <a:noFill/>
        </p:spPr>
      </p:pic>
      <p:sp>
        <p:nvSpPr>
          <p:cNvPr id="29" name="Slide Number Placeholder 4"/>
          <p:cNvSpPr>
            <a:spLocks noGrp="1"/>
          </p:cNvSpPr>
          <p:nvPr>
            <p:ph type="sldNum" sz="quarter" idx="11"/>
          </p:nvPr>
        </p:nvSpPr>
        <p:spPr/>
        <p:txBody>
          <a:bodyPr/>
          <a:lstStyle/>
          <a:p>
            <a:pPr>
              <a:defRPr/>
            </a:pPr>
            <a:fld id="{8381C3CB-170D-43E0-A4D6-B1F3958AEEA9}" type="slidenum">
              <a:rPr lang="en-US"/>
              <a:pPr>
                <a:defRPr/>
              </a:pPr>
              <a:t>3</a:t>
            </a:fld>
            <a:endParaRPr lang="en-US"/>
          </a:p>
        </p:txBody>
      </p:sp>
      <p:sp>
        <p:nvSpPr>
          <p:cNvPr id="9219" name="Rectangle 4"/>
          <p:cNvSpPr>
            <a:spLocks noChangeArrowheads="1"/>
          </p:cNvSpPr>
          <p:nvPr/>
        </p:nvSpPr>
        <p:spPr bwMode="auto">
          <a:xfrm>
            <a:off x="1295400" y="228600"/>
            <a:ext cx="7848600" cy="1187450"/>
          </a:xfrm>
          <a:prstGeom prst="rect">
            <a:avLst/>
          </a:prstGeom>
          <a:noFill/>
          <a:ln w="9525">
            <a:noFill/>
            <a:miter lim="800000"/>
            <a:headEnd/>
            <a:tailEnd/>
          </a:ln>
        </p:spPr>
        <p:txBody>
          <a:bodyPr>
            <a:spAutoFit/>
          </a:bodyPr>
          <a:lstStyle/>
          <a:p>
            <a:pPr algn="ctr"/>
            <a:r>
              <a:rPr lang="en-US" sz="2400" b="1" dirty="0">
                <a:solidFill>
                  <a:schemeClr val="tx2"/>
                </a:solidFill>
                <a:latin typeface="Times New Roman" pitchFamily="18" charset="0"/>
              </a:rPr>
              <a:t>National Committee</a:t>
            </a:r>
            <a:r>
              <a:rPr lang="en-US" sz="2400" dirty="0">
                <a:solidFill>
                  <a:schemeClr val="tx2"/>
                </a:solidFill>
                <a:latin typeface="Times New Roman" pitchFamily="18" charset="0"/>
              </a:rPr>
              <a:t> </a:t>
            </a:r>
            <a:r>
              <a:rPr lang="en-US" sz="2400" b="1" dirty="0">
                <a:solidFill>
                  <a:schemeClr val="tx2"/>
                </a:solidFill>
                <a:latin typeface="Times New Roman" pitchFamily="18" charset="0"/>
              </a:rPr>
              <a:t>to lead the suppression of human trafficking, smuggling, labor exploitation, and sexual exploitation in women and children</a:t>
            </a:r>
          </a:p>
        </p:txBody>
      </p:sp>
      <p:sp>
        <p:nvSpPr>
          <p:cNvPr id="414725" name="Rectangle 5"/>
          <p:cNvSpPr>
            <a:spLocks noGrp="1" noChangeArrowheads="1"/>
          </p:cNvSpPr>
          <p:nvPr>
            <p:ph type="body" idx="1"/>
          </p:nvPr>
        </p:nvSpPr>
        <p:spPr>
          <a:xfrm>
            <a:off x="457200" y="990600"/>
            <a:ext cx="8229600" cy="4525963"/>
          </a:xfrm>
        </p:spPr>
        <p:txBody>
          <a:bodyPr/>
          <a:lstStyle/>
          <a:p>
            <a:pPr eaLnBrk="1" hangingPunct="1">
              <a:defRPr/>
            </a:pPr>
            <a:endParaRPr lang="en-US" dirty="0" smtClean="0"/>
          </a:p>
          <a:p>
            <a:pPr eaLnBrk="1" hangingPunct="1">
              <a:defRPr/>
            </a:pPr>
            <a:endParaRPr lang="en-US" i="1" dirty="0" smtClean="0"/>
          </a:p>
          <a:p>
            <a:pPr eaLnBrk="1" hangingPunct="1">
              <a:defRPr/>
            </a:pPr>
            <a:endParaRPr lang="en-US" sz="2900" dirty="0" smtClean="0"/>
          </a:p>
        </p:txBody>
      </p:sp>
      <p:sp>
        <p:nvSpPr>
          <p:cNvPr id="9221" name="Rectangle 6"/>
          <p:cNvSpPr>
            <a:spLocks noChangeArrowheads="1"/>
          </p:cNvSpPr>
          <p:nvPr/>
        </p:nvSpPr>
        <p:spPr bwMode="auto">
          <a:xfrm>
            <a:off x="1981200" y="1905000"/>
            <a:ext cx="5040313" cy="1262063"/>
          </a:xfrm>
          <a:prstGeom prst="rect">
            <a:avLst/>
          </a:prstGeom>
          <a:solidFill>
            <a:schemeClr val="accent1"/>
          </a:solidFill>
          <a:ln w="9525">
            <a:solidFill>
              <a:schemeClr val="tx1"/>
            </a:solidFill>
            <a:miter lim="800000"/>
            <a:headEnd/>
            <a:tailEnd/>
          </a:ln>
        </p:spPr>
        <p:txBody>
          <a:bodyPr wrap="none" anchor="ctr"/>
          <a:lstStyle/>
          <a:p>
            <a:pPr algn="ctr"/>
            <a:r>
              <a:rPr lang="en-US" sz="2000" b="1" dirty="0">
                <a:latin typeface="Times New Roman" pitchFamily="18" charset="0"/>
              </a:rPr>
              <a:t>National Committee (NC)</a:t>
            </a:r>
          </a:p>
          <a:p>
            <a:pPr algn="ctr"/>
            <a:r>
              <a:rPr lang="en-US" sz="2000" b="1" dirty="0">
                <a:latin typeface="Times New Roman" pitchFamily="18" charset="0"/>
              </a:rPr>
              <a:t>Chaired by H.E. Deputy Prime Minister</a:t>
            </a:r>
          </a:p>
          <a:p>
            <a:pPr algn="ctr"/>
            <a:r>
              <a:rPr lang="en-US" sz="2000" b="1" dirty="0" err="1">
                <a:latin typeface="Times New Roman" pitchFamily="18" charset="0"/>
              </a:rPr>
              <a:t>Sar</a:t>
            </a:r>
            <a:r>
              <a:rPr lang="en-US" sz="2000" b="1" dirty="0">
                <a:latin typeface="Times New Roman" pitchFamily="18" charset="0"/>
              </a:rPr>
              <a:t> </a:t>
            </a:r>
            <a:r>
              <a:rPr lang="en-US" sz="2000" b="1" dirty="0" err="1">
                <a:latin typeface="Times New Roman" pitchFamily="18" charset="0"/>
              </a:rPr>
              <a:t>Kheng</a:t>
            </a:r>
            <a:r>
              <a:rPr lang="en-US" sz="2000" b="1" dirty="0">
                <a:latin typeface="Times New Roman" pitchFamily="18" charset="0"/>
              </a:rPr>
              <a:t>, Ministry of Interior </a:t>
            </a:r>
          </a:p>
          <a:p>
            <a:pPr algn="ctr"/>
            <a:r>
              <a:rPr lang="en-US" sz="2000" b="1" dirty="0">
                <a:latin typeface="Times New Roman" pitchFamily="18" charset="0"/>
              </a:rPr>
              <a:t>(All Ministries of RGC are members)</a:t>
            </a:r>
          </a:p>
        </p:txBody>
      </p:sp>
      <p:sp>
        <p:nvSpPr>
          <p:cNvPr id="9222" name="Rectangle 7"/>
          <p:cNvSpPr>
            <a:spLocks noChangeArrowheads="1"/>
          </p:cNvSpPr>
          <p:nvPr/>
        </p:nvSpPr>
        <p:spPr bwMode="auto">
          <a:xfrm>
            <a:off x="3023693" y="3579813"/>
            <a:ext cx="3097212"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23" name="Rectangle 8"/>
          <p:cNvSpPr>
            <a:spLocks noChangeArrowheads="1"/>
          </p:cNvSpPr>
          <p:nvPr/>
        </p:nvSpPr>
        <p:spPr bwMode="auto">
          <a:xfrm>
            <a:off x="1371600" y="4168775"/>
            <a:ext cx="1371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24" name="Rectangle 9"/>
          <p:cNvSpPr>
            <a:spLocks noChangeArrowheads="1"/>
          </p:cNvSpPr>
          <p:nvPr/>
        </p:nvSpPr>
        <p:spPr bwMode="auto">
          <a:xfrm>
            <a:off x="7451725" y="5380038"/>
            <a:ext cx="1371600" cy="7921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1200" b="1">
                <a:latin typeface="Times New Roman" pitchFamily="18" charset="0"/>
              </a:rPr>
              <a:t>Child </a:t>
            </a:r>
          </a:p>
          <a:p>
            <a:pPr algn="ctr" eaLnBrk="0" hangingPunct="0"/>
            <a:r>
              <a:rPr lang="en-US" sz="1200" b="1">
                <a:latin typeface="Times New Roman" pitchFamily="18" charset="0"/>
              </a:rPr>
              <a:t>Affairs WG</a:t>
            </a:r>
          </a:p>
          <a:p>
            <a:pPr algn="ctr" eaLnBrk="0" hangingPunct="0"/>
            <a:r>
              <a:rPr lang="en-US" sz="1200" b="1">
                <a:latin typeface="Times New Roman" pitchFamily="18" charset="0"/>
              </a:rPr>
              <a:t>MoSVY</a:t>
            </a:r>
          </a:p>
        </p:txBody>
      </p:sp>
      <p:sp>
        <p:nvSpPr>
          <p:cNvPr id="9225" name="Rectangle 10"/>
          <p:cNvSpPr>
            <a:spLocks noChangeArrowheads="1"/>
          </p:cNvSpPr>
          <p:nvPr/>
        </p:nvSpPr>
        <p:spPr bwMode="auto">
          <a:xfrm>
            <a:off x="5943600" y="5387975"/>
            <a:ext cx="1371600" cy="7620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endParaRPr lang="en-US" sz="1400">
              <a:latin typeface="Arial" charset="0"/>
            </a:endParaRPr>
          </a:p>
          <a:p>
            <a:pPr algn="ctr" eaLnBrk="0" hangingPunct="0">
              <a:spcBef>
                <a:spcPct val="50000"/>
              </a:spcBef>
            </a:pPr>
            <a:r>
              <a:rPr lang="en-US" sz="1200" b="1">
                <a:latin typeface="Times New Roman" pitchFamily="18" charset="0"/>
              </a:rPr>
              <a:t>International </a:t>
            </a:r>
          </a:p>
          <a:p>
            <a:pPr algn="ctr" eaLnBrk="0" hangingPunct="0">
              <a:spcBef>
                <a:spcPct val="50000"/>
              </a:spcBef>
            </a:pPr>
            <a:r>
              <a:rPr lang="en-US" sz="1200" b="1">
                <a:latin typeface="Times New Roman" pitchFamily="18" charset="0"/>
              </a:rPr>
              <a:t>Coordination/MOU</a:t>
            </a:r>
          </a:p>
          <a:p>
            <a:pPr algn="ctr" eaLnBrk="0" hangingPunct="0">
              <a:spcBef>
                <a:spcPct val="50000"/>
              </a:spcBef>
            </a:pPr>
            <a:r>
              <a:rPr lang="en-US" sz="1200" b="1">
                <a:latin typeface="Times New Roman" pitchFamily="18" charset="0"/>
              </a:rPr>
              <a:t>MoWA</a:t>
            </a:r>
          </a:p>
          <a:p>
            <a:pPr algn="ctr" eaLnBrk="0" hangingPunct="0"/>
            <a:endParaRPr lang="en-US" sz="2400" b="1">
              <a:latin typeface="Times New Roman" pitchFamily="18" charset="0"/>
            </a:endParaRPr>
          </a:p>
        </p:txBody>
      </p:sp>
      <p:sp>
        <p:nvSpPr>
          <p:cNvPr id="9226" name="Rectangle 11"/>
          <p:cNvSpPr>
            <a:spLocks noChangeArrowheads="1"/>
          </p:cNvSpPr>
          <p:nvPr/>
        </p:nvSpPr>
        <p:spPr bwMode="auto">
          <a:xfrm>
            <a:off x="4495800" y="5387975"/>
            <a:ext cx="1371600" cy="7620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1200" b="1" dirty="0" smtClean="0">
                <a:latin typeface="Times New Roman" pitchFamily="18" charset="0"/>
              </a:rPr>
              <a:t>Justice </a:t>
            </a:r>
            <a:r>
              <a:rPr lang="en-US" sz="1200" b="1" dirty="0">
                <a:latin typeface="Times New Roman" pitchFamily="18" charset="0"/>
              </a:rPr>
              <a:t>WG</a:t>
            </a:r>
          </a:p>
          <a:p>
            <a:pPr algn="ctr" eaLnBrk="0" hangingPunct="0">
              <a:spcBef>
                <a:spcPct val="50000"/>
              </a:spcBef>
            </a:pPr>
            <a:r>
              <a:rPr lang="en-US" sz="1200" b="1" dirty="0" err="1">
                <a:latin typeface="Times New Roman" pitchFamily="18" charset="0"/>
              </a:rPr>
              <a:t>MoJ</a:t>
            </a:r>
            <a:endParaRPr lang="en-US" sz="1200" b="1" dirty="0">
              <a:latin typeface="Times New Roman" pitchFamily="18" charset="0"/>
            </a:endParaRPr>
          </a:p>
          <a:p>
            <a:pPr algn="ctr" eaLnBrk="0" hangingPunct="0"/>
            <a:endParaRPr lang="en-US" sz="1200" b="1" dirty="0">
              <a:latin typeface="Times New Roman" pitchFamily="18" charset="0"/>
            </a:endParaRPr>
          </a:p>
        </p:txBody>
      </p:sp>
      <p:sp>
        <p:nvSpPr>
          <p:cNvPr id="9227" name="Rectangle 12"/>
          <p:cNvSpPr>
            <a:spLocks noChangeArrowheads="1"/>
          </p:cNvSpPr>
          <p:nvPr/>
        </p:nvSpPr>
        <p:spPr bwMode="auto">
          <a:xfrm>
            <a:off x="3048000" y="5387975"/>
            <a:ext cx="1371600" cy="762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200" b="1">
                <a:latin typeface="Times New Roman" pitchFamily="18" charset="0"/>
              </a:rPr>
              <a:t>Law</a:t>
            </a:r>
          </a:p>
          <a:p>
            <a:pPr algn="ctr" eaLnBrk="0" hangingPunct="0"/>
            <a:r>
              <a:rPr lang="en-US" sz="1200" b="1">
                <a:latin typeface="Times New Roman" pitchFamily="18" charset="0"/>
              </a:rPr>
              <a:t> Enforcement WG</a:t>
            </a:r>
          </a:p>
          <a:p>
            <a:pPr algn="ctr" eaLnBrk="0" hangingPunct="0"/>
            <a:r>
              <a:rPr lang="en-US" sz="1200" b="1">
                <a:latin typeface="Times New Roman" pitchFamily="18" charset="0"/>
              </a:rPr>
              <a:t>MoI </a:t>
            </a:r>
          </a:p>
        </p:txBody>
      </p:sp>
      <p:sp>
        <p:nvSpPr>
          <p:cNvPr id="9228" name="Rectangle 13"/>
          <p:cNvSpPr>
            <a:spLocks noChangeArrowheads="1"/>
          </p:cNvSpPr>
          <p:nvPr/>
        </p:nvSpPr>
        <p:spPr bwMode="auto">
          <a:xfrm>
            <a:off x="1600200" y="5387975"/>
            <a:ext cx="1371600" cy="762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200" b="1">
                <a:latin typeface="Times New Roman" pitchFamily="18" charset="0"/>
              </a:rPr>
              <a:t>Protection/ </a:t>
            </a:r>
          </a:p>
          <a:p>
            <a:pPr algn="ctr" eaLnBrk="0" hangingPunct="0"/>
            <a:r>
              <a:rPr lang="en-US" sz="1200" b="1">
                <a:latin typeface="Times New Roman" pitchFamily="18" charset="0"/>
              </a:rPr>
              <a:t>R&amp;R</a:t>
            </a:r>
            <a:r>
              <a:rPr lang="en-US" sz="1200">
                <a:latin typeface="Times New Roman" pitchFamily="18" charset="0"/>
              </a:rPr>
              <a:t>  </a:t>
            </a:r>
            <a:r>
              <a:rPr lang="en-US" sz="1200" b="1">
                <a:latin typeface="Times New Roman" pitchFamily="18" charset="0"/>
              </a:rPr>
              <a:t>WG</a:t>
            </a:r>
          </a:p>
          <a:p>
            <a:pPr algn="ctr" eaLnBrk="0" hangingPunct="0"/>
            <a:r>
              <a:rPr lang="en-US" sz="1200" b="1">
                <a:latin typeface="Times New Roman" pitchFamily="18" charset="0"/>
              </a:rPr>
              <a:t>MoSVY</a:t>
            </a:r>
          </a:p>
        </p:txBody>
      </p:sp>
      <p:sp>
        <p:nvSpPr>
          <p:cNvPr id="9229" name="Rectangle 14"/>
          <p:cNvSpPr>
            <a:spLocks noChangeArrowheads="1"/>
          </p:cNvSpPr>
          <p:nvPr/>
        </p:nvSpPr>
        <p:spPr bwMode="auto">
          <a:xfrm>
            <a:off x="152400" y="5387975"/>
            <a:ext cx="13716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30" name="Text Box 15"/>
          <p:cNvSpPr txBox="1">
            <a:spLocks noChangeArrowheads="1"/>
          </p:cNvSpPr>
          <p:nvPr/>
        </p:nvSpPr>
        <p:spPr bwMode="auto">
          <a:xfrm>
            <a:off x="2780800" y="3364675"/>
            <a:ext cx="3557587" cy="1061829"/>
          </a:xfrm>
          <a:prstGeom prst="rect">
            <a:avLst/>
          </a:prstGeom>
          <a:noFill/>
          <a:ln w="9525">
            <a:noFill/>
            <a:miter lim="800000"/>
            <a:headEnd/>
            <a:tailEnd/>
          </a:ln>
        </p:spPr>
        <p:txBody>
          <a:bodyPr wrap="square">
            <a:spAutoFit/>
          </a:bodyPr>
          <a:lstStyle/>
          <a:p>
            <a:pPr eaLnBrk="0" hangingPunct="0">
              <a:spcBef>
                <a:spcPct val="50000"/>
              </a:spcBef>
            </a:pPr>
            <a:endParaRPr lang="en-US" sz="1200" b="1" dirty="0" smtClean="0">
              <a:latin typeface="Arial" charset="0"/>
            </a:endParaRPr>
          </a:p>
          <a:p>
            <a:pPr eaLnBrk="0" hangingPunct="0">
              <a:spcBef>
                <a:spcPct val="50000"/>
              </a:spcBef>
            </a:pPr>
            <a:r>
              <a:rPr lang="en-US" sz="1200" b="1" dirty="0" smtClean="0">
                <a:latin typeface="Arial" charset="0"/>
              </a:rPr>
              <a:t>NC </a:t>
            </a:r>
            <a:r>
              <a:rPr lang="en-US" sz="1200" b="1" dirty="0">
                <a:latin typeface="Arial" charset="0"/>
              </a:rPr>
              <a:t>Secretariat, Chaired by</a:t>
            </a:r>
            <a:r>
              <a:rPr lang="en-US" sz="1200" dirty="0">
                <a:latin typeface="Arial" charset="0"/>
              </a:rPr>
              <a:t> </a:t>
            </a:r>
            <a:r>
              <a:rPr lang="en-US" sz="1200" b="1" dirty="0">
                <a:latin typeface="Arial" charset="0"/>
              </a:rPr>
              <a:t>H.E. Chou Bun Eng, Secretary of State Ministry of Interior</a:t>
            </a:r>
          </a:p>
          <a:p>
            <a:pPr eaLnBrk="0" hangingPunct="0">
              <a:spcBef>
                <a:spcPct val="50000"/>
              </a:spcBef>
            </a:pPr>
            <a:endParaRPr lang="en-US" sz="1400" b="1" dirty="0">
              <a:latin typeface="Arial" charset="0"/>
            </a:endParaRPr>
          </a:p>
        </p:txBody>
      </p:sp>
      <p:sp>
        <p:nvSpPr>
          <p:cNvPr id="9231" name="Text Box 16"/>
          <p:cNvSpPr txBox="1">
            <a:spLocks noChangeArrowheads="1"/>
          </p:cNvSpPr>
          <p:nvPr/>
        </p:nvSpPr>
        <p:spPr bwMode="auto">
          <a:xfrm>
            <a:off x="152400" y="5464175"/>
            <a:ext cx="1524000" cy="457200"/>
          </a:xfrm>
          <a:prstGeom prst="rect">
            <a:avLst/>
          </a:prstGeom>
          <a:noFill/>
          <a:ln w="9525">
            <a:noFill/>
            <a:miter lim="800000"/>
            <a:headEnd/>
            <a:tailEnd/>
          </a:ln>
        </p:spPr>
        <p:txBody>
          <a:bodyPr>
            <a:spAutoFit/>
          </a:bodyPr>
          <a:lstStyle/>
          <a:p>
            <a:r>
              <a:rPr lang="en-US" sz="1200" b="1">
                <a:latin typeface="Times New Roman" pitchFamily="18" charset="0"/>
              </a:rPr>
              <a:t>Prevention WG</a:t>
            </a:r>
          </a:p>
          <a:p>
            <a:r>
              <a:rPr lang="en-US" sz="1200" b="1">
                <a:latin typeface="Times New Roman" pitchFamily="18" charset="0"/>
              </a:rPr>
              <a:t>MoWA</a:t>
            </a:r>
          </a:p>
        </p:txBody>
      </p:sp>
      <p:sp>
        <p:nvSpPr>
          <p:cNvPr id="9232" name="Text Box 17"/>
          <p:cNvSpPr txBox="1">
            <a:spLocks noChangeArrowheads="1"/>
          </p:cNvSpPr>
          <p:nvPr/>
        </p:nvSpPr>
        <p:spPr bwMode="auto">
          <a:xfrm>
            <a:off x="1371600" y="4092575"/>
            <a:ext cx="1371600" cy="942975"/>
          </a:xfrm>
          <a:prstGeom prst="rect">
            <a:avLst/>
          </a:prstGeom>
          <a:noFill/>
          <a:ln w="9525">
            <a:noFill/>
            <a:miter lim="800000"/>
            <a:headEnd/>
            <a:tailEnd/>
          </a:ln>
        </p:spPr>
        <p:txBody>
          <a:bodyPr>
            <a:spAutoFit/>
          </a:bodyPr>
          <a:lstStyle/>
          <a:p>
            <a:pPr eaLnBrk="0" hangingPunct="0">
              <a:spcBef>
                <a:spcPct val="50000"/>
              </a:spcBef>
            </a:pPr>
            <a:r>
              <a:rPr lang="en-US" sz="1400" b="1">
                <a:latin typeface="Times New Roman" pitchFamily="18" charset="0"/>
              </a:rPr>
              <a:t>Municipal/ Provincial commanding Committee</a:t>
            </a:r>
          </a:p>
        </p:txBody>
      </p:sp>
      <p:sp>
        <p:nvSpPr>
          <p:cNvPr id="9233" name="Line 18"/>
          <p:cNvSpPr>
            <a:spLocks noChangeShapeType="1"/>
          </p:cNvSpPr>
          <p:nvPr/>
        </p:nvSpPr>
        <p:spPr bwMode="auto">
          <a:xfrm>
            <a:off x="4343400" y="4092575"/>
            <a:ext cx="0" cy="0"/>
          </a:xfrm>
          <a:prstGeom prst="line">
            <a:avLst/>
          </a:prstGeom>
          <a:noFill/>
          <a:ln w="9525">
            <a:solidFill>
              <a:schemeClr val="tx1"/>
            </a:solidFill>
            <a:round/>
            <a:headEnd/>
            <a:tailEnd/>
          </a:ln>
        </p:spPr>
        <p:txBody>
          <a:bodyPr/>
          <a:lstStyle/>
          <a:p>
            <a:endParaRPr lang="en-US"/>
          </a:p>
        </p:txBody>
      </p:sp>
      <p:sp>
        <p:nvSpPr>
          <p:cNvPr id="9234" name="Line 19"/>
          <p:cNvSpPr>
            <a:spLocks noChangeShapeType="1"/>
          </p:cNvSpPr>
          <p:nvPr/>
        </p:nvSpPr>
        <p:spPr bwMode="auto">
          <a:xfrm flipH="1">
            <a:off x="4343400" y="3178175"/>
            <a:ext cx="0" cy="361950"/>
          </a:xfrm>
          <a:prstGeom prst="line">
            <a:avLst/>
          </a:prstGeom>
          <a:noFill/>
          <a:ln w="25400">
            <a:solidFill>
              <a:schemeClr val="tx1"/>
            </a:solidFill>
            <a:round/>
            <a:headEnd/>
            <a:tailEnd/>
          </a:ln>
        </p:spPr>
        <p:txBody>
          <a:bodyPr/>
          <a:lstStyle/>
          <a:p>
            <a:endParaRPr lang="en-US"/>
          </a:p>
        </p:txBody>
      </p:sp>
      <p:sp>
        <p:nvSpPr>
          <p:cNvPr id="9235" name="Line 20"/>
          <p:cNvSpPr>
            <a:spLocks noChangeShapeType="1"/>
          </p:cNvSpPr>
          <p:nvPr/>
        </p:nvSpPr>
        <p:spPr bwMode="auto">
          <a:xfrm flipH="1">
            <a:off x="4343400" y="4084638"/>
            <a:ext cx="12700" cy="1074737"/>
          </a:xfrm>
          <a:prstGeom prst="line">
            <a:avLst/>
          </a:prstGeom>
          <a:noFill/>
          <a:ln w="25400">
            <a:solidFill>
              <a:schemeClr val="tx1"/>
            </a:solidFill>
            <a:round/>
            <a:headEnd/>
            <a:tailEnd/>
          </a:ln>
        </p:spPr>
        <p:txBody>
          <a:bodyPr/>
          <a:lstStyle/>
          <a:p>
            <a:endParaRPr lang="en-US"/>
          </a:p>
        </p:txBody>
      </p:sp>
      <p:sp>
        <p:nvSpPr>
          <p:cNvPr id="9236" name="Line 21"/>
          <p:cNvSpPr>
            <a:spLocks noChangeShapeType="1"/>
          </p:cNvSpPr>
          <p:nvPr/>
        </p:nvSpPr>
        <p:spPr bwMode="auto">
          <a:xfrm flipH="1">
            <a:off x="2743200" y="4625975"/>
            <a:ext cx="1600200" cy="0"/>
          </a:xfrm>
          <a:prstGeom prst="line">
            <a:avLst/>
          </a:prstGeom>
          <a:noFill/>
          <a:ln w="25400">
            <a:solidFill>
              <a:schemeClr val="tx1"/>
            </a:solidFill>
            <a:round/>
            <a:headEnd/>
            <a:tailEnd/>
          </a:ln>
        </p:spPr>
        <p:txBody>
          <a:bodyPr/>
          <a:lstStyle/>
          <a:p>
            <a:endParaRPr lang="en-US"/>
          </a:p>
        </p:txBody>
      </p:sp>
      <p:sp>
        <p:nvSpPr>
          <p:cNvPr id="9237" name="Line 22"/>
          <p:cNvSpPr>
            <a:spLocks noChangeShapeType="1"/>
          </p:cNvSpPr>
          <p:nvPr/>
        </p:nvSpPr>
        <p:spPr bwMode="auto">
          <a:xfrm>
            <a:off x="762000" y="5159375"/>
            <a:ext cx="7315200" cy="0"/>
          </a:xfrm>
          <a:prstGeom prst="line">
            <a:avLst/>
          </a:prstGeom>
          <a:noFill/>
          <a:ln w="25400">
            <a:solidFill>
              <a:schemeClr val="tx1"/>
            </a:solidFill>
            <a:round/>
            <a:headEnd/>
            <a:tailEnd/>
          </a:ln>
        </p:spPr>
        <p:txBody>
          <a:bodyPr/>
          <a:lstStyle/>
          <a:p>
            <a:endParaRPr lang="en-US"/>
          </a:p>
        </p:txBody>
      </p:sp>
      <p:sp>
        <p:nvSpPr>
          <p:cNvPr id="9238" name="Line 23"/>
          <p:cNvSpPr>
            <a:spLocks noChangeShapeType="1"/>
          </p:cNvSpPr>
          <p:nvPr/>
        </p:nvSpPr>
        <p:spPr bwMode="auto">
          <a:xfrm>
            <a:off x="762000" y="5159375"/>
            <a:ext cx="0" cy="228600"/>
          </a:xfrm>
          <a:prstGeom prst="line">
            <a:avLst/>
          </a:prstGeom>
          <a:noFill/>
          <a:ln w="25400">
            <a:solidFill>
              <a:schemeClr val="tx1"/>
            </a:solidFill>
            <a:round/>
            <a:headEnd/>
            <a:tailEnd/>
          </a:ln>
        </p:spPr>
        <p:txBody>
          <a:bodyPr/>
          <a:lstStyle/>
          <a:p>
            <a:endParaRPr lang="en-US"/>
          </a:p>
        </p:txBody>
      </p:sp>
      <p:sp>
        <p:nvSpPr>
          <p:cNvPr id="9239" name="Line 24"/>
          <p:cNvSpPr>
            <a:spLocks noChangeShapeType="1"/>
          </p:cNvSpPr>
          <p:nvPr/>
        </p:nvSpPr>
        <p:spPr bwMode="auto">
          <a:xfrm>
            <a:off x="2209800" y="5159375"/>
            <a:ext cx="0" cy="228600"/>
          </a:xfrm>
          <a:prstGeom prst="line">
            <a:avLst/>
          </a:prstGeom>
          <a:noFill/>
          <a:ln w="25400">
            <a:solidFill>
              <a:schemeClr val="tx1"/>
            </a:solidFill>
            <a:round/>
            <a:headEnd/>
            <a:tailEnd/>
          </a:ln>
        </p:spPr>
        <p:txBody>
          <a:bodyPr/>
          <a:lstStyle/>
          <a:p>
            <a:endParaRPr lang="en-US"/>
          </a:p>
        </p:txBody>
      </p:sp>
      <p:sp>
        <p:nvSpPr>
          <p:cNvPr id="9240" name="Line 25"/>
          <p:cNvSpPr>
            <a:spLocks noChangeShapeType="1"/>
          </p:cNvSpPr>
          <p:nvPr/>
        </p:nvSpPr>
        <p:spPr bwMode="auto">
          <a:xfrm>
            <a:off x="3733800" y="5159375"/>
            <a:ext cx="0" cy="228600"/>
          </a:xfrm>
          <a:prstGeom prst="line">
            <a:avLst/>
          </a:prstGeom>
          <a:noFill/>
          <a:ln w="25400">
            <a:solidFill>
              <a:schemeClr val="tx1"/>
            </a:solidFill>
            <a:round/>
            <a:headEnd/>
            <a:tailEnd/>
          </a:ln>
        </p:spPr>
        <p:txBody>
          <a:bodyPr/>
          <a:lstStyle/>
          <a:p>
            <a:endParaRPr lang="en-US"/>
          </a:p>
        </p:txBody>
      </p:sp>
      <p:sp>
        <p:nvSpPr>
          <p:cNvPr id="9241" name="Line 26"/>
          <p:cNvSpPr>
            <a:spLocks noChangeShapeType="1"/>
          </p:cNvSpPr>
          <p:nvPr/>
        </p:nvSpPr>
        <p:spPr bwMode="auto">
          <a:xfrm>
            <a:off x="5181600" y="5159375"/>
            <a:ext cx="0" cy="228600"/>
          </a:xfrm>
          <a:prstGeom prst="line">
            <a:avLst/>
          </a:prstGeom>
          <a:noFill/>
          <a:ln w="25400">
            <a:solidFill>
              <a:schemeClr val="tx1"/>
            </a:solidFill>
            <a:round/>
            <a:headEnd/>
            <a:tailEnd/>
          </a:ln>
        </p:spPr>
        <p:txBody>
          <a:bodyPr/>
          <a:lstStyle/>
          <a:p>
            <a:endParaRPr lang="en-US"/>
          </a:p>
        </p:txBody>
      </p:sp>
      <p:sp>
        <p:nvSpPr>
          <p:cNvPr id="9242" name="Line 27"/>
          <p:cNvSpPr>
            <a:spLocks noChangeShapeType="1"/>
          </p:cNvSpPr>
          <p:nvPr/>
        </p:nvSpPr>
        <p:spPr bwMode="auto">
          <a:xfrm>
            <a:off x="6553200" y="5159375"/>
            <a:ext cx="0" cy="228600"/>
          </a:xfrm>
          <a:prstGeom prst="line">
            <a:avLst/>
          </a:prstGeom>
          <a:noFill/>
          <a:ln w="25400">
            <a:solidFill>
              <a:schemeClr val="tx1"/>
            </a:solidFill>
            <a:round/>
            <a:headEnd/>
            <a:tailEnd/>
          </a:ln>
        </p:spPr>
        <p:txBody>
          <a:bodyPr/>
          <a:lstStyle/>
          <a:p>
            <a:endParaRPr lang="en-US"/>
          </a:p>
        </p:txBody>
      </p:sp>
      <p:sp>
        <p:nvSpPr>
          <p:cNvPr id="9243" name="Line 28"/>
          <p:cNvSpPr>
            <a:spLocks noChangeShapeType="1"/>
          </p:cNvSpPr>
          <p:nvPr/>
        </p:nvSpPr>
        <p:spPr bwMode="auto">
          <a:xfrm>
            <a:off x="8077200" y="5159375"/>
            <a:ext cx="0" cy="228600"/>
          </a:xfrm>
          <a:prstGeom prst="line">
            <a:avLst/>
          </a:prstGeom>
          <a:noFill/>
          <a:ln w="25400">
            <a:solidFill>
              <a:schemeClr val="tx1"/>
            </a:solidFill>
            <a:round/>
            <a:headEnd/>
            <a:tailEnd/>
          </a:ln>
        </p:spPr>
        <p:txBody>
          <a:bodyPr/>
          <a:lstStyle/>
          <a:p>
            <a:endParaRPr lang="en-US"/>
          </a:p>
        </p:txBody>
      </p:sp>
      <p:pic>
        <p:nvPicPr>
          <p:cNvPr id="9244" name="Picture 30" descr="Picture 026"/>
          <p:cNvPicPr>
            <a:picLocks noChangeAspect="1" noChangeArrowheads="1"/>
          </p:cNvPicPr>
          <p:nvPr/>
        </p:nvPicPr>
        <p:blipFill>
          <a:blip r:embed="rId3"/>
          <a:srcRect/>
          <a:stretch>
            <a:fillRect/>
          </a:stretch>
        </p:blipFill>
        <p:spPr bwMode="auto">
          <a:xfrm>
            <a:off x="7162800" y="1524000"/>
            <a:ext cx="1905000" cy="2057400"/>
          </a:xfrm>
          <a:prstGeom prst="rect">
            <a:avLst/>
          </a:prstGeom>
          <a:noFill/>
          <a:ln w="9525">
            <a:noFill/>
            <a:miter lim="800000"/>
            <a:headEnd/>
            <a:tailEnd/>
          </a:ln>
        </p:spPr>
      </p:pic>
      <p:pic>
        <p:nvPicPr>
          <p:cNvPr id="31" name="Picture 6" descr="kh-flag1"/>
          <p:cNvPicPr>
            <a:picLocks noChangeAspect="1" noChangeArrowheads="1" noCrop="1"/>
          </p:cNvPicPr>
          <p:nvPr/>
        </p:nvPicPr>
        <p:blipFill>
          <a:blip r:embed="rId4"/>
          <a:srcRect/>
          <a:stretch>
            <a:fillRect/>
          </a:stretch>
        </p:blipFill>
        <p:spPr bwMode="auto">
          <a:xfrm>
            <a:off x="-43543" y="164432"/>
            <a:ext cx="156754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xfrm>
            <a:off x="1143000" y="228600"/>
            <a:ext cx="7543800" cy="914400"/>
          </a:xfrm>
          <a:noFill/>
        </p:spPr>
        <p:txBody>
          <a:bodyPr wrap="square" lIns="91440" tIns="45720" rIns="91440" bIns="45720" numCol="1" anchorCtr="0" compatLnSpc="1">
            <a:prstTxWarp prst="textNoShape">
              <a:avLst/>
            </a:prstTxWarp>
            <a:normAutofit/>
          </a:bodyPr>
          <a:lstStyle/>
          <a:p>
            <a:pPr algn="ctr"/>
            <a:r>
              <a:rPr lang="en-US" sz="3200" b="1" cap="none" dirty="0" smtClean="0">
                <a:solidFill>
                  <a:schemeClr val="accent1"/>
                </a:solidFill>
                <a:effectLst/>
              </a:rPr>
              <a:t>    </a:t>
            </a:r>
            <a:r>
              <a:rPr lang="en-US" sz="4400" b="1" cap="none" dirty="0" smtClean="0">
                <a:solidFill>
                  <a:schemeClr val="tx1"/>
                </a:solidFill>
                <a:effectLst/>
              </a:rPr>
              <a:t>Case Management (Conti..)</a:t>
            </a:r>
            <a:endParaRPr lang="en-US" sz="3200" b="1" cap="none" dirty="0" smtClean="0">
              <a:solidFill>
                <a:schemeClr val="tx1"/>
              </a:solidFill>
              <a:effectLst/>
            </a:endParaRPr>
          </a:p>
        </p:txBody>
      </p:sp>
      <p:sp>
        <p:nvSpPr>
          <p:cNvPr id="34819" name="Rectangle 3"/>
          <p:cNvSpPr>
            <a:spLocks noGrp="1"/>
          </p:cNvSpPr>
          <p:nvPr>
            <p:ph type="body" idx="4294967295"/>
          </p:nvPr>
        </p:nvSpPr>
        <p:spPr>
          <a:xfrm>
            <a:off x="457200" y="1524000"/>
            <a:ext cx="8686800" cy="4648200"/>
          </a:xfrm>
        </p:spPr>
        <p:txBody>
          <a:bodyPr/>
          <a:lstStyle/>
          <a:p>
            <a:pPr>
              <a:lnSpc>
                <a:spcPct val="90000"/>
              </a:lnSpc>
              <a:buNone/>
            </a:pPr>
            <a:r>
              <a:rPr lang="en-US" b="1" dirty="0" smtClean="0">
                <a:solidFill>
                  <a:schemeClr val="accent1"/>
                </a:solidFill>
                <a:latin typeface="Times New Roman" pitchFamily="18" charset="0"/>
              </a:rPr>
              <a:t>II)-During the rescue operation</a:t>
            </a:r>
          </a:p>
          <a:p>
            <a:pPr>
              <a:lnSpc>
                <a:spcPct val="90000"/>
              </a:lnSpc>
              <a:buNone/>
            </a:pPr>
            <a:r>
              <a:rPr lang="en-US" b="1" dirty="0" smtClean="0">
                <a:solidFill>
                  <a:schemeClr val="accent1"/>
                </a:solidFill>
                <a:latin typeface="Times New Roman" pitchFamily="18" charset="0"/>
              </a:rPr>
              <a:t>      -secure safe entry to the rescue location</a:t>
            </a:r>
          </a:p>
          <a:p>
            <a:pPr>
              <a:lnSpc>
                <a:spcPct val="90000"/>
              </a:lnSpc>
              <a:buNone/>
            </a:pPr>
            <a:r>
              <a:rPr lang="en-US" b="1" dirty="0" smtClean="0">
                <a:solidFill>
                  <a:schemeClr val="accent1"/>
                </a:solidFill>
                <a:latin typeface="Times New Roman" pitchFamily="18" charset="0"/>
              </a:rPr>
              <a:t>      -control the premise </a:t>
            </a:r>
          </a:p>
          <a:p>
            <a:pPr>
              <a:lnSpc>
                <a:spcPct val="90000"/>
              </a:lnSpc>
              <a:buNone/>
            </a:pPr>
            <a:r>
              <a:rPr lang="en-US" b="1" dirty="0" smtClean="0">
                <a:solidFill>
                  <a:schemeClr val="accent1"/>
                </a:solidFill>
                <a:latin typeface="Times New Roman" pitchFamily="18" charset="0"/>
              </a:rPr>
              <a:t>      -indentify and apprehend the suspects</a:t>
            </a:r>
          </a:p>
          <a:p>
            <a:pPr>
              <a:lnSpc>
                <a:spcPct val="90000"/>
              </a:lnSpc>
              <a:buNone/>
            </a:pPr>
            <a:r>
              <a:rPr lang="en-US" b="1" dirty="0" smtClean="0">
                <a:solidFill>
                  <a:schemeClr val="accent1"/>
                </a:solidFill>
                <a:latin typeface="Times New Roman" pitchFamily="18" charset="0"/>
              </a:rPr>
              <a:t>      -remove potential victims and victims to safe    </a:t>
            </a:r>
          </a:p>
          <a:p>
            <a:pPr>
              <a:lnSpc>
                <a:spcPct val="90000"/>
              </a:lnSpc>
              <a:buNone/>
            </a:pPr>
            <a:r>
              <a:rPr lang="en-US" b="1" dirty="0" smtClean="0">
                <a:solidFill>
                  <a:schemeClr val="accent1"/>
                </a:solidFill>
                <a:latin typeface="Times New Roman" pitchFamily="18" charset="0"/>
              </a:rPr>
              <a:t>        place</a:t>
            </a:r>
          </a:p>
          <a:p>
            <a:pPr>
              <a:lnSpc>
                <a:spcPct val="90000"/>
              </a:lnSpc>
              <a:buNone/>
            </a:pPr>
            <a:r>
              <a:rPr lang="en-US" b="1" dirty="0" smtClean="0">
                <a:solidFill>
                  <a:schemeClr val="accent1"/>
                </a:solidFill>
                <a:latin typeface="Times New Roman" pitchFamily="18" charset="0"/>
              </a:rPr>
              <a:t>      -inform suspects of operation reasons</a:t>
            </a:r>
          </a:p>
          <a:p>
            <a:pPr>
              <a:lnSpc>
                <a:spcPct val="90000"/>
              </a:lnSpc>
              <a:buNone/>
            </a:pPr>
            <a:r>
              <a:rPr lang="en-US" b="1" dirty="0" smtClean="0">
                <a:solidFill>
                  <a:schemeClr val="accent1"/>
                </a:solidFill>
                <a:latin typeface="Times New Roman" pitchFamily="18" charset="0"/>
              </a:rPr>
              <a:t>      -conduct methodical search of entries rescue </a:t>
            </a:r>
          </a:p>
          <a:p>
            <a:pPr>
              <a:lnSpc>
                <a:spcPct val="90000"/>
              </a:lnSpc>
              <a:buNone/>
            </a:pPr>
            <a:r>
              <a:rPr lang="en-US" b="1" dirty="0" smtClean="0">
                <a:solidFill>
                  <a:schemeClr val="accent1"/>
                </a:solidFill>
                <a:latin typeface="Times New Roman" pitchFamily="18" charset="0"/>
              </a:rPr>
              <a:t>        location </a:t>
            </a:r>
          </a:p>
          <a:p>
            <a:pPr>
              <a:lnSpc>
                <a:spcPct val="90000"/>
              </a:lnSpc>
              <a:buFont typeface="Wingdings 2" pitchFamily="18" charset="2"/>
              <a:buNone/>
            </a:pPr>
            <a:endParaRPr lang="en-US" b="1" dirty="0" smtClean="0">
              <a:solidFill>
                <a:schemeClr val="accent1"/>
              </a:solidFill>
              <a:latin typeface="Times New Roman" pitchFamily="18" charset="0"/>
            </a:endParaRPr>
          </a:p>
          <a:p>
            <a:pPr>
              <a:lnSpc>
                <a:spcPct val="90000"/>
              </a:lnSpc>
              <a:buFont typeface="Wingdings 2" pitchFamily="18" charset="2"/>
              <a:buNone/>
            </a:pPr>
            <a:endParaRPr lang="en-US" b="1" dirty="0" smtClean="0">
              <a:solidFill>
                <a:schemeClr val="accent1"/>
              </a:solidFill>
              <a:latin typeface="Times New Roman" pitchFamily="18" charset="0"/>
            </a:endParaRPr>
          </a:p>
        </p:txBody>
      </p:sp>
      <p:pic>
        <p:nvPicPr>
          <p:cNvPr id="5" name="Picture 11" descr="Logo Police"/>
          <p:cNvPicPr>
            <a:picLocks noChangeAspect="1" noChangeArrowheads="1"/>
          </p:cNvPicPr>
          <p:nvPr/>
        </p:nvPicPr>
        <p:blipFill>
          <a:blip r:embed="rId3"/>
          <a:srcRect/>
          <a:stretch>
            <a:fillRect/>
          </a:stretch>
        </p:blipFill>
        <p:spPr bwMode="auto">
          <a:xfrm>
            <a:off x="7239000" y="152400"/>
            <a:ext cx="1905000" cy="2010833"/>
          </a:xfrm>
          <a:prstGeom prst="ellipse">
            <a:avLst/>
          </a:prstGeom>
          <a:ln>
            <a:noFill/>
          </a:ln>
          <a:effectLst>
            <a:softEdge rad="112500"/>
          </a:effectLst>
        </p:spPr>
      </p:pic>
      <p:pic>
        <p:nvPicPr>
          <p:cNvPr id="7" name="Picture 6" descr="kh-flag1"/>
          <p:cNvPicPr>
            <a:picLocks noChangeAspect="1" noChangeArrowheads="1" noCrop="1"/>
          </p:cNvPicPr>
          <p:nvPr/>
        </p:nvPicPr>
        <p:blipFill>
          <a:blip r:embed="rId4"/>
          <a:srcRect/>
          <a:stretch>
            <a:fillRect/>
          </a:stretch>
        </p:blipFill>
        <p:spPr bwMode="auto">
          <a:xfrm>
            <a:off x="228600" y="2286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xfrm>
            <a:off x="1219200" y="228600"/>
            <a:ext cx="7467600" cy="914400"/>
          </a:xfrm>
          <a:noFill/>
        </p:spPr>
        <p:txBody>
          <a:bodyPr wrap="square" lIns="91440" tIns="45720" rIns="91440" bIns="45720" numCol="1" anchorCtr="0" compatLnSpc="1">
            <a:prstTxWarp prst="textNoShape">
              <a:avLst/>
            </a:prstTxWarp>
            <a:normAutofit fontScale="90000"/>
          </a:bodyPr>
          <a:lstStyle/>
          <a:p>
            <a:pPr algn="ctr"/>
            <a:r>
              <a:rPr lang="en-US" sz="3200" b="1" cap="none" dirty="0" smtClean="0">
                <a:solidFill>
                  <a:schemeClr val="accent1"/>
                </a:solidFill>
                <a:effectLst/>
              </a:rPr>
              <a:t>          </a:t>
            </a:r>
            <a:r>
              <a:rPr lang="en-US" sz="4400" b="1" cap="none" dirty="0" smtClean="0">
                <a:solidFill>
                  <a:schemeClr val="tx1"/>
                </a:solidFill>
                <a:effectLst/>
              </a:rPr>
              <a:t>Case Management…. (Conti..)</a:t>
            </a:r>
            <a:endParaRPr lang="en-US" sz="3200" b="1" cap="none" dirty="0" smtClean="0">
              <a:solidFill>
                <a:schemeClr val="tx1"/>
              </a:solidFill>
              <a:effectLst/>
            </a:endParaRPr>
          </a:p>
        </p:txBody>
      </p:sp>
      <p:sp>
        <p:nvSpPr>
          <p:cNvPr id="34819" name="Rectangle 3"/>
          <p:cNvSpPr>
            <a:spLocks noGrp="1"/>
          </p:cNvSpPr>
          <p:nvPr>
            <p:ph type="body" idx="4294967295"/>
          </p:nvPr>
        </p:nvSpPr>
        <p:spPr>
          <a:xfrm>
            <a:off x="457200" y="1524000"/>
            <a:ext cx="8686800" cy="4648200"/>
          </a:xfrm>
        </p:spPr>
        <p:txBody>
          <a:bodyPr/>
          <a:lstStyle/>
          <a:p>
            <a:pPr>
              <a:lnSpc>
                <a:spcPct val="90000"/>
              </a:lnSpc>
              <a:buNone/>
            </a:pPr>
            <a:r>
              <a:rPr lang="en-US" b="1" dirty="0" smtClean="0">
                <a:solidFill>
                  <a:schemeClr val="accent1"/>
                </a:solidFill>
                <a:latin typeface="Times New Roman" pitchFamily="18" charset="0"/>
              </a:rPr>
              <a:t>III)- After the operation</a:t>
            </a:r>
          </a:p>
          <a:p>
            <a:pPr>
              <a:lnSpc>
                <a:spcPct val="90000"/>
              </a:lnSpc>
              <a:buNone/>
            </a:pPr>
            <a:r>
              <a:rPr lang="en-US" b="1" dirty="0" smtClean="0">
                <a:solidFill>
                  <a:schemeClr val="accent1"/>
                </a:solidFill>
                <a:latin typeface="Times New Roman" pitchFamily="18" charset="0"/>
              </a:rPr>
              <a:t>      -the suspects will undergo the body search</a:t>
            </a:r>
          </a:p>
          <a:p>
            <a:pPr>
              <a:lnSpc>
                <a:spcPct val="90000"/>
              </a:lnSpc>
              <a:buNone/>
            </a:pPr>
            <a:r>
              <a:rPr lang="en-US" b="1" dirty="0" smtClean="0">
                <a:solidFill>
                  <a:schemeClr val="accent1"/>
                </a:solidFill>
                <a:latin typeface="Times New Roman" pitchFamily="18" charset="0"/>
              </a:rPr>
              <a:t>      -no communication between suspects is    </a:t>
            </a:r>
          </a:p>
          <a:p>
            <a:pPr>
              <a:lnSpc>
                <a:spcPct val="90000"/>
              </a:lnSpc>
              <a:buNone/>
            </a:pPr>
            <a:r>
              <a:rPr lang="en-US" b="1" dirty="0" smtClean="0">
                <a:solidFill>
                  <a:schemeClr val="accent1"/>
                </a:solidFill>
                <a:latin typeface="Times New Roman" pitchFamily="18" charset="0"/>
              </a:rPr>
              <a:t>        allowed</a:t>
            </a:r>
          </a:p>
          <a:p>
            <a:pPr>
              <a:lnSpc>
                <a:spcPct val="90000"/>
              </a:lnSpc>
              <a:buNone/>
            </a:pPr>
            <a:r>
              <a:rPr lang="en-US" b="1" dirty="0" smtClean="0">
                <a:solidFill>
                  <a:schemeClr val="accent1"/>
                </a:solidFill>
                <a:latin typeface="Times New Roman" pitchFamily="18" charset="0"/>
              </a:rPr>
              <a:t>      -cooperate with social affairs staff</a:t>
            </a:r>
          </a:p>
          <a:p>
            <a:pPr>
              <a:lnSpc>
                <a:spcPct val="90000"/>
              </a:lnSpc>
              <a:buNone/>
            </a:pPr>
            <a:r>
              <a:rPr lang="en-US" b="1" dirty="0" smtClean="0">
                <a:solidFill>
                  <a:schemeClr val="accent1"/>
                </a:solidFill>
                <a:latin typeface="Times New Roman" pitchFamily="18" charset="0"/>
              </a:rPr>
              <a:t>      -provide minimum standard for protection of </a:t>
            </a:r>
          </a:p>
          <a:p>
            <a:pPr>
              <a:lnSpc>
                <a:spcPct val="90000"/>
              </a:lnSpc>
              <a:buNone/>
            </a:pPr>
            <a:r>
              <a:rPr lang="en-US" b="1" dirty="0" smtClean="0">
                <a:solidFill>
                  <a:schemeClr val="accent1"/>
                </a:solidFill>
                <a:latin typeface="Times New Roman" pitchFamily="18" charset="0"/>
              </a:rPr>
              <a:t>       rights of victims</a:t>
            </a:r>
          </a:p>
          <a:p>
            <a:pPr>
              <a:lnSpc>
                <a:spcPct val="90000"/>
              </a:lnSpc>
              <a:buNone/>
            </a:pPr>
            <a:r>
              <a:rPr lang="en-US" b="1" dirty="0" smtClean="0">
                <a:solidFill>
                  <a:schemeClr val="accent1"/>
                </a:solidFill>
                <a:latin typeface="Times New Roman" pitchFamily="18" charset="0"/>
              </a:rPr>
              <a:t>      -explain to the victims they did not commit </a:t>
            </a:r>
          </a:p>
          <a:p>
            <a:pPr>
              <a:lnSpc>
                <a:spcPct val="90000"/>
              </a:lnSpc>
              <a:buNone/>
            </a:pPr>
            <a:r>
              <a:rPr lang="en-US" b="1" dirty="0" smtClean="0">
                <a:solidFill>
                  <a:schemeClr val="accent1"/>
                </a:solidFill>
                <a:latin typeface="Times New Roman" pitchFamily="18" charset="0"/>
              </a:rPr>
              <a:t>       any crime  </a:t>
            </a:r>
          </a:p>
          <a:p>
            <a:pPr>
              <a:lnSpc>
                <a:spcPct val="90000"/>
              </a:lnSpc>
              <a:buNone/>
            </a:pPr>
            <a:r>
              <a:rPr lang="en-US" b="1" dirty="0" smtClean="0">
                <a:solidFill>
                  <a:schemeClr val="accent1"/>
                </a:solidFill>
                <a:latin typeface="Times New Roman" pitchFamily="18" charset="0"/>
              </a:rPr>
              <a:t> </a:t>
            </a:r>
          </a:p>
        </p:txBody>
      </p:sp>
      <p:pic>
        <p:nvPicPr>
          <p:cNvPr id="5" name="Picture 11" descr="Logo Police"/>
          <p:cNvPicPr>
            <a:picLocks noChangeAspect="1" noChangeArrowheads="1"/>
          </p:cNvPicPr>
          <p:nvPr/>
        </p:nvPicPr>
        <p:blipFill>
          <a:blip r:embed="rId3"/>
          <a:srcRect/>
          <a:stretch>
            <a:fillRect/>
          </a:stretch>
        </p:blipFill>
        <p:spPr bwMode="auto">
          <a:xfrm>
            <a:off x="7391400" y="304800"/>
            <a:ext cx="1905000" cy="2010833"/>
          </a:xfrm>
          <a:prstGeom prst="ellipse">
            <a:avLst/>
          </a:prstGeom>
          <a:ln>
            <a:noFill/>
          </a:ln>
          <a:effectLst>
            <a:softEdge rad="112500"/>
          </a:effectLst>
        </p:spPr>
      </p:pic>
      <p:pic>
        <p:nvPicPr>
          <p:cNvPr id="7" name="Picture 6" descr="kh-flag1"/>
          <p:cNvPicPr>
            <a:picLocks noChangeAspect="1" noChangeArrowheads="1" noCrop="1"/>
          </p:cNvPicPr>
          <p:nvPr/>
        </p:nvPicPr>
        <p:blipFill>
          <a:blip r:embed="rId4"/>
          <a:srcRect/>
          <a:stretch>
            <a:fillRect/>
          </a:stretch>
        </p:blipFill>
        <p:spPr bwMode="auto">
          <a:xfrm>
            <a:off x="1524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xfrm>
            <a:off x="1905000" y="228600"/>
            <a:ext cx="6781800" cy="914400"/>
          </a:xfrm>
          <a:noFill/>
        </p:spPr>
        <p:txBody>
          <a:bodyPr wrap="square" lIns="91440" tIns="45720" rIns="91440" bIns="45720" numCol="1" anchorCtr="0" compatLnSpc="1">
            <a:prstTxWarp prst="textNoShape">
              <a:avLst/>
            </a:prstTxWarp>
            <a:normAutofit fontScale="90000"/>
          </a:bodyPr>
          <a:lstStyle/>
          <a:p>
            <a:pPr algn="ctr"/>
            <a:r>
              <a:rPr lang="en-US" sz="3200" b="1" cap="none" dirty="0" smtClean="0">
                <a:solidFill>
                  <a:schemeClr val="accent1"/>
                </a:solidFill>
                <a:effectLst/>
              </a:rPr>
              <a:t>          </a:t>
            </a:r>
            <a:r>
              <a:rPr lang="en-US" sz="4400" b="1" cap="none" dirty="0" smtClean="0">
                <a:solidFill>
                  <a:schemeClr val="tx1"/>
                </a:solidFill>
                <a:effectLst/>
              </a:rPr>
              <a:t>Case Management…. (Conti..)</a:t>
            </a:r>
            <a:endParaRPr lang="en-US" sz="3200" b="1" cap="none" dirty="0" smtClean="0">
              <a:solidFill>
                <a:schemeClr val="tx1"/>
              </a:solidFill>
              <a:effectLst/>
            </a:endParaRPr>
          </a:p>
        </p:txBody>
      </p:sp>
      <p:sp>
        <p:nvSpPr>
          <p:cNvPr id="34819" name="Rectangle 3"/>
          <p:cNvSpPr>
            <a:spLocks noGrp="1"/>
          </p:cNvSpPr>
          <p:nvPr>
            <p:ph type="body" idx="4294967295"/>
          </p:nvPr>
        </p:nvSpPr>
        <p:spPr>
          <a:xfrm>
            <a:off x="457200" y="1524000"/>
            <a:ext cx="8686800" cy="4648200"/>
          </a:xfrm>
        </p:spPr>
        <p:txBody>
          <a:bodyPr/>
          <a:lstStyle/>
          <a:p>
            <a:pPr>
              <a:lnSpc>
                <a:spcPct val="90000"/>
              </a:lnSpc>
              <a:buNone/>
            </a:pPr>
            <a:r>
              <a:rPr lang="en-US" b="1" dirty="0" smtClean="0">
                <a:solidFill>
                  <a:schemeClr val="accent1"/>
                </a:solidFill>
                <a:latin typeface="Times New Roman" pitchFamily="18" charset="0"/>
              </a:rPr>
              <a:t>II)-During the rescue operation</a:t>
            </a:r>
          </a:p>
          <a:p>
            <a:pPr>
              <a:lnSpc>
                <a:spcPct val="90000"/>
              </a:lnSpc>
              <a:buNone/>
            </a:pPr>
            <a:r>
              <a:rPr lang="en-US" b="1" dirty="0" smtClean="0">
                <a:solidFill>
                  <a:schemeClr val="accent1"/>
                </a:solidFill>
                <a:latin typeface="Times New Roman" pitchFamily="18" charset="0"/>
              </a:rPr>
              <a:t>      -secure safe entry to the rescue location</a:t>
            </a:r>
          </a:p>
          <a:p>
            <a:pPr>
              <a:lnSpc>
                <a:spcPct val="90000"/>
              </a:lnSpc>
              <a:buNone/>
            </a:pPr>
            <a:r>
              <a:rPr lang="en-US" b="1" dirty="0" smtClean="0">
                <a:solidFill>
                  <a:schemeClr val="accent1"/>
                </a:solidFill>
                <a:latin typeface="Times New Roman" pitchFamily="18" charset="0"/>
              </a:rPr>
              <a:t>      -control the premise </a:t>
            </a:r>
          </a:p>
          <a:p>
            <a:pPr>
              <a:lnSpc>
                <a:spcPct val="90000"/>
              </a:lnSpc>
              <a:buNone/>
            </a:pPr>
            <a:r>
              <a:rPr lang="en-US" b="1" dirty="0" smtClean="0">
                <a:solidFill>
                  <a:schemeClr val="accent1"/>
                </a:solidFill>
                <a:latin typeface="Times New Roman" pitchFamily="18" charset="0"/>
              </a:rPr>
              <a:t>      -indentify and apprehend the suspects</a:t>
            </a:r>
          </a:p>
          <a:p>
            <a:pPr>
              <a:lnSpc>
                <a:spcPct val="90000"/>
              </a:lnSpc>
              <a:buNone/>
            </a:pPr>
            <a:r>
              <a:rPr lang="en-US" b="1" dirty="0" smtClean="0">
                <a:solidFill>
                  <a:schemeClr val="accent1"/>
                </a:solidFill>
                <a:latin typeface="Times New Roman" pitchFamily="18" charset="0"/>
              </a:rPr>
              <a:t>      -remove potential victims and victims to safe    </a:t>
            </a:r>
          </a:p>
          <a:p>
            <a:pPr>
              <a:lnSpc>
                <a:spcPct val="90000"/>
              </a:lnSpc>
              <a:buNone/>
            </a:pPr>
            <a:r>
              <a:rPr lang="en-US" b="1" dirty="0" smtClean="0">
                <a:solidFill>
                  <a:schemeClr val="accent1"/>
                </a:solidFill>
                <a:latin typeface="Times New Roman" pitchFamily="18" charset="0"/>
              </a:rPr>
              <a:t>        place</a:t>
            </a:r>
          </a:p>
          <a:p>
            <a:pPr>
              <a:lnSpc>
                <a:spcPct val="90000"/>
              </a:lnSpc>
              <a:buNone/>
            </a:pPr>
            <a:r>
              <a:rPr lang="en-US" b="1" dirty="0" smtClean="0">
                <a:solidFill>
                  <a:schemeClr val="accent1"/>
                </a:solidFill>
                <a:latin typeface="Times New Roman" pitchFamily="18" charset="0"/>
              </a:rPr>
              <a:t>      -inform suspects of operation reasons</a:t>
            </a:r>
          </a:p>
          <a:p>
            <a:pPr>
              <a:lnSpc>
                <a:spcPct val="90000"/>
              </a:lnSpc>
              <a:buNone/>
            </a:pPr>
            <a:r>
              <a:rPr lang="en-US" b="1" dirty="0" smtClean="0">
                <a:solidFill>
                  <a:schemeClr val="accent1"/>
                </a:solidFill>
                <a:latin typeface="Times New Roman" pitchFamily="18" charset="0"/>
              </a:rPr>
              <a:t>      -conduct methodical search of entries rescue </a:t>
            </a:r>
          </a:p>
          <a:p>
            <a:pPr>
              <a:lnSpc>
                <a:spcPct val="90000"/>
              </a:lnSpc>
              <a:buNone/>
            </a:pPr>
            <a:r>
              <a:rPr lang="en-US" b="1" dirty="0" smtClean="0">
                <a:solidFill>
                  <a:schemeClr val="accent1"/>
                </a:solidFill>
                <a:latin typeface="Times New Roman" pitchFamily="18" charset="0"/>
              </a:rPr>
              <a:t>        location </a:t>
            </a:r>
          </a:p>
          <a:p>
            <a:pPr>
              <a:lnSpc>
                <a:spcPct val="90000"/>
              </a:lnSpc>
              <a:buFont typeface="Wingdings 2" pitchFamily="18" charset="2"/>
              <a:buNone/>
            </a:pPr>
            <a:endParaRPr lang="en-US" b="1" dirty="0" smtClean="0">
              <a:solidFill>
                <a:schemeClr val="accent1"/>
              </a:solidFill>
              <a:latin typeface="Times New Roman" pitchFamily="18" charset="0"/>
            </a:endParaRPr>
          </a:p>
          <a:p>
            <a:pPr>
              <a:lnSpc>
                <a:spcPct val="90000"/>
              </a:lnSpc>
              <a:buFont typeface="Wingdings 2" pitchFamily="18" charset="2"/>
              <a:buNone/>
            </a:pPr>
            <a:endParaRPr lang="en-US" b="1" dirty="0" smtClean="0">
              <a:solidFill>
                <a:schemeClr val="accent1"/>
              </a:solidFill>
              <a:latin typeface="Times New Roman" pitchFamily="18" charset="0"/>
            </a:endParaRPr>
          </a:p>
        </p:txBody>
      </p:sp>
      <p:pic>
        <p:nvPicPr>
          <p:cNvPr id="5" name="Picture 11" descr="Logo Police"/>
          <p:cNvPicPr>
            <a:picLocks noChangeAspect="1" noChangeArrowheads="1"/>
          </p:cNvPicPr>
          <p:nvPr/>
        </p:nvPicPr>
        <p:blipFill>
          <a:blip r:embed="rId3"/>
          <a:srcRect/>
          <a:stretch>
            <a:fillRect/>
          </a:stretch>
        </p:blipFill>
        <p:spPr bwMode="auto">
          <a:xfrm>
            <a:off x="7391400" y="304800"/>
            <a:ext cx="1905000" cy="2010833"/>
          </a:xfrm>
          <a:prstGeom prst="ellipse">
            <a:avLst/>
          </a:prstGeom>
          <a:ln>
            <a:noFill/>
          </a:ln>
          <a:effectLst>
            <a:softEdge rad="112500"/>
          </a:effectLst>
        </p:spPr>
      </p:pic>
      <p:pic>
        <p:nvPicPr>
          <p:cNvPr id="7" name="Picture 6" descr="kh-flag1"/>
          <p:cNvPicPr>
            <a:picLocks noChangeAspect="1" noChangeArrowheads="1" noCrop="1"/>
          </p:cNvPicPr>
          <p:nvPr/>
        </p:nvPicPr>
        <p:blipFill>
          <a:blip r:embed="rId4"/>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xfrm>
            <a:off x="914400" y="228600"/>
            <a:ext cx="7772400" cy="914400"/>
          </a:xfrm>
          <a:noFill/>
        </p:spPr>
        <p:txBody>
          <a:bodyPr wrap="square" lIns="91440" tIns="45720" rIns="91440" bIns="45720" numCol="1" anchorCtr="0" compatLnSpc="1">
            <a:prstTxWarp prst="textNoShape">
              <a:avLst/>
            </a:prstTxWarp>
            <a:normAutofit/>
          </a:bodyPr>
          <a:lstStyle/>
          <a:p>
            <a:pPr algn="ctr"/>
            <a:r>
              <a:rPr lang="en-US" sz="3200" b="1" cap="none" dirty="0" smtClean="0">
                <a:solidFill>
                  <a:schemeClr val="accent1"/>
                </a:solidFill>
                <a:effectLst/>
              </a:rPr>
              <a:t>          </a:t>
            </a:r>
            <a:r>
              <a:rPr lang="en-US" sz="4400" b="1" cap="none" dirty="0" smtClean="0">
                <a:solidFill>
                  <a:schemeClr val="tx1"/>
                </a:solidFill>
                <a:effectLst/>
              </a:rPr>
              <a:t>Case Management (Conti..)</a:t>
            </a:r>
            <a:endParaRPr lang="en-US" sz="3200" b="1" cap="none" dirty="0" smtClean="0">
              <a:solidFill>
                <a:schemeClr val="tx1"/>
              </a:solidFill>
              <a:effectLst/>
            </a:endParaRPr>
          </a:p>
        </p:txBody>
      </p:sp>
      <p:sp>
        <p:nvSpPr>
          <p:cNvPr id="34819" name="Rectangle 3"/>
          <p:cNvSpPr>
            <a:spLocks noGrp="1"/>
          </p:cNvSpPr>
          <p:nvPr>
            <p:ph type="body" idx="4294967295"/>
          </p:nvPr>
        </p:nvSpPr>
        <p:spPr>
          <a:xfrm>
            <a:off x="457200" y="2209800"/>
            <a:ext cx="8686800" cy="3962400"/>
          </a:xfrm>
        </p:spPr>
        <p:txBody>
          <a:bodyPr/>
          <a:lstStyle/>
          <a:p>
            <a:pPr>
              <a:lnSpc>
                <a:spcPct val="90000"/>
              </a:lnSpc>
              <a:buNone/>
            </a:pPr>
            <a:r>
              <a:rPr lang="en-US" b="1" dirty="0" smtClean="0">
                <a:solidFill>
                  <a:schemeClr val="accent1"/>
                </a:solidFill>
                <a:latin typeface="Times New Roman" pitchFamily="18" charset="0"/>
              </a:rPr>
              <a:t>      -all potential victims and other victims </a:t>
            </a:r>
          </a:p>
          <a:p>
            <a:pPr>
              <a:lnSpc>
                <a:spcPct val="90000"/>
              </a:lnSpc>
              <a:buNone/>
            </a:pPr>
            <a:r>
              <a:rPr lang="en-US" b="1" dirty="0" smtClean="0">
                <a:solidFill>
                  <a:schemeClr val="accent1"/>
                </a:solidFill>
                <a:latin typeface="Times New Roman" pitchFamily="18" charset="0"/>
              </a:rPr>
              <a:t>       should have social affairs staff</a:t>
            </a:r>
          </a:p>
          <a:p>
            <a:pPr>
              <a:lnSpc>
                <a:spcPct val="90000"/>
              </a:lnSpc>
              <a:buNone/>
            </a:pPr>
            <a:r>
              <a:rPr lang="en-US" b="1" dirty="0" smtClean="0">
                <a:solidFill>
                  <a:schemeClr val="accent1"/>
                </a:solidFill>
                <a:latin typeface="Times New Roman" pitchFamily="18" charset="0"/>
              </a:rPr>
              <a:t>      -interview potential victims and other victims</a:t>
            </a:r>
          </a:p>
          <a:p>
            <a:pPr>
              <a:lnSpc>
                <a:spcPct val="90000"/>
              </a:lnSpc>
              <a:buNone/>
            </a:pPr>
            <a:r>
              <a:rPr lang="en-US" b="1" dirty="0" smtClean="0">
                <a:solidFill>
                  <a:schemeClr val="accent1"/>
                </a:solidFill>
                <a:latin typeface="Times New Roman" pitchFamily="18" charset="0"/>
              </a:rPr>
              <a:t>      -complete record of each interview</a:t>
            </a:r>
          </a:p>
          <a:p>
            <a:pPr>
              <a:lnSpc>
                <a:spcPct val="90000"/>
              </a:lnSpc>
              <a:buNone/>
            </a:pPr>
            <a:r>
              <a:rPr lang="en-US" b="1" dirty="0" smtClean="0">
                <a:solidFill>
                  <a:schemeClr val="accent1"/>
                </a:solidFill>
                <a:latin typeface="Times New Roman" pitchFamily="18" charset="0"/>
              </a:rPr>
              <a:t>      -evidence and case files sending to court</a:t>
            </a:r>
          </a:p>
          <a:p>
            <a:pPr>
              <a:lnSpc>
                <a:spcPct val="90000"/>
              </a:lnSpc>
              <a:buNone/>
            </a:pPr>
            <a:r>
              <a:rPr lang="en-US" b="1" dirty="0" smtClean="0">
                <a:solidFill>
                  <a:schemeClr val="accent1"/>
                </a:solidFill>
                <a:latin typeface="Times New Roman" pitchFamily="18" charset="0"/>
              </a:rPr>
              <a:t>      </a:t>
            </a:r>
          </a:p>
          <a:p>
            <a:pPr>
              <a:lnSpc>
                <a:spcPct val="90000"/>
              </a:lnSpc>
              <a:buFont typeface="Wingdings 2" pitchFamily="18" charset="2"/>
              <a:buNone/>
            </a:pPr>
            <a:endParaRPr lang="en-US" b="1" dirty="0" smtClean="0">
              <a:solidFill>
                <a:schemeClr val="accent1"/>
              </a:solidFill>
              <a:latin typeface="Times New Roman" pitchFamily="18" charset="0"/>
            </a:endParaRPr>
          </a:p>
        </p:txBody>
      </p:sp>
      <p:pic>
        <p:nvPicPr>
          <p:cNvPr id="5" name="Picture 11" descr="Logo Police"/>
          <p:cNvPicPr>
            <a:picLocks noChangeAspect="1" noChangeArrowheads="1"/>
          </p:cNvPicPr>
          <p:nvPr/>
        </p:nvPicPr>
        <p:blipFill>
          <a:blip r:embed="rId3"/>
          <a:srcRect/>
          <a:stretch>
            <a:fillRect/>
          </a:stretch>
        </p:blipFill>
        <p:spPr bwMode="auto">
          <a:xfrm>
            <a:off x="7239000" y="0"/>
            <a:ext cx="1905000" cy="2010833"/>
          </a:xfrm>
          <a:prstGeom prst="ellipse">
            <a:avLst/>
          </a:prstGeom>
          <a:ln>
            <a:noFill/>
          </a:ln>
          <a:effectLst>
            <a:softEdge rad="112500"/>
          </a:effectLst>
        </p:spPr>
      </p:pic>
      <p:pic>
        <p:nvPicPr>
          <p:cNvPr id="7" name="Picture 6" descr="kh-flag1"/>
          <p:cNvPicPr>
            <a:picLocks noChangeAspect="1" noChangeArrowheads="1" noCrop="1"/>
          </p:cNvPicPr>
          <p:nvPr/>
        </p:nvPicPr>
        <p:blipFill>
          <a:blip r:embed="rId4"/>
          <a:srcRect/>
          <a:stretch>
            <a:fillRect/>
          </a:stretch>
        </p:blipFill>
        <p:spPr bwMode="auto">
          <a:xfrm>
            <a:off x="228600" y="2286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Rectangle 3"/>
          <p:cNvSpPr>
            <a:spLocks noGrp="1"/>
          </p:cNvSpPr>
          <p:nvPr>
            <p:ph type="body" idx="4294967295"/>
          </p:nvPr>
        </p:nvSpPr>
        <p:spPr>
          <a:xfrm>
            <a:off x="0" y="533400"/>
            <a:ext cx="8686800" cy="4525963"/>
          </a:xfrm>
        </p:spPr>
        <p:txBody>
          <a:bodyPr/>
          <a:lstStyle/>
          <a:p>
            <a:pPr>
              <a:buFont typeface="Wingdings 2" pitchFamily="18" charset="2"/>
              <a:buNone/>
            </a:pPr>
            <a:r>
              <a:rPr lang="en-US" sz="3600" b="1" i="1" dirty="0" smtClean="0">
                <a:solidFill>
                  <a:schemeClr val="accent1"/>
                </a:solidFill>
                <a:latin typeface="Times New Roman" pitchFamily="18" charset="0"/>
              </a:rPr>
              <a:t>      </a:t>
            </a:r>
          </a:p>
          <a:p>
            <a:pPr>
              <a:buFont typeface="Wingdings 2" pitchFamily="18" charset="2"/>
              <a:buNone/>
            </a:pPr>
            <a:endParaRPr lang="en-US" sz="3600" b="1" i="1" dirty="0" smtClean="0">
              <a:solidFill>
                <a:schemeClr val="accent1"/>
              </a:solidFill>
              <a:latin typeface="Times New Roman" pitchFamily="18" charset="0"/>
            </a:endParaRPr>
          </a:p>
          <a:p>
            <a:pPr>
              <a:buFont typeface="Wingdings 2" pitchFamily="18" charset="2"/>
              <a:buNone/>
            </a:pPr>
            <a:endParaRPr lang="en-US" sz="3600" b="1" i="1" dirty="0" smtClean="0">
              <a:solidFill>
                <a:schemeClr val="accent1"/>
              </a:solidFill>
              <a:latin typeface="Times New Roman" pitchFamily="18" charset="0"/>
            </a:endParaRPr>
          </a:p>
          <a:p>
            <a:pPr lvl="1" algn="ctr">
              <a:buFont typeface="Wingdings 2" pitchFamily="18" charset="2"/>
              <a:buNone/>
            </a:pPr>
            <a:r>
              <a:rPr lang="en-US" sz="3200" b="1" i="1" dirty="0" smtClean="0">
                <a:solidFill>
                  <a:schemeClr val="accent1"/>
                </a:solidFill>
                <a:latin typeface="Times New Roman" pitchFamily="18" charset="0"/>
              </a:rPr>
              <a:t>        </a:t>
            </a:r>
            <a:r>
              <a:rPr lang="en-US" sz="4800" b="1" i="1" dirty="0" smtClean="0">
                <a:solidFill>
                  <a:schemeClr val="accent1"/>
                </a:solidFill>
                <a:latin typeface="Times New Roman" pitchFamily="18" charset="0"/>
              </a:rPr>
              <a:t>Thank you for  attention !</a:t>
            </a:r>
            <a:r>
              <a:rPr lang="en-US" sz="4800" dirty="0" smtClean="0">
                <a:solidFill>
                  <a:schemeClr val="accent1"/>
                </a:solidFill>
                <a:latin typeface="Times New Roman" pitchFamily="18" charset="0"/>
              </a:rPr>
              <a:t>  Q &amp; A    </a:t>
            </a:r>
          </a:p>
          <a:p>
            <a:pPr>
              <a:buFont typeface="Wingdings 2" pitchFamily="18" charset="2"/>
              <a:buNone/>
            </a:pPr>
            <a:endParaRPr lang="en-US" sz="4800" dirty="0" smtClean="0">
              <a:solidFill>
                <a:schemeClr val="accent1"/>
              </a:solidFill>
            </a:endParaRPr>
          </a:p>
          <a:p>
            <a:pPr>
              <a:buFont typeface="Wingdings 2" pitchFamily="18" charset="2"/>
              <a:buNone/>
            </a:pPr>
            <a:endParaRPr lang="en-US" sz="4800" b="1" i="1" dirty="0" smtClean="0">
              <a:solidFill>
                <a:schemeClr val="accent1"/>
              </a:solidFill>
              <a:latin typeface="Times New Roman" pitchFamily="18" charset="0"/>
            </a:endParaRPr>
          </a:p>
        </p:txBody>
      </p:sp>
      <p:pic>
        <p:nvPicPr>
          <p:cNvPr id="5" name="Picture 11" descr="Logo Police"/>
          <p:cNvPicPr>
            <a:picLocks noChangeAspect="1" noChangeArrowheads="1"/>
          </p:cNvPicPr>
          <p:nvPr/>
        </p:nvPicPr>
        <p:blipFill>
          <a:blip r:embed="rId3"/>
          <a:srcRect/>
          <a:stretch>
            <a:fillRect/>
          </a:stretch>
        </p:blipFill>
        <p:spPr bwMode="auto">
          <a:xfrm>
            <a:off x="7239000" y="0"/>
            <a:ext cx="1905000" cy="2010833"/>
          </a:xfrm>
          <a:prstGeom prst="ellipse">
            <a:avLst/>
          </a:prstGeom>
          <a:ln>
            <a:noFill/>
          </a:ln>
          <a:effectLst>
            <a:softEdge rad="112500"/>
          </a:effectLst>
        </p:spPr>
      </p:pic>
      <p:pic>
        <p:nvPicPr>
          <p:cNvPr id="7" name="Picture 6" descr="kh-flag1"/>
          <p:cNvPicPr>
            <a:picLocks noChangeAspect="1" noChangeArrowheads="1" noCrop="1"/>
          </p:cNvPicPr>
          <p:nvPr/>
        </p:nvPicPr>
        <p:blipFill>
          <a:blip r:embed="rId4"/>
          <a:srcRect/>
          <a:stretch>
            <a:fillRect/>
          </a:stretch>
        </p:blipFill>
        <p:spPr bwMode="auto">
          <a:xfrm>
            <a:off x="304800" y="762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body" idx="4294967295"/>
          </p:nvPr>
        </p:nvSpPr>
        <p:spPr>
          <a:xfrm>
            <a:off x="457200" y="990600"/>
            <a:ext cx="8686800" cy="5562600"/>
          </a:xfrm>
        </p:spPr>
        <p:txBody>
          <a:bodyPr/>
          <a:lstStyle/>
          <a:p>
            <a:pPr algn="just" eaLnBrk="1" hangingPunct="1">
              <a:lnSpc>
                <a:spcPts val="2500"/>
              </a:lnSpc>
              <a:buFont typeface="Wingdings 2" pitchFamily="18" charset="2"/>
              <a:buNone/>
              <a:defRPr/>
            </a:pPr>
            <a:r>
              <a:rPr lang="en-US" sz="2800" dirty="0" smtClean="0">
                <a:solidFill>
                  <a:srgbClr val="0B7EC5"/>
                </a:solidFill>
                <a:effectLst>
                  <a:outerShdw blurRad="38100" dist="38100" dir="2700000" algn="tl">
                    <a:srgbClr val="C0C0C0"/>
                  </a:outerShdw>
                </a:effectLst>
                <a:latin typeface="Times New Roman" pitchFamily="18" charset="0"/>
              </a:rPr>
              <a:t>-</a:t>
            </a:r>
            <a:r>
              <a:rPr lang="en-US" sz="2800" dirty="0" smtClean="0">
                <a:solidFill>
                  <a:srgbClr val="0B7EC5"/>
                </a:solidFill>
                <a:latin typeface="Times New Roman" pitchFamily="18" charset="0"/>
              </a:rPr>
              <a:t>Ministry of Interior and its partners has just launched a </a:t>
            </a:r>
            <a:r>
              <a:rPr lang="en-US" sz="2800" b="1" dirty="0" smtClean="0">
                <a:solidFill>
                  <a:srgbClr val="0B7EC5"/>
                </a:solidFill>
                <a:latin typeface="Times New Roman" pitchFamily="18" charset="0"/>
              </a:rPr>
              <a:t>Strategic Framework 2011-2015 </a:t>
            </a:r>
            <a:r>
              <a:rPr lang="en-US" sz="2800" dirty="0" smtClean="0">
                <a:solidFill>
                  <a:srgbClr val="0B7EC5"/>
                </a:solidFill>
                <a:latin typeface="Times New Roman" pitchFamily="18" charset="0"/>
              </a:rPr>
              <a:t>of a Project called </a:t>
            </a:r>
            <a:r>
              <a:rPr lang="en-US" sz="2800" b="1" i="1" dirty="0" smtClean="0">
                <a:solidFill>
                  <a:srgbClr val="0B7EC5"/>
                </a:solidFill>
                <a:latin typeface="Times New Roman" pitchFamily="18" charset="0"/>
              </a:rPr>
              <a:t>‘Law Enforcement Advancing Protection of Children and Vulnerable Persons’ .</a:t>
            </a:r>
          </a:p>
          <a:p>
            <a:pPr algn="just" eaLnBrk="1" hangingPunct="1">
              <a:lnSpc>
                <a:spcPts val="2500"/>
              </a:lnSpc>
              <a:buFont typeface="Wingdings 2" pitchFamily="18" charset="2"/>
              <a:buNone/>
              <a:defRPr/>
            </a:pPr>
            <a:endParaRPr lang="en-US" sz="2800" b="1" i="1" dirty="0" smtClean="0">
              <a:solidFill>
                <a:srgbClr val="0B7EC5"/>
              </a:solidFill>
              <a:latin typeface="Times New Roman" pitchFamily="18" charset="0"/>
            </a:endParaRPr>
          </a:p>
          <a:p>
            <a:pPr algn="just" eaLnBrk="1" hangingPunct="1">
              <a:lnSpc>
                <a:spcPts val="2500"/>
              </a:lnSpc>
              <a:buFont typeface="Wingdings 2" pitchFamily="18" charset="2"/>
              <a:buNone/>
              <a:defRPr/>
            </a:pPr>
            <a:r>
              <a:rPr lang="en-US" sz="2800" dirty="0" smtClean="0">
                <a:solidFill>
                  <a:srgbClr val="0B7EC5"/>
                </a:solidFill>
                <a:latin typeface="Times New Roman" pitchFamily="18" charset="0"/>
              </a:rPr>
              <a:t> -The NC for Leading the Suppression of Human Trafficking, People Smuggling, Labor Exploitation of Human Beings and Sexual Exploitation of Women and Children  has issued two notices  regarding :</a:t>
            </a:r>
          </a:p>
          <a:p>
            <a:pPr algn="just" eaLnBrk="1" hangingPunct="1">
              <a:lnSpc>
                <a:spcPts val="2500"/>
              </a:lnSpc>
              <a:buFont typeface="Wingdings 2" pitchFamily="18" charset="2"/>
              <a:buNone/>
              <a:defRPr/>
            </a:pPr>
            <a:endParaRPr lang="en-US" sz="2800" dirty="0" smtClean="0">
              <a:solidFill>
                <a:srgbClr val="0B7EC5"/>
              </a:solidFill>
              <a:latin typeface="Times New Roman" pitchFamily="18" charset="0"/>
            </a:endParaRPr>
          </a:p>
          <a:p>
            <a:pPr algn="just" eaLnBrk="1" hangingPunct="1">
              <a:lnSpc>
                <a:spcPts val="2500"/>
              </a:lnSpc>
              <a:buFont typeface="Wingdings 2" pitchFamily="18" charset="2"/>
              <a:buNone/>
              <a:defRPr/>
            </a:pPr>
            <a:r>
              <a:rPr lang="en-US" sz="2800" b="1" i="1" dirty="0" smtClean="0">
                <a:solidFill>
                  <a:srgbClr val="0B7EC5"/>
                </a:solidFill>
                <a:latin typeface="Times New Roman" pitchFamily="18" charset="0"/>
              </a:rPr>
              <a:t>1-</a:t>
            </a:r>
            <a:r>
              <a:rPr lang="en-US" sz="2800" dirty="0" smtClean="0">
                <a:solidFill>
                  <a:srgbClr val="0B7EC5"/>
                </a:solidFill>
                <a:latin typeface="Times New Roman" pitchFamily="18" charset="0"/>
              </a:rPr>
              <a:t>The adjustment of the composition of the NC’s Secretariat dated May 24, 2011 and,</a:t>
            </a:r>
          </a:p>
          <a:p>
            <a:pPr algn="just" eaLnBrk="1" hangingPunct="1">
              <a:lnSpc>
                <a:spcPts val="2500"/>
              </a:lnSpc>
              <a:buFont typeface="Wingdings 2" pitchFamily="18" charset="2"/>
              <a:buNone/>
              <a:defRPr/>
            </a:pPr>
            <a:endParaRPr lang="en-US" sz="2800" dirty="0" smtClean="0">
              <a:solidFill>
                <a:srgbClr val="0B7EC5"/>
              </a:solidFill>
              <a:latin typeface="Times New Roman" pitchFamily="18" charset="0"/>
            </a:endParaRPr>
          </a:p>
          <a:p>
            <a:pPr algn="just" eaLnBrk="1" hangingPunct="1">
              <a:lnSpc>
                <a:spcPts val="2500"/>
              </a:lnSpc>
              <a:buFont typeface="Wingdings 2" pitchFamily="18" charset="2"/>
              <a:buNone/>
              <a:defRPr/>
            </a:pPr>
            <a:r>
              <a:rPr lang="en-US" sz="2800" b="1" i="1" dirty="0" smtClean="0">
                <a:solidFill>
                  <a:srgbClr val="0B7EC5"/>
                </a:solidFill>
                <a:latin typeface="Times New Roman" pitchFamily="18" charset="0"/>
              </a:rPr>
              <a:t>2-</a:t>
            </a:r>
            <a:r>
              <a:rPr lang="en-US" sz="2800" dirty="0" smtClean="0">
                <a:solidFill>
                  <a:srgbClr val="0B7EC5"/>
                </a:solidFill>
                <a:latin typeface="Times New Roman" pitchFamily="18" charset="0"/>
              </a:rPr>
              <a:t>The allocation of budget package for use by the Municipal- Provincial Committee from 2012 onward signed and dated July 08, 2011.  </a:t>
            </a:r>
          </a:p>
          <a:p>
            <a:pPr algn="just">
              <a:lnSpc>
                <a:spcPts val="2500"/>
              </a:lnSpc>
              <a:buFont typeface="Wingdings 2" pitchFamily="18" charset="2"/>
              <a:buNone/>
              <a:defRPr/>
            </a:pPr>
            <a:endParaRPr lang="en-US" sz="2800" dirty="0" smtClean="0">
              <a:solidFill>
                <a:srgbClr val="0B7EC5"/>
              </a:solidFill>
              <a:latin typeface="Times New Roman" pitchFamily="18" charset="0"/>
            </a:endParaRPr>
          </a:p>
          <a:p>
            <a:pPr eaLnBrk="1" hangingPunct="1">
              <a:lnSpc>
                <a:spcPts val="2500"/>
              </a:lnSpc>
              <a:buFont typeface="Wingdings 2" pitchFamily="18" charset="2"/>
              <a:buNone/>
              <a:defRPr/>
            </a:pPr>
            <a:endParaRPr lang="en-US" sz="2600" dirty="0" smtClean="0">
              <a:solidFill>
                <a:srgbClr val="0B7EC5"/>
              </a:solidFill>
              <a:effectLst>
                <a:outerShdw blurRad="38100" dist="38100" dir="2700000" algn="tl">
                  <a:srgbClr val="C0C0C0"/>
                </a:outerShdw>
              </a:effectLst>
              <a:latin typeface="Times New Roman" pitchFamily="18" charset="0"/>
            </a:endParaRPr>
          </a:p>
        </p:txBody>
      </p:sp>
      <p:sp>
        <p:nvSpPr>
          <p:cNvPr id="13314" name="Rectangle 2"/>
          <p:cNvSpPr>
            <a:spLocks noGrp="1"/>
          </p:cNvSpPr>
          <p:nvPr>
            <p:ph type="title" idx="4294967295"/>
          </p:nvPr>
        </p:nvSpPr>
        <p:spPr bwMode="auto">
          <a:xfrm>
            <a:off x="990600" y="0"/>
            <a:ext cx="8001000" cy="762000"/>
          </a:xfrm>
        </p:spPr>
        <p:txBody>
          <a:bodyPr wrap="square" lIns="91440" tIns="45720" rIns="91440" bIns="45720" numCol="1" anchorCtr="0" compatLnSpc="1">
            <a:prstTxWarp prst="textNoShape">
              <a:avLst/>
            </a:prstTxWarp>
            <a:normAutofit fontScale="90000"/>
          </a:bodyPr>
          <a:lstStyle/>
          <a:p>
            <a:pPr>
              <a:defRPr/>
            </a:pPr>
            <a:r>
              <a:rPr lang="en-US" sz="3100" b="1" cap="none" dirty="0" smtClean="0">
                <a:solidFill>
                  <a:schemeClr val="accent1"/>
                </a:solidFill>
                <a:effectLst/>
                <a:latin typeface="Times New Roman" pitchFamily="18" charset="0"/>
                <a:cs typeface="Times New Roman" pitchFamily="18" charset="0"/>
              </a:rPr>
              <a:t>           </a:t>
            </a:r>
            <a:r>
              <a:rPr lang="en-US" sz="2700" b="1" cap="none" dirty="0" smtClean="0">
                <a:solidFill>
                  <a:schemeClr val="accent1"/>
                </a:solidFill>
                <a:effectLst/>
                <a:latin typeface="Times New Roman" pitchFamily="18" charset="0"/>
                <a:cs typeface="Times New Roman" pitchFamily="18" charset="0"/>
              </a:rPr>
              <a:t>I- Recent Developments on TIP- related Instruments</a:t>
            </a:r>
            <a:endParaRPr lang="en-US" sz="3100" b="1" cap="none" dirty="0" smtClean="0">
              <a:solidFill>
                <a:schemeClr val="accent1"/>
              </a:solidFill>
              <a:effectLst/>
              <a:latin typeface="Times New Roman" pitchFamily="18" charset="0"/>
              <a:cs typeface="Times New Roman" pitchFamily="18" charset="0"/>
            </a:endParaRPr>
          </a:p>
        </p:txBody>
      </p:sp>
      <p:pic>
        <p:nvPicPr>
          <p:cNvPr id="6" name="Picture 6" descr="kh-flag1"/>
          <p:cNvPicPr>
            <a:picLocks noChangeAspect="1" noChangeArrowheads="1" noCrop="1"/>
          </p:cNvPicPr>
          <p:nvPr/>
        </p:nvPicPr>
        <p:blipFill>
          <a:blip r:embed="rId2"/>
          <a:srcRect/>
          <a:stretch>
            <a:fillRect/>
          </a:stretch>
        </p:blipFill>
        <p:spPr bwMode="auto">
          <a:xfrm>
            <a:off x="228600" y="0"/>
            <a:ext cx="156754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Autofit/>
          </a:bodyPr>
          <a:lstStyle/>
          <a:p>
            <a:pPr>
              <a:defRPr/>
            </a:pPr>
            <a:r>
              <a:rPr lang="en-US" sz="3200" b="1" cap="none" dirty="0" smtClean="0">
                <a:solidFill>
                  <a:schemeClr val="accent1"/>
                </a:solidFill>
                <a:effectLst/>
                <a:latin typeface="Times New Roman" pitchFamily="18" charset="0"/>
                <a:cs typeface="Times New Roman" pitchFamily="18" charset="0"/>
              </a:rPr>
              <a:t>         I-Recent Developments on TIP. (</a:t>
            </a:r>
            <a:r>
              <a:rPr lang="en-US" sz="3200" b="1" cap="none" dirty="0" err="1" smtClean="0">
                <a:solidFill>
                  <a:schemeClr val="accent1"/>
                </a:solidFill>
                <a:effectLst/>
                <a:latin typeface="Times New Roman" pitchFamily="18" charset="0"/>
                <a:cs typeface="Times New Roman" pitchFamily="18" charset="0"/>
              </a:rPr>
              <a:t>conti</a:t>
            </a:r>
            <a:r>
              <a:rPr lang="en-US" sz="3200" b="1" cap="none" dirty="0" smtClean="0">
                <a:solidFill>
                  <a:schemeClr val="accent1"/>
                </a:solidFill>
                <a:effectLst/>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4339" name="Content Placeholder 2"/>
          <p:cNvSpPr>
            <a:spLocks noGrp="1"/>
          </p:cNvSpPr>
          <p:nvPr>
            <p:ph idx="1"/>
          </p:nvPr>
        </p:nvSpPr>
        <p:spPr>
          <a:xfrm>
            <a:off x="304800" y="914400"/>
            <a:ext cx="8686800" cy="5943600"/>
          </a:xfrm>
        </p:spPr>
        <p:txBody>
          <a:bodyPr/>
          <a:lstStyle/>
          <a:p>
            <a:pPr algn="just">
              <a:buFont typeface="Wingdings 2" pitchFamily="18" charset="2"/>
              <a:buNone/>
            </a:pPr>
            <a:r>
              <a:rPr lang="en-US" sz="2800" dirty="0" smtClean="0">
                <a:solidFill>
                  <a:srgbClr val="453A96"/>
                </a:solidFill>
                <a:latin typeface="Times New Roman" pitchFamily="18" charset="0"/>
              </a:rPr>
              <a:t>  </a:t>
            </a:r>
            <a:r>
              <a:rPr lang="en-US" sz="2800" dirty="0" smtClean="0">
                <a:solidFill>
                  <a:srgbClr val="0B7EC5"/>
                </a:solidFill>
                <a:latin typeface="Times New Roman" pitchFamily="18" charset="0"/>
              </a:rPr>
              <a:t>-The NC’s Secretariat  issued a Decision No. 010 dated March 24, 2011 on the Establishment of the Committee Task Force with Formulating Norms and Standards involving Initial Identification of Victims of Trafficking in Persons.</a:t>
            </a:r>
          </a:p>
          <a:p>
            <a:pPr algn="just">
              <a:buFont typeface="Wingdings 2" pitchFamily="18" charset="2"/>
              <a:buNone/>
            </a:pPr>
            <a:endParaRPr lang="en-US" sz="2800" dirty="0" smtClean="0">
              <a:solidFill>
                <a:srgbClr val="0B7EC5"/>
              </a:solidFill>
              <a:latin typeface="Times New Roman" pitchFamily="18" charset="0"/>
            </a:endParaRPr>
          </a:p>
          <a:p>
            <a:pPr algn="just">
              <a:buFont typeface="Wingdings 2" pitchFamily="18" charset="2"/>
              <a:buNone/>
            </a:pPr>
            <a:r>
              <a:rPr lang="en-US" sz="2800" dirty="0" smtClean="0">
                <a:solidFill>
                  <a:srgbClr val="0B7EC5"/>
                </a:solidFill>
                <a:latin typeface="Times New Roman" pitchFamily="18" charset="0"/>
              </a:rPr>
              <a:t>  -Ministry of Labor and Vocational Training issued two Letters and a Draft Sub-decree as follows:</a:t>
            </a:r>
          </a:p>
          <a:p>
            <a:pPr algn="just">
              <a:buFont typeface="Wingdings 2" pitchFamily="18" charset="2"/>
              <a:buNone/>
            </a:pPr>
            <a:r>
              <a:rPr lang="en-US" sz="2800" dirty="0" smtClean="0">
                <a:solidFill>
                  <a:srgbClr val="0B7EC5"/>
                </a:solidFill>
                <a:latin typeface="Times New Roman" pitchFamily="18" charset="0"/>
              </a:rPr>
              <a:t>  1-A draft Sub-decree on Management of Sending Khmer Laborers abroad, replacing Sub-decree No. 57 SDC dated July 20, 1995; and has sent to the Government for consideration and approval.</a:t>
            </a:r>
          </a:p>
          <a:p>
            <a:pPr algn="just">
              <a:buFont typeface="Wingdings 2" pitchFamily="18" charset="2"/>
              <a:buNone/>
            </a:pPr>
            <a:r>
              <a:rPr lang="en-US" sz="2800" dirty="0" smtClean="0">
                <a:solidFill>
                  <a:srgbClr val="0B7EC5"/>
                </a:solidFill>
                <a:latin typeface="Times New Roman" pitchFamily="18" charset="0"/>
              </a:rPr>
              <a:t>  </a:t>
            </a:r>
          </a:p>
          <a:p>
            <a:pPr algn="just">
              <a:buFont typeface="Wingdings 2" pitchFamily="18" charset="2"/>
              <a:buNone/>
            </a:pPr>
            <a:r>
              <a:rPr lang="en-US" sz="2800" dirty="0" smtClean="0">
                <a:solidFill>
                  <a:srgbClr val="453A96"/>
                </a:solidFill>
                <a:latin typeface="Times New Roman" pitchFamily="18" charset="0"/>
              </a:rPr>
              <a:t>2   </a:t>
            </a:r>
            <a:endParaRPr lang="en-US" sz="2800" dirty="0" smtClean="0"/>
          </a:p>
        </p:txBody>
      </p:sp>
      <p:pic>
        <p:nvPicPr>
          <p:cNvPr id="6" name="Picture 6" descr="kh-flag1"/>
          <p:cNvPicPr>
            <a:picLocks noChangeAspect="1" noChangeArrowheads="1" noCrop="1"/>
          </p:cNvPicPr>
          <p:nvPr/>
        </p:nvPicPr>
        <p:blipFill>
          <a:blip r:embed="rId2"/>
          <a:srcRect/>
          <a:stretch>
            <a:fillRect/>
          </a:stretch>
        </p:blipFill>
        <p:spPr bwMode="auto">
          <a:xfrm>
            <a:off x="152400" y="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05800" cy="838200"/>
          </a:xfrm>
        </p:spPr>
        <p:txBody>
          <a:bodyPr>
            <a:normAutofit fontScale="90000"/>
          </a:bodyPr>
          <a:lstStyle/>
          <a:p>
            <a:pPr>
              <a:defRPr/>
            </a:pPr>
            <a:r>
              <a:rPr lang="en-US" b="1" cap="none" dirty="0" smtClean="0">
                <a:solidFill>
                  <a:schemeClr val="accent1"/>
                </a:solidFill>
                <a:effectLst/>
                <a:latin typeface="Times New Roman" pitchFamily="18" charset="0"/>
                <a:cs typeface="Times New Roman" pitchFamily="18" charset="0"/>
              </a:rPr>
              <a:t>            I-Recent Developments on TIP(</a:t>
            </a:r>
            <a:r>
              <a:rPr lang="en-US" b="1" cap="none" dirty="0" err="1" smtClean="0">
                <a:solidFill>
                  <a:schemeClr val="accent1"/>
                </a:solidFill>
                <a:effectLst/>
                <a:latin typeface="Times New Roman" pitchFamily="18" charset="0"/>
                <a:cs typeface="Times New Roman" pitchFamily="18" charset="0"/>
              </a:rPr>
              <a:t>conti</a:t>
            </a:r>
            <a:r>
              <a:rPr lang="en-US" b="1" cap="none" dirty="0" smtClean="0">
                <a:solidFill>
                  <a:schemeClr val="accent1"/>
                </a:solidFill>
                <a:effectLst/>
                <a:latin typeface="Times New Roman" pitchFamily="18" charset="0"/>
                <a:cs typeface="Times New Roman" pitchFamily="18" charset="0"/>
              </a:rPr>
              <a:t>…)</a:t>
            </a:r>
            <a:endParaRPr lang="en-US" dirty="0"/>
          </a:p>
        </p:txBody>
      </p:sp>
      <p:sp>
        <p:nvSpPr>
          <p:cNvPr id="15363" name="Content Placeholder 2"/>
          <p:cNvSpPr>
            <a:spLocks noGrp="1"/>
          </p:cNvSpPr>
          <p:nvPr>
            <p:ph idx="1"/>
          </p:nvPr>
        </p:nvSpPr>
        <p:spPr>
          <a:xfrm>
            <a:off x="152400" y="762000"/>
            <a:ext cx="8686800" cy="5715000"/>
          </a:xfrm>
        </p:spPr>
        <p:txBody>
          <a:bodyPr/>
          <a:lstStyle/>
          <a:p>
            <a:pPr algn="just">
              <a:buFont typeface="Wingdings 2" pitchFamily="18" charset="2"/>
              <a:buNone/>
            </a:pPr>
            <a:endParaRPr lang="en-US" sz="2800" dirty="0" smtClean="0">
              <a:solidFill>
                <a:srgbClr val="453A96"/>
              </a:solidFill>
              <a:latin typeface="Times New Roman" pitchFamily="18" charset="0"/>
            </a:endParaRPr>
          </a:p>
          <a:p>
            <a:pPr algn="just">
              <a:buFont typeface="Wingdings 2" pitchFamily="18" charset="2"/>
              <a:buNone/>
            </a:pPr>
            <a:r>
              <a:rPr lang="en-US" sz="2800" dirty="0" smtClean="0">
                <a:solidFill>
                  <a:srgbClr val="0B7EC5"/>
                </a:solidFill>
                <a:latin typeface="Times New Roman" pitchFamily="18" charset="0"/>
              </a:rPr>
              <a:t>2-A Letter No. 1288  dated March 21, 2011 directing Labor Recruiting Agencies sending workers abroad to comply with the laws and regulations of the Kingdom of Cambodia.</a:t>
            </a:r>
          </a:p>
          <a:p>
            <a:pPr algn="just">
              <a:buFont typeface="Wingdings 2" pitchFamily="18" charset="2"/>
              <a:buNone/>
            </a:pPr>
            <a:endParaRPr lang="en-US" sz="2800" dirty="0" smtClean="0">
              <a:solidFill>
                <a:srgbClr val="0B7EC5"/>
              </a:solidFill>
              <a:latin typeface="Times New Roman" pitchFamily="18" charset="0"/>
            </a:endParaRPr>
          </a:p>
          <a:p>
            <a:pPr algn="just">
              <a:buFont typeface="Wingdings 2" pitchFamily="18" charset="2"/>
              <a:buNone/>
            </a:pPr>
            <a:r>
              <a:rPr lang="en-US" sz="2800" dirty="0" smtClean="0">
                <a:solidFill>
                  <a:srgbClr val="0B7EC5"/>
                </a:solidFill>
                <a:latin typeface="Times New Roman" pitchFamily="18" charset="0"/>
              </a:rPr>
              <a:t>3-A Letter No. 2144  dated May 18, 2011 directing Labor Recruiting Agencies sending laborers to work in Thailand to temporarily halt all dissemination and recruitment of new laborers.</a:t>
            </a:r>
          </a:p>
        </p:txBody>
      </p:sp>
      <p:pic>
        <p:nvPicPr>
          <p:cNvPr id="6" name="Picture 6" descr="kh-flag1"/>
          <p:cNvPicPr>
            <a:picLocks noChangeAspect="1" noChangeArrowheads="1" noCrop="1"/>
          </p:cNvPicPr>
          <p:nvPr/>
        </p:nvPicPr>
        <p:blipFill>
          <a:blip r:embed="rId2"/>
          <a:srcRect/>
          <a:stretch>
            <a:fillRect/>
          </a:stretch>
        </p:blipFill>
        <p:spPr bwMode="auto">
          <a:xfrm>
            <a:off x="152400" y="13335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838200"/>
          </a:xfrm>
        </p:spPr>
        <p:txBody>
          <a:bodyPr>
            <a:normAutofit/>
          </a:bodyPr>
          <a:lstStyle/>
          <a:p>
            <a:r>
              <a:rPr lang="en-US" sz="2800" b="1" cap="none" dirty="0" smtClean="0">
                <a:solidFill>
                  <a:schemeClr val="accent1"/>
                </a:solidFill>
                <a:effectLst/>
                <a:latin typeface="Times New Roman" pitchFamily="18" charset="0"/>
                <a:cs typeface="Times New Roman" pitchFamily="18" charset="0"/>
              </a:rPr>
              <a:t>I-Recent Developments on TIP (</a:t>
            </a:r>
            <a:r>
              <a:rPr lang="en-US" sz="2800" b="1" cap="none" dirty="0" err="1" smtClean="0">
                <a:solidFill>
                  <a:schemeClr val="accent1"/>
                </a:solidFill>
                <a:effectLst/>
                <a:latin typeface="Times New Roman" pitchFamily="18" charset="0"/>
                <a:cs typeface="Times New Roman" pitchFamily="18" charset="0"/>
              </a:rPr>
              <a:t>conti</a:t>
            </a:r>
            <a:r>
              <a:rPr lang="en-US" sz="2800" b="1" cap="none" dirty="0" smtClean="0">
                <a:solidFill>
                  <a:schemeClr val="accent1"/>
                </a:solidFill>
                <a:effectLst/>
                <a:latin typeface="Times New Roman" pitchFamily="18" charset="0"/>
                <a:cs typeface="Times New Roman" pitchFamily="18" charset="0"/>
              </a:rPr>
              <a:t>…)</a:t>
            </a:r>
            <a:endParaRPr lang="en-US" sz="2800" dirty="0"/>
          </a:p>
        </p:txBody>
      </p:sp>
      <p:sp>
        <p:nvSpPr>
          <p:cNvPr id="3" name="Content Placeholder 2"/>
          <p:cNvSpPr>
            <a:spLocks noGrp="1"/>
          </p:cNvSpPr>
          <p:nvPr>
            <p:ph idx="1"/>
          </p:nvPr>
        </p:nvSpPr>
        <p:spPr>
          <a:xfrm>
            <a:off x="152400" y="1447800"/>
            <a:ext cx="8686800" cy="4953000"/>
          </a:xfrm>
        </p:spPr>
        <p:txBody>
          <a:bodyPr/>
          <a:lstStyle/>
          <a:p>
            <a:pPr>
              <a:buNone/>
            </a:pPr>
            <a:r>
              <a:rPr lang="en-US" sz="2800" dirty="0" smtClean="0">
                <a:solidFill>
                  <a:srgbClr val="0B7EC5"/>
                </a:solidFill>
              </a:rPr>
              <a:t>4- MOU  on cooperation in Employment of workers</a:t>
            </a:r>
          </a:p>
          <a:p>
            <a:pPr>
              <a:buNone/>
            </a:pPr>
            <a:r>
              <a:rPr lang="en-US" sz="2800" dirty="0" smtClean="0">
                <a:solidFill>
                  <a:srgbClr val="0B7EC5"/>
                </a:solidFill>
              </a:rPr>
              <a:t>       between the Royal Government of Cambodia and  </a:t>
            </a:r>
          </a:p>
          <a:p>
            <a:pPr>
              <a:buNone/>
            </a:pPr>
            <a:r>
              <a:rPr lang="en-US" sz="2800" dirty="0" smtClean="0">
                <a:solidFill>
                  <a:srgbClr val="0B7EC5"/>
                </a:solidFill>
              </a:rPr>
              <a:t>       the Royal Government of Thailand in 2003:</a:t>
            </a:r>
          </a:p>
          <a:p>
            <a:pPr>
              <a:buNone/>
            </a:pPr>
            <a:r>
              <a:rPr lang="en-US" sz="2800" dirty="0" smtClean="0">
                <a:solidFill>
                  <a:srgbClr val="0B7EC5"/>
                </a:solidFill>
              </a:rPr>
              <a:t>     -Yearly Exchanges of information and Discussion </a:t>
            </a:r>
          </a:p>
          <a:p>
            <a:pPr>
              <a:buNone/>
            </a:pPr>
            <a:r>
              <a:rPr lang="en-US" sz="2800" dirty="0" smtClean="0">
                <a:solidFill>
                  <a:srgbClr val="0B7EC5"/>
                </a:solidFill>
              </a:rPr>
              <a:t>       on the Progress of the Implementation and</a:t>
            </a:r>
          </a:p>
          <a:p>
            <a:pPr>
              <a:buNone/>
            </a:pPr>
            <a:r>
              <a:rPr lang="en-US" sz="2800" dirty="0" smtClean="0">
                <a:solidFill>
                  <a:srgbClr val="0B7EC5"/>
                </a:solidFill>
              </a:rPr>
              <a:t>       improvement  of MOU</a:t>
            </a:r>
          </a:p>
          <a:p>
            <a:pPr>
              <a:buNone/>
            </a:pPr>
            <a:r>
              <a:rPr lang="en-US" sz="2800" dirty="0" smtClean="0">
                <a:solidFill>
                  <a:srgbClr val="0B7EC5"/>
                </a:solidFill>
              </a:rPr>
              <a:t>5- MOU between Ministry of Labor of Cambodia with  </a:t>
            </a:r>
          </a:p>
          <a:p>
            <a:pPr>
              <a:buNone/>
            </a:pPr>
            <a:r>
              <a:rPr lang="en-US" sz="2800" dirty="0" smtClean="0">
                <a:solidFill>
                  <a:srgbClr val="0B7EC5"/>
                </a:solidFill>
              </a:rPr>
              <a:t>       Japan Intentional Training  Cooperation Organization     </a:t>
            </a:r>
          </a:p>
          <a:p>
            <a:pPr>
              <a:buNone/>
            </a:pPr>
            <a:r>
              <a:rPr lang="en-US" sz="2800" dirty="0" smtClean="0">
                <a:solidFill>
                  <a:srgbClr val="0B7EC5"/>
                </a:solidFill>
              </a:rPr>
              <a:t>      (JITCO) on behalf of Government of Japan</a:t>
            </a:r>
          </a:p>
          <a:p>
            <a:endParaRPr lang="en-US" sz="2800" dirty="0"/>
          </a:p>
        </p:txBody>
      </p:sp>
      <p:pic>
        <p:nvPicPr>
          <p:cNvPr id="5" name="Picture 6" descr="kh-flag1"/>
          <p:cNvPicPr>
            <a:picLocks noChangeAspect="1" noChangeArrowheads="1" noCrop="1"/>
          </p:cNvPicPr>
          <p:nvPr/>
        </p:nvPicPr>
        <p:blipFill>
          <a:blip r:embed="rId2"/>
          <a:srcRect/>
          <a:stretch>
            <a:fillRect/>
          </a:stretch>
        </p:blipFill>
        <p:spPr bwMode="auto">
          <a:xfrm>
            <a:off x="228600" y="15240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153400" cy="762000"/>
          </a:xfrm>
        </p:spPr>
        <p:txBody>
          <a:bodyPr>
            <a:normAutofit fontScale="90000"/>
          </a:bodyPr>
          <a:lstStyle/>
          <a:p>
            <a:pPr>
              <a:defRPr/>
            </a:pPr>
            <a:r>
              <a:rPr lang="en-US" sz="3200" b="1" cap="none" dirty="0" smtClean="0">
                <a:solidFill>
                  <a:schemeClr val="accent1"/>
                </a:solidFill>
                <a:effectLst/>
                <a:latin typeface="Times New Roman" pitchFamily="18" charset="0"/>
                <a:cs typeface="Times New Roman" pitchFamily="18" charset="0"/>
              </a:rPr>
              <a:t>          I-Recent Developments on TIP… (</a:t>
            </a:r>
            <a:r>
              <a:rPr lang="en-US" sz="3200" b="1" cap="none" dirty="0" err="1" smtClean="0">
                <a:solidFill>
                  <a:schemeClr val="accent1"/>
                </a:solidFill>
                <a:effectLst/>
                <a:latin typeface="Times New Roman" pitchFamily="18" charset="0"/>
                <a:cs typeface="Times New Roman" pitchFamily="18" charset="0"/>
              </a:rPr>
              <a:t>conti</a:t>
            </a:r>
            <a:r>
              <a:rPr lang="en-US" sz="3200" b="1" cap="none" dirty="0" smtClean="0">
                <a:solidFill>
                  <a:schemeClr val="accent1"/>
                </a:solidFill>
                <a:effectLst/>
                <a:latin typeface="Times New Roman" pitchFamily="18" charset="0"/>
                <a:cs typeface="Times New Roman" pitchFamily="18" charset="0"/>
              </a:rPr>
              <a:t>…)</a:t>
            </a:r>
            <a:endParaRPr lang="en-US" sz="3200" dirty="0"/>
          </a:p>
        </p:txBody>
      </p:sp>
      <p:sp>
        <p:nvSpPr>
          <p:cNvPr id="16387" name="Content Placeholder 2"/>
          <p:cNvSpPr>
            <a:spLocks noGrp="1"/>
          </p:cNvSpPr>
          <p:nvPr>
            <p:ph idx="1"/>
          </p:nvPr>
        </p:nvSpPr>
        <p:spPr>
          <a:xfrm>
            <a:off x="457200" y="838200"/>
            <a:ext cx="8686800" cy="5715000"/>
          </a:xfrm>
        </p:spPr>
        <p:txBody>
          <a:bodyPr/>
          <a:lstStyle/>
          <a:p>
            <a:pPr algn="just">
              <a:buFont typeface="Wingdings 2" pitchFamily="18" charset="2"/>
              <a:buNone/>
            </a:pPr>
            <a:r>
              <a:rPr lang="en-US" dirty="0" smtClean="0">
                <a:solidFill>
                  <a:srgbClr val="453A96"/>
                </a:solidFill>
                <a:latin typeface="Times New Roman" pitchFamily="18" charset="0"/>
              </a:rPr>
              <a:t> </a:t>
            </a:r>
            <a:r>
              <a:rPr lang="en-US" dirty="0" smtClean="0">
                <a:solidFill>
                  <a:srgbClr val="0070C0"/>
                </a:solidFill>
                <a:latin typeface="Times New Roman" pitchFamily="18" charset="0"/>
              </a:rPr>
              <a:t>-</a:t>
            </a:r>
            <a:r>
              <a:rPr lang="en-US" sz="2800" dirty="0" smtClean="0">
                <a:solidFill>
                  <a:srgbClr val="0070C0"/>
                </a:solidFill>
                <a:latin typeface="Times New Roman" pitchFamily="18" charset="0"/>
              </a:rPr>
              <a:t>Ministry of Justice issued a Directive No. 808 </a:t>
            </a:r>
            <a:r>
              <a:rPr lang="en-US" sz="2800" dirty="0" err="1" smtClean="0">
                <a:solidFill>
                  <a:srgbClr val="0070C0"/>
                </a:solidFill>
                <a:latin typeface="Times New Roman" pitchFamily="18" charset="0"/>
              </a:rPr>
              <a:t>MoJ</a:t>
            </a:r>
            <a:r>
              <a:rPr lang="en-US" sz="2800" dirty="0" smtClean="0">
                <a:solidFill>
                  <a:srgbClr val="0070C0"/>
                </a:solidFill>
                <a:latin typeface="Times New Roman" pitchFamily="18" charset="0"/>
              </a:rPr>
              <a:t> dated May 20, 2011 for the Municipal-Provincial  Trial Courts  on  Collecting Data of cases under the Law on the Suppression of Human Trafficking and Sexual Exploitation, Sexual Abuse, Domestic Violence and send to </a:t>
            </a:r>
            <a:r>
              <a:rPr lang="en-US" sz="2800" dirty="0" err="1" smtClean="0">
                <a:solidFill>
                  <a:srgbClr val="0070C0"/>
                </a:solidFill>
                <a:latin typeface="Times New Roman" pitchFamily="18" charset="0"/>
              </a:rPr>
              <a:t>MoJ</a:t>
            </a:r>
            <a:r>
              <a:rPr lang="en-US" sz="2800" dirty="0" smtClean="0">
                <a:solidFill>
                  <a:srgbClr val="0070C0"/>
                </a:solidFill>
                <a:latin typeface="Times New Roman" pitchFamily="18" charset="0"/>
              </a:rPr>
              <a:t> on regular basis, aimed at summing up all the data and incorporate it into national report.</a:t>
            </a:r>
          </a:p>
          <a:p>
            <a:pPr algn="just">
              <a:buFont typeface="Wingdings 2" pitchFamily="18" charset="2"/>
              <a:buNone/>
            </a:pPr>
            <a:endParaRPr lang="en-US" sz="2800" dirty="0" smtClean="0">
              <a:solidFill>
                <a:srgbClr val="0070C0"/>
              </a:solidFill>
              <a:latin typeface="Times New Roman" pitchFamily="18" charset="0"/>
            </a:endParaRPr>
          </a:p>
          <a:p>
            <a:pPr algn="just">
              <a:buFont typeface="Wingdings 2" pitchFamily="18" charset="2"/>
              <a:buNone/>
            </a:pPr>
            <a:r>
              <a:rPr lang="en-US" sz="2800" dirty="0" smtClean="0">
                <a:solidFill>
                  <a:srgbClr val="0070C0"/>
                </a:solidFill>
                <a:latin typeface="Times New Roman" pitchFamily="18" charset="0"/>
              </a:rPr>
              <a:t> -General Commissariat of National Police introduced Plan No.022 dated March 15, 2011 with a view to heightening the sense of responsibility in protecting social security, order and safety aimed preventing and suppressing criminal activities in general.   </a:t>
            </a:r>
            <a:endParaRPr lang="en-US" sz="2800" dirty="0" smtClean="0">
              <a:solidFill>
                <a:srgbClr val="0070C0"/>
              </a:solidFill>
            </a:endParaRPr>
          </a:p>
          <a:p>
            <a:endParaRPr lang="en-US" dirty="0" smtClean="0"/>
          </a:p>
        </p:txBody>
      </p:sp>
      <p:pic>
        <p:nvPicPr>
          <p:cNvPr id="6" name="Picture 6" descr="kh-flag1"/>
          <p:cNvPicPr>
            <a:picLocks noChangeAspect="1" noChangeArrowheads="1" noCrop="1"/>
          </p:cNvPicPr>
          <p:nvPr/>
        </p:nvPicPr>
        <p:blipFill>
          <a:blip r:embed="rId2"/>
          <a:srcRect/>
          <a:stretch>
            <a:fillRect/>
          </a:stretch>
        </p:blipFill>
        <p:spPr bwMode="auto">
          <a:xfrm>
            <a:off x="152400" y="0"/>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bwMode="auto">
          <a:xfrm>
            <a:off x="1676400" y="381000"/>
            <a:ext cx="7467600" cy="609600"/>
          </a:xfrm>
          <a:noFill/>
        </p:spPr>
        <p:txBody>
          <a:bodyPr wrap="square" lIns="91440" tIns="45720" rIns="91440" bIns="45720" numCol="1" anchorCtr="0" compatLnSpc="1">
            <a:prstTxWarp prst="textNoShape">
              <a:avLst/>
            </a:prstTxWarp>
          </a:bodyPr>
          <a:lstStyle/>
          <a:p>
            <a:r>
              <a:rPr lang="en-US" sz="3200" b="1" cap="none" dirty="0" smtClean="0">
                <a:solidFill>
                  <a:schemeClr val="accent1"/>
                </a:solidFill>
                <a:effectLst/>
                <a:latin typeface="Times New Roman" pitchFamily="18" charset="0"/>
                <a:cs typeface="Times New Roman" pitchFamily="18" charset="0"/>
              </a:rPr>
              <a:t>    II- Proactive Activities:</a:t>
            </a:r>
            <a:r>
              <a:rPr lang="en-US" sz="3200" cap="none" dirty="0" smtClean="0">
                <a:effectLst/>
                <a:latin typeface="Times New Roman" pitchFamily="18" charset="0"/>
                <a:cs typeface="Times New Roman" pitchFamily="18" charset="0"/>
              </a:rPr>
              <a:t> </a:t>
            </a:r>
          </a:p>
        </p:txBody>
      </p:sp>
      <p:sp>
        <p:nvSpPr>
          <p:cNvPr id="17411" name="Rectangle 3"/>
          <p:cNvSpPr>
            <a:spLocks noGrp="1"/>
          </p:cNvSpPr>
          <p:nvPr>
            <p:ph type="body" idx="4294967295"/>
          </p:nvPr>
        </p:nvSpPr>
        <p:spPr>
          <a:xfrm>
            <a:off x="0" y="1295400"/>
            <a:ext cx="8686800" cy="5334000"/>
          </a:xfrm>
        </p:spPr>
        <p:txBody>
          <a:bodyPr/>
          <a:lstStyle/>
          <a:p>
            <a:pPr>
              <a:lnSpc>
                <a:spcPct val="80000"/>
              </a:lnSpc>
              <a:buFontTx/>
              <a:buNone/>
            </a:pPr>
            <a:r>
              <a:rPr lang="en-US" sz="2800" dirty="0" smtClean="0"/>
              <a:t>   </a:t>
            </a:r>
          </a:p>
          <a:p>
            <a:pPr algn="just">
              <a:lnSpc>
                <a:spcPct val="80000"/>
              </a:lnSpc>
              <a:buFontTx/>
              <a:buNone/>
            </a:pPr>
            <a:r>
              <a:rPr lang="en-US" sz="2800" dirty="0" smtClean="0">
                <a:solidFill>
                  <a:srgbClr val="453A96"/>
                </a:solidFill>
                <a:latin typeface="Times New Roman" pitchFamily="18" charset="0"/>
              </a:rPr>
              <a:t>   </a:t>
            </a:r>
            <a:r>
              <a:rPr lang="en-US" sz="2800" dirty="0" smtClean="0">
                <a:solidFill>
                  <a:srgbClr val="0B7EC5"/>
                </a:solidFill>
                <a:latin typeface="Times New Roman" pitchFamily="18" charset="0"/>
              </a:rPr>
              <a:t>-Municipal-provincial Police conducted 235 times of Patrol and Surveillance  at 262 target locations.</a:t>
            </a:r>
          </a:p>
          <a:p>
            <a:pPr>
              <a:lnSpc>
                <a:spcPct val="80000"/>
              </a:lnSpc>
              <a:buFontTx/>
              <a:buNone/>
            </a:pPr>
            <a:endParaRPr lang="en-US" sz="2800" dirty="0" smtClean="0">
              <a:solidFill>
                <a:srgbClr val="0B7EC5"/>
              </a:solidFill>
              <a:latin typeface="Times New Roman" pitchFamily="18" charset="0"/>
            </a:endParaRPr>
          </a:p>
          <a:p>
            <a:pPr algn="just">
              <a:lnSpc>
                <a:spcPct val="80000"/>
              </a:lnSpc>
              <a:buFontTx/>
              <a:buNone/>
            </a:pPr>
            <a:r>
              <a:rPr lang="en-US" sz="2800" dirty="0" smtClean="0">
                <a:solidFill>
                  <a:srgbClr val="0B7EC5"/>
                </a:solidFill>
                <a:latin typeface="Times New Roman" pitchFamily="18" charset="0"/>
              </a:rPr>
              <a:t>   -Disseminated Law on the Suppression of Human Trafficking and Sexual Exploitation to 36.350 of teachers and students, 23.489 of whom were female.</a:t>
            </a:r>
          </a:p>
          <a:p>
            <a:pPr>
              <a:lnSpc>
                <a:spcPct val="80000"/>
              </a:lnSpc>
              <a:buFontTx/>
              <a:buNone/>
            </a:pPr>
            <a:endParaRPr lang="en-US" sz="2800" dirty="0" smtClean="0">
              <a:solidFill>
                <a:srgbClr val="0B7EC5"/>
              </a:solidFill>
              <a:latin typeface="Times New Roman" pitchFamily="18" charset="0"/>
            </a:endParaRPr>
          </a:p>
          <a:p>
            <a:pPr algn="just">
              <a:lnSpc>
                <a:spcPct val="80000"/>
              </a:lnSpc>
              <a:buFontTx/>
              <a:buNone/>
            </a:pPr>
            <a:r>
              <a:rPr lang="en-US" sz="2800" dirty="0" smtClean="0">
                <a:solidFill>
                  <a:srgbClr val="0B7EC5"/>
                </a:solidFill>
                <a:latin typeface="Times New Roman" pitchFamily="18" charset="0"/>
              </a:rPr>
              <a:t>   -Police round up 16 female sex workers for education and then returned them to their respective families .</a:t>
            </a:r>
          </a:p>
          <a:p>
            <a:pPr algn="just">
              <a:lnSpc>
                <a:spcPct val="80000"/>
              </a:lnSpc>
              <a:buFontTx/>
              <a:buNone/>
            </a:pPr>
            <a:r>
              <a:rPr lang="en-US" sz="2800" dirty="0" smtClean="0">
                <a:solidFill>
                  <a:srgbClr val="0B7EC5"/>
                </a:solidFill>
                <a:latin typeface="Times New Roman" pitchFamily="18" charset="0"/>
              </a:rPr>
              <a:t> </a:t>
            </a:r>
          </a:p>
          <a:p>
            <a:pPr algn="just">
              <a:lnSpc>
                <a:spcPct val="80000"/>
              </a:lnSpc>
              <a:buFontTx/>
              <a:buNone/>
            </a:pPr>
            <a:r>
              <a:rPr lang="en-US" sz="2800" dirty="0" smtClean="0">
                <a:solidFill>
                  <a:srgbClr val="0B7EC5"/>
                </a:solidFill>
                <a:latin typeface="Times New Roman" pitchFamily="18" charset="0"/>
              </a:rPr>
              <a:t>   -Conducted 876 document-based interview of Khmer  citizens and foreigners applied for marriage.</a:t>
            </a:r>
          </a:p>
          <a:p>
            <a:pPr>
              <a:lnSpc>
                <a:spcPct val="80000"/>
              </a:lnSpc>
              <a:buFontTx/>
              <a:buNone/>
            </a:pPr>
            <a:endParaRPr lang="en-US" sz="2800" dirty="0" smtClean="0">
              <a:solidFill>
                <a:srgbClr val="0B7EC5"/>
              </a:solidFill>
              <a:latin typeface="Times New Roman" pitchFamily="18" charset="0"/>
            </a:endParaRPr>
          </a:p>
          <a:p>
            <a:pPr>
              <a:lnSpc>
                <a:spcPct val="80000"/>
              </a:lnSpc>
              <a:buFontTx/>
              <a:buNone/>
            </a:pPr>
            <a:r>
              <a:rPr lang="en-US" sz="2300" dirty="0" smtClean="0">
                <a:solidFill>
                  <a:srgbClr val="0B7EC5"/>
                </a:solidFill>
                <a:latin typeface="Times New Roman" pitchFamily="18" charset="0"/>
              </a:rPr>
              <a:t> </a:t>
            </a:r>
          </a:p>
        </p:txBody>
      </p:sp>
      <p:pic>
        <p:nvPicPr>
          <p:cNvPr id="6" name="Picture 6" descr="kh-flag1"/>
          <p:cNvPicPr>
            <a:picLocks noChangeAspect="1" noChangeArrowheads="1" noCrop="1"/>
          </p:cNvPicPr>
          <p:nvPr/>
        </p:nvPicPr>
        <p:blipFill>
          <a:blip r:embed="rId2"/>
          <a:srcRect/>
          <a:stretch>
            <a:fillRect/>
          </a:stretch>
        </p:blipFill>
        <p:spPr bwMode="auto">
          <a:xfrm>
            <a:off x="152400" y="168448"/>
            <a:ext cx="16002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5711</TotalTime>
  <Words>2470</Words>
  <Application>Microsoft Office PowerPoint</Application>
  <PresentationFormat>On-screen Show (4:3)</PresentationFormat>
  <Paragraphs>271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Trek</vt:lpstr>
      <vt:lpstr>Slide 1</vt:lpstr>
      <vt:lpstr>                      Country Report of Cambodian delegates  on Capacity Building on Return, Repatriation, Reintegration of Trafficked Persons, Chiang Mai, Thailand August 18-30, 2011                                                     Presented by    Pol. Brig. Gen.  Chiv  Phally   (MoI)            Pol. Maj.      Lao    Lin           (MoI)                    Mr.       Ouk   Ravuth     (MoLV)                    Mr.       Ath  Sopisal        (MoLV) </vt:lpstr>
      <vt:lpstr>Slide 3</vt:lpstr>
      <vt:lpstr>           I- Recent Developments on TIP- related Instruments</vt:lpstr>
      <vt:lpstr>         I-Recent Developments on TIP. (conti…)</vt:lpstr>
      <vt:lpstr>            I-Recent Developments on TIP(conti…)</vt:lpstr>
      <vt:lpstr>I-Recent Developments on TIP (conti…)</vt:lpstr>
      <vt:lpstr>          I-Recent Developments on TIP… (conti…)</vt:lpstr>
      <vt:lpstr>    II- Proactive Activities: </vt:lpstr>
      <vt:lpstr>          II- Proactive Activities: (Cont…)</vt:lpstr>
      <vt:lpstr>        II- Proactive Activities: (Cont…)</vt:lpstr>
      <vt:lpstr>          III- Capacity Building Training:</vt:lpstr>
      <vt:lpstr>        IV- Law Enforcement :</vt:lpstr>
      <vt:lpstr>     IV- Law Enforcement : (Cont…)</vt:lpstr>
      <vt:lpstr>     IV- Law Enforcement : (Cont…)</vt:lpstr>
      <vt:lpstr>      IV- Law Enforcement : (Cont…)</vt:lpstr>
      <vt:lpstr>      IV- Law Enforcement : (Cont…)</vt:lpstr>
      <vt:lpstr>       V- Prosecution :</vt:lpstr>
      <vt:lpstr>   V- Prosecution (conti….)</vt:lpstr>
      <vt:lpstr>    V- Prosecution (conti….)</vt:lpstr>
      <vt:lpstr>    V- Prosecution (conti….)</vt:lpstr>
      <vt:lpstr>    V- Interntional Cooperation:</vt:lpstr>
      <vt:lpstr>   V- International Cooperation:</vt:lpstr>
      <vt:lpstr>     V- International Cooperation :</vt:lpstr>
      <vt:lpstr>     V- International Cooperation : (Cont..)</vt:lpstr>
      <vt:lpstr>          V- International Cooperation : (Cont..)</vt:lpstr>
      <vt:lpstr>Slide 27</vt:lpstr>
      <vt:lpstr>          Case Management:</vt:lpstr>
      <vt:lpstr>          Case Management (Conti..)</vt:lpstr>
      <vt:lpstr>    Case Management (Conti..)</vt:lpstr>
      <vt:lpstr>          Case Management…. (Conti..)</vt:lpstr>
      <vt:lpstr>          Case Management…. (Conti..)</vt:lpstr>
      <vt:lpstr>          Case Management (Conti..)</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r)aykarN_ naykdæanRbqaMgkarCYjdUrmnusS nigkarBarGnItiCn</dc:title>
  <dc:creator>YIM CHAMNAN</dc:creator>
  <cp:lastModifiedBy>Lucky Star</cp:lastModifiedBy>
  <cp:revision>348</cp:revision>
  <dcterms:created xsi:type="dcterms:W3CDTF">2006-11-29T11:26:27Z</dcterms:created>
  <dcterms:modified xsi:type="dcterms:W3CDTF">2011-08-24T01:51:14Z</dcterms:modified>
</cp:coreProperties>
</file>